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9" r:id="rId4"/>
  </p:sldMasterIdLst>
  <p:notesMasterIdLst>
    <p:notesMasterId r:id="rId12"/>
  </p:notesMasterIdLst>
  <p:handoutMasterIdLst>
    <p:handoutMasterId r:id="rId13"/>
  </p:handoutMasterIdLst>
  <p:sldIdLst>
    <p:sldId id="258" r:id="rId5"/>
    <p:sldId id="285" r:id="rId6"/>
    <p:sldId id="276" r:id="rId7"/>
    <p:sldId id="284" r:id="rId8"/>
    <p:sldId id="287" r:id="rId9"/>
    <p:sldId id="288" r:id="rId10"/>
    <p:sldId id="279" r:id="rId11"/>
  </p:sldIdLst>
  <p:sldSz cx="9144000" cy="6858000" type="screen4x3"/>
  <p:notesSz cx="6934200" cy="9220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6DCC0"/>
    <a:srgbClr val="B6CEEA"/>
    <a:srgbClr val="D3DFBD"/>
    <a:srgbClr val="5469A2"/>
    <a:srgbClr val="40949A"/>
    <a:srgbClr val="0000CC"/>
    <a:srgbClr val="FF3300"/>
    <a:srgbClr val="FF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327F97BB-C833-4FB7-BDE5-3F7075034690}" styleName="Themed Style 2 - Accent 5">
    <a:tblBg>
      <a:fillRef idx="3">
        <a:schemeClr val="accent5"/>
      </a:fillRef>
      <a:effectRef idx="3">
        <a:schemeClr val="accent5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5">
                <a:tint val="50000"/>
              </a:schemeClr>
            </a:lnRef>
          </a:left>
          <a:right>
            <a:lnRef idx="1">
              <a:schemeClr val="accent5">
                <a:tint val="50000"/>
              </a:schemeClr>
            </a:lnRef>
          </a:right>
          <a:top>
            <a:lnRef idx="1">
              <a:schemeClr val="accent5">
                <a:tint val="50000"/>
              </a:schemeClr>
            </a:lnRef>
          </a:top>
          <a:bottom>
            <a:lnRef idx="1">
              <a:schemeClr val="accent5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3" autoAdjust="0"/>
    <p:restoredTop sz="93375" autoAdjust="0"/>
  </p:normalViewPr>
  <p:slideViewPr>
    <p:cSldViewPr>
      <p:cViewPr>
        <p:scale>
          <a:sx n="80" d="100"/>
          <a:sy n="80" d="100"/>
        </p:scale>
        <p:origin x="-600" y="-390"/>
      </p:cViewPr>
      <p:guideLst>
        <p:guide orient="horz" pos="4224"/>
        <p:guide pos="153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98" d="100"/>
          <a:sy n="98" d="100"/>
        </p:scale>
        <p:origin x="-3576" y="-96"/>
      </p:cViewPr>
      <p:guideLst>
        <p:guide orient="horz" pos="2904"/>
        <p:guide pos="2184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753" cy="461010"/>
          </a:xfrm>
          <a:prstGeom prst="rect">
            <a:avLst/>
          </a:prstGeom>
        </p:spPr>
        <p:txBody>
          <a:bodyPr vert="horz" lIns="92294" tIns="46147" rIns="92294" bIns="46147" rtlCol="0"/>
          <a:lstStyle>
            <a:lvl1pPr algn="l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6895" y="0"/>
            <a:ext cx="3005753" cy="461010"/>
          </a:xfrm>
          <a:prstGeom prst="rect">
            <a:avLst/>
          </a:prstGeom>
        </p:spPr>
        <p:txBody>
          <a:bodyPr vert="horz" lIns="92294" tIns="46147" rIns="92294" bIns="46147" rtlCol="0"/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E40AB873-8418-4FF9-B0E9-7EEE62B7D353}" type="datetimeFigureOut">
              <a:rPr lang="en-US"/>
              <a:pPr>
                <a:defRPr/>
              </a:pPr>
              <a:t>5/9/2016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757638"/>
            <a:ext cx="3005753" cy="461010"/>
          </a:xfrm>
          <a:prstGeom prst="rect">
            <a:avLst/>
          </a:prstGeom>
        </p:spPr>
        <p:txBody>
          <a:bodyPr vert="horz" lIns="92294" tIns="46147" rIns="92294" bIns="46147" rtlCol="0" anchor="b"/>
          <a:lstStyle>
            <a:lvl1pPr algn="l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6895" y="8757638"/>
            <a:ext cx="3005753" cy="461010"/>
          </a:xfrm>
          <a:prstGeom prst="rect">
            <a:avLst/>
          </a:prstGeom>
        </p:spPr>
        <p:txBody>
          <a:bodyPr vert="horz" lIns="92294" tIns="46147" rIns="92294" bIns="46147" rtlCol="0" anchor="b"/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FD2BE994-B40A-42B7-A99C-1CC25E30AC6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2706910"/>
      </p:ext>
    </p:extLst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05753" cy="461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26895" y="0"/>
            <a:ext cx="3005753" cy="461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843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60463" y="690563"/>
            <a:ext cx="4613275" cy="34591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765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94353" y="4380371"/>
            <a:ext cx="5545496" cy="414909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76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757638"/>
            <a:ext cx="3005753" cy="461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276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26895" y="8757638"/>
            <a:ext cx="3005753" cy="4610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294" tIns="46147" rIns="92294" bIns="46147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9EB1E30D-9A37-4BCB-AD80-742C44C0ECA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19631358"/>
      </p:ext>
    </p:extLst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pPr>
              <a:defRPr/>
            </a:pP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EB1E30D-9A37-4BCB-AD80-742C44C0ECAD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92010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12" descr="logo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8600" y="304800"/>
            <a:ext cx="1295400" cy="519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5" name="Rectangle 4"/>
          <p:cNvSpPr>
            <a:spLocks noChangeArrowheads="1"/>
          </p:cNvSpPr>
          <p:nvPr userDrawn="1"/>
        </p:nvSpPr>
        <p:spPr bwMode="auto">
          <a:xfrm>
            <a:off x="0" y="1143000"/>
            <a:ext cx="9144000" cy="57150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 smtClean="0"/>
          </a:p>
        </p:txBody>
      </p:sp>
      <p:sp>
        <p:nvSpPr>
          <p:cNvPr id="6" name="Line 14"/>
          <p:cNvSpPr>
            <a:spLocks noChangeShapeType="1"/>
          </p:cNvSpPr>
          <p:nvPr userDrawn="1"/>
        </p:nvSpPr>
        <p:spPr bwMode="auto">
          <a:xfrm>
            <a:off x="0" y="11430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4301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2343150" y="3581400"/>
            <a:ext cx="6343650" cy="1143000"/>
          </a:xfrm>
        </p:spPr>
        <p:txBody>
          <a:bodyPr/>
          <a:lstStyle>
            <a:lvl1pPr marL="0" indent="0">
              <a:buFontTx/>
              <a:buNone/>
              <a:defRPr b="0">
                <a:solidFill>
                  <a:schemeClr val="bg1"/>
                </a:solidFill>
                <a:latin typeface="Arial Black" pitchFamily="34" charset="0"/>
              </a:defRPr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301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33625" y="1905000"/>
            <a:ext cx="6477000" cy="1241425"/>
          </a:xfrm>
        </p:spPr>
        <p:txBody>
          <a:bodyPr/>
          <a:lstStyle>
            <a:lvl1pPr>
              <a:defRPr sz="2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7" name="Rectangle 10"/>
          <p:cNvSpPr>
            <a:spLocks noGrp="1" noChangeArrowheads="1"/>
          </p:cNvSpPr>
          <p:nvPr>
            <p:ph type="dt" sz="half" idx="10"/>
          </p:nvPr>
        </p:nvSpPr>
        <p:spPr>
          <a:xfrm>
            <a:off x="2333625" y="5467350"/>
            <a:ext cx="6276975" cy="476250"/>
          </a:xfrm>
        </p:spPr>
        <p:txBody>
          <a:bodyPr/>
          <a:lstStyle>
            <a:lvl1pPr>
              <a:defRPr sz="1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dirty="0" smtClean="0"/>
              <a:t>8/11/2015</a:t>
            </a:r>
            <a:endParaRPr lang="en-US" dirty="0"/>
          </a:p>
        </p:txBody>
      </p:sp>
      <p:sp>
        <p:nvSpPr>
          <p:cNvPr id="8" name="Rectangle 15"/>
          <p:cNvSpPr>
            <a:spLocks noGrp="1" noChangeArrowheads="1"/>
          </p:cNvSpPr>
          <p:nvPr>
            <p:ph type="ftr" sz="quarter" idx="11"/>
          </p:nvPr>
        </p:nvSpPr>
        <p:spPr>
          <a:xfrm>
            <a:off x="2333625" y="5067300"/>
            <a:ext cx="6276975" cy="419100"/>
          </a:xfrm>
        </p:spPr>
        <p:txBody>
          <a:bodyPr/>
          <a:lstStyle>
            <a:lvl1pPr algn="l">
              <a:defRPr sz="1800" b="1">
                <a:solidFill>
                  <a:schemeClr val="bg1"/>
                </a:solidFill>
              </a:defRPr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</p:spTree>
    <p:extLst>
      <p:ext uri="{BB962C8B-B14F-4D97-AF65-F5344CB8AC3E}">
        <p14:creationId xmlns:p14="http://schemas.microsoft.com/office/powerpoint/2010/main" val="27746326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0"/>
          </p:nvPr>
        </p:nvSpPr>
        <p:spPr>
          <a:xfrm>
            <a:off x="6248400" y="6457950"/>
            <a:ext cx="2514600" cy="2476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1"/>
          </p:nvPr>
        </p:nvSpPr>
        <p:spPr>
          <a:xfrm>
            <a:off x="1143000" y="6457950"/>
            <a:ext cx="2133600" cy="3238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2890DD-8BB0-466C-ABE3-744940DF90D5}" type="datetime1">
              <a:rPr lang="en-US" smtClean="0"/>
              <a:t>5/9/2016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189619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515C95-74DC-4513-A0C6-741B56F2C5F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27035224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40386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C727DEF-85A0-4C73-A6ED-9422E968175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3961920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9E7FD1-B434-402C-A8B9-A4C57B57E99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41722323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38626E-994C-4043-99F8-E38CDDD67F2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22089041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4C67EF7-275A-4CBB-9ED3-3C812C3F6A8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1368937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3BB353-2F96-4FCA-B929-B852567D6D7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3473240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1ACF08E-C36B-45E0-B8A3-8A51423F42B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11/12/2013</a:t>
            </a:r>
          </a:p>
        </p:txBody>
      </p:sp>
    </p:spTree>
    <p:extLst>
      <p:ext uri="{BB962C8B-B14F-4D97-AF65-F5344CB8AC3E}">
        <p14:creationId xmlns:p14="http://schemas.microsoft.com/office/powerpoint/2010/main" val="11345169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image" Target="../media/image1.png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066800"/>
            <a:ext cx="8229600" cy="4724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C1886128-D83E-425A-9A97-C8B7B01196A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1028" name="Rectangle 7"/>
          <p:cNvSpPr>
            <a:spLocks noChangeArrowheads="1"/>
          </p:cNvSpPr>
          <p:nvPr/>
        </p:nvSpPr>
        <p:spPr bwMode="auto">
          <a:xfrm>
            <a:off x="0" y="6235700"/>
            <a:ext cx="9144000" cy="622300"/>
          </a:xfrm>
          <a:prstGeom prst="rect">
            <a:avLst/>
          </a:prstGeom>
          <a:solidFill>
            <a:srgbClr val="ECECE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 smtClean="0"/>
          </a:p>
        </p:txBody>
      </p:sp>
      <p:pic>
        <p:nvPicPr>
          <p:cNvPr id="1029" name="Picture 8" descr="logo_C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500" y="6289675"/>
            <a:ext cx="854075" cy="479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030" name="Rectangle 9"/>
          <p:cNvSpPr>
            <a:spLocks noChangeArrowheads="1"/>
          </p:cNvSpPr>
          <p:nvPr/>
        </p:nvSpPr>
        <p:spPr bwMode="auto">
          <a:xfrm>
            <a:off x="0" y="0"/>
            <a:ext cx="9144000" cy="685800"/>
          </a:xfrm>
          <a:prstGeom prst="rect">
            <a:avLst/>
          </a:prstGeom>
          <a:solidFill>
            <a:srgbClr val="5469A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>
              <a:defRPr/>
            </a:pPr>
            <a:endParaRPr lang="en-US" altLang="en-US" dirty="0" smtClean="0"/>
          </a:p>
        </p:txBody>
      </p:sp>
      <p:sp>
        <p:nvSpPr>
          <p:cNvPr id="1031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152400" y="0"/>
            <a:ext cx="8686800" cy="685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23557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6248400" y="6457950"/>
            <a:ext cx="2514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r>
              <a:rPr lang="en-US" dirty="0"/>
              <a:t>MISUG</a:t>
            </a:r>
          </a:p>
        </p:txBody>
      </p:sp>
      <p:sp>
        <p:nvSpPr>
          <p:cNvPr id="1033" name="Line 11"/>
          <p:cNvSpPr>
            <a:spLocks noChangeShapeType="1"/>
          </p:cNvSpPr>
          <p:nvPr/>
        </p:nvSpPr>
        <p:spPr bwMode="auto">
          <a:xfrm>
            <a:off x="1069975" y="6457950"/>
            <a:ext cx="0" cy="219075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2355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1143000" y="6457950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r>
              <a:rPr lang="en-US" dirty="0" smtClean="0"/>
              <a:t>8/11/2015</a:t>
            </a:r>
            <a:endParaRPr lang="en-US" dirty="0"/>
          </a:p>
        </p:txBody>
      </p:sp>
      <p:sp>
        <p:nvSpPr>
          <p:cNvPr id="1035" name="Line 12"/>
          <p:cNvSpPr>
            <a:spLocks noChangeShapeType="1"/>
          </p:cNvSpPr>
          <p:nvPr/>
        </p:nvSpPr>
        <p:spPr bwMode="auto">
          <a:xfrm>
            <a:off x="0" y="673100"/>
            <a:ext cx="9144000" cy="0"/>
          </a:xfrm>
          <a:prstGeom prst="line">
            <a:avLst/>
          </a:prstGeom>
          <a:noFill/>
          <a:ln w="57150">
            <a:solidFill>
              <a:schemeClr val="hlink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 dirty="0"/>
          </a:p>
        </p:txBody>
      </p:sp>
      <p:sp>
        <p:nvSpPr>
          <p:cNvPr id="1036" name="Rectangle 13"/>
          <p:cNvSpPr>
            <a:spLocks noChangeArrowheads="1"/>
          </p:cNvSpPr>
          <p:nvPr/>
        </p:nvSpPr>
        <p:spPr bwMode="auto">
          <a:xfrm>
            <a:off x="3429000" y="6477000"/>
            <a:ext cx="25146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defRPr/>
            </a:pPr>
            <a:fld id="{4BCA8036-EEAC-4AF0-BC5E-EE390FA20DE7}" type="slidenum">
              <a:rPr lang="en-US" altLang="en-US" sz="1200" smtClean="0"/>
              <a:pPr algn="ctr" eaLnBrk="1" hangingPunct="1">
                <a:defRPr/>
              </a:pPr>
              <a:t>‹#›</a:t>
            </a:fld>
            <a:endParaRPr lang="en-US" altLang="en-US" sz="1200" dirty="0" smtClean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696" r:id="rId1"/>
    <p:sldLayoutId id="2147484697" r:id="rId2"/>
    <p:sldLayoutId id="2147484665" r:id="rId3"/>
    <p:sldLayoutId id="2147484666" r:id="rId4"/>
    <p:sldLayoutId id="2147484667" r:id="rId5"/>
    <p:sldLayoutId id="2147484668" r:id="rId6"/>
    <p:sldLayoutId id="2147484669" r:id="rId7"/>
    <p:sldLayoutId id="2147484670" r:id="rId8"/>
    <p:sldLayoutId id="2147484671" r:id="rId9"/>
  </p:sldLayoutIdLst>
  <p:timing>
    <p:tnLst>
      <p:par>
        <p:cTn id="1" dur="indefinite" restart="never" nodeType="tmRoot"/>
      </p:par>
    </p:tnLst>
  </p:timing>
  <p:hf sldNum="0" hdr="0" ft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2000">
          <a:solidFill>
            <a:schemeClr val="bg1"/>
          </a:solidFill>
          <a:latin typeface="Arial Black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0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Rectangle 20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pPr eaLnBrk="1" hangingPunct="1"/>
            <a:r>
              <a:rPr lang="en-US" altLang="en-US" dirty="0" smtClean="0"/>
              <a:t>May </a:t>
            </a:r>
            <a:r>
              <a:rPr lang="en-US" altLang="en-US" dirty="0" smtClean="0"/>
              <a:t>11, </a:t>
            </a:r>
            <a:r>
              <a:rPr lang="en-US" altLang="en-US" dirty="0" smtClean="0"/>
              <a:t>2016</a:t>
            </a: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MDWG Update to COPS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NOGRR084 – Daily Grid Ops Report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Still in business review</a:t>
            </a:r>
            <a:endParaRPr lang="en-US" dirty="0"/>
          </a:p>
          <a:p>
            <a:r>
              <a:rPr lang="en-US" dirty="0" smtClean="0"/>
              <a:t>New NOGRR </a:t>
            </a:r>
            <a:r>
              <a:rPr lang="en-US" dirty="0"/>
              <a:t>to </a:t>
            </a:r>
            <a:r>
              <a:rPr lang="en-US" dirty="0" smtClean="0"/>
              <a:t>be </a:t>
            </a:r>
            <a:r>
              <a:rPr lang="en-US" dirty="0"/>
              <a:t>reviewed at OWG and ROS</a:t>
            </a:r>
          </a:p>
          <a:p>
            <a:r>
              <a:rPr lang="en-US" dirty="0" smtClean="0"/>
              <a:t>New NOGRR will have </a:t>
            </a:r>
            <a:r>
              <a:rPr lang="en-US" dirty="0"/>
              <a:t>a new </a:t>
            </a:r>
            <a:r>
              <a:rPr lang="en-US" dirty="0" smtClean="0"/>
              <a:t>Impact </a:t>
            </a:r>
            <a:r>
              <a:rPr lang="en-US" dirty="0" smtClean="0"/>
              <a:t>Analysis</a:t>
            </a:r>
          </a:p>
          <a:p>
            <a:endParaRPr lang="en-US" dirty="0"/>
          </a:p>
          <a:p>
            <a:r>
              <a:rPr lang="en-US" dirty="0" smtClean="0"/>
              <a:t>New language is probably 2-3 months out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1"/>
          </p:nvPr>
        </p:nvSpPr>
        <p:spPr/>
        <p:txBody>
          <a:bodyPr/>
          <a:lstStyle/>
          <a:p>
            <a:pPr>
              <a:defRPr/>
            </a:pPr>
            <a:fld id="{8D2890DD-8BB0-466C-ABE3-744940DF90D5}" type="datetime1">
              <a:rPr lang="en-US" smtClean="0"/>
              <a:t>5/9/2016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014665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Open Items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4953000"/>
          </a:xfrm>
        </p:spPr>
        <p:txBody>
          <a:bodyPr>
            <a:normAutofit/>
          </a:bodyPr>
          <a:lstStyle/>
          <a:p>
            <a:r>
              <a:rPr lang="en-US" dirty="0"/>
              <a:t>Load Forecast Distribution Factors Report Change</a:t>
            </a:r>
          </a:p>
          <a:p>
            <a:pPr lvl="1"/>
            <a:r>
              <a:rPr lang="en-US" dirty="0" smtClean="0"/>
              <a:t>Recommended ERCOT change publication timing</a:t>
            </a:r>
          </a:p>
          <a:p>
            <a:pPr lvl="2"/>
            <a:r>
              <a:rPr lang="en-US" dirty="0" smtClean="0"/>
              <a:t>Event Driven – As data changes</a:t>
            </a:r>
          </a:p>
          <a:p>
            <a:pPr lvl="1"/>
            <a:r>
              <a:rPr lang="en-US" dirty="0" smtClean="0"/>
              <a:t>NPRR754 submitted</a:t>
            </a:r>
          </a:p>
          <a:p>
            <a:pPr lvl="2"/>
            <a:r>
              <a:rPr lang="en-US" dirty="0" smtClean="0"/>
              <a:t>Revise Load Distribution Factors Report Posting Frequency</a:t>
            </a:r>
          </a:p>
          <a:p>
            <a:pPr lvl="1"/>
            <a:r>
              <a:rPr lang="en-US" dirty="0" smtClean="0"/>
              <a:t>Current Status</a:t>
            </a:r>
          </a:p>
          <a:p>
            <a:pPr lvl="2"/>
            <a:r>
              <a:rPr lang="en-US" dirty="0" smtClean="0"/>
              <a:t>Impact Analysis, PRS Review in May</a:t>
            </a:r>
            <a:endParaRPr lang="en-US" dirty="0" smtClean="0"/>
          </a:p>
          <a:p>
            <a:r>
              <a:rPr lang="en-US" dirty="0" smtClean="0"/>
              <a:t>60-Day </a:t>
            </a:r>
            <a:r>
              <a:rPr lang="en-US" dirty="0"/>
              <a:t>Disclosure data</a:t>
            </a:r>
          </a:p>
          <a:p>
            <a:pPr lvl="1"/>
            <a:r>
              <a:rPr lang="en-US" dirty="0"/>
              <a:t>Data in the offer curves is published as zero when </a:t>
            </a:r>
            <a:r>
              <a:rPr lang="en-US" dirty="0" smtClean="0"/>
              <a:t>should be </a:t>
            </a:r>
            <a:r>
              <a:rPr lang="en-US" dirty="0"/>
              <a:t>null</a:t>
            </a:r>
          </a:p>
          <a:p>
            <a:pPr lvl="1"/>
            <a:r>
              <a:rPr lang="en-US" dirty="0" smtClean="0"/>
              <a:t>Fix waiting for deployment</a:t>
            </a:r>
            <a:endParaRPr lang="en-US" dirty="0"/>
          </a:p>
          <a:p>
            <a:pPr lvl="1"/>
            <a:r>
              <a:rPr lang="en-US" dirty="0" smtClean="0"/>
              <a:t>Implementation in R4</a:t>
            </a:r>
          </a:p>
          <a:p>
            <a:pPr lvl="1"/>
            <a:r>
              <a:rPr lang="en-US" dirty="0" smtClean="0"/>
              <a:t>Moved from R3 to avoid other changes in EMS system</a:t>
            </a:r>
            <a:endParaRPr lang="en-US" dirty="0"/>
          </a:p>
          <a:p>
            <a:pPr lvl="1"/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1"/>
          </p:nvPr>
        </p:nvSpPr>
        <p:spPr/>
        <p:txBody>
          <a:bodyPr/>
          <a:lstStyle/>
          <a:p>
            <a:pPr>
              <a:defRPr/>
            </a:pPr>
            <a:fld id="{8D2890DD-8BB0-466C-ABE3-744940DF90D5}" type="datetime1">
              <a:rPr lang="en-US" smtClean="0"/>
              <a:t>5/9/2016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23386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Review of Market Data Transparency SLA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14400"/>
            <a:ext cx="8229600" cy="5334000"/>
          </a:xfrm>
        </p:spPr>
        <p:txBody>
          <a:bodyPr>
            <a:normAutofit/>
          </a:bodyPr>
          <a:lstStyle/>
          <a:p>
            <a:pPr lvl="0"/>
            <a:r>
              <a:rPr lang="en-US" dirty="0"/>
              <a:t>Market Data Transparency SLA document update </a:t>
            </a:r>
            <a:r>
              <a:rPr lang="en-US" dirty="0" smtClean="0"/>
              <a:t>provided</a:t>
            </a:r>
            <a:endParaRPr lang="en-US" dirty="0"/>
          </a:p>
          <a:p>
            <a:pPr lvl="1"/>
            <a:r>
              <a:rPr lang="en-US" dirty="0" smtClean="0"/>
              <a:t>Document was updated to provide clarity of scope</a:t>
            </a:r>
          </a:p>
          <a:p>
            <a:pPr lvl="1"/>
            <a:r>
              <a:rPr lang="en-US" dirty="0" smtClean="0"/>
              <a:t>SLA applies to systems that publish the data and control access</a:t>
            </a:r>
          </a:p>
          <a:p>
            <a:pPr lvl="1"/>
            <a:r>
              <a:rPr lang="en-US" dirty="0" smtClean="0"/>
              <a:t>SLA does not apply to the individual reports</a:t>
            </a:r>
          </a:p>
          <a:p>
            <a:r>
              <a:rPr lang="en-US" dirty="0" smtClean="0"/>
              <a:t>ERCOT working on the creation of a Missed Postings list</a:t>
            </a:r>
          </a:p>
          <a:p>
            <a:pPr lvl="1"/>
            <a:r>
              <a:rPr lang="en-US" dirty="0"/>
              <a:t>ERCOT will begin providing Key Performance Indicator (KPI) Wholesale and Retail missed postings report at MDWG</a:t>
            </a:r>
          </a:p>
          <a:p>
            <a:pPr lvl="1"/>
            <a:r>
              <a:rPr lang="en-US" dirty="0"/>
              <a:t>Report </a:t>
            </a:r>
            <a:r>
              <a:rPr lang="en-US" dirty="0" smtClean="0"/>
              <a:t>will list the following:</a:t>
            </a:r>
          </a:p>
          <a:p>
            <a:pPr lvl="2"/>
            <a:r>
              <a:rPr lang="en-US" dirty="0" smtClean="0"/>
              <a:t>EMIL ID</a:t>
            </a:r>
          </a:p>
          <a:p>
            <a:pPr lvl="2"/>
            <a:r>
              <a:rPr lang="en-US" dirty="0"/>
              <a:t>P</a:t>
            </a:r>
            <a:r>
              <a:rPr lang="en-US" dirty="0" smtClean="0"/>
              <a:t>roduct ID</a:t>
            </a:r>
          </a:p>
          <a:p>
            <a:pPr lvl="2"/>
            <a:r>
              <a:rPr lang="en-US" dirty="0"/>
              <a:t>G</a:t>
            </a:r>
            <a:r>
              <a:rPr lang="en-US" dirty="0" smtClean="0"/>
              <a:t>eneration Frequency</a:t>
            </a:r>
          </a:p>
          <a:p>
            <a:pPr lvl="2"/>
            <a:r>
              <a:rPr lang="en-US" dirty="0"/>
              <a:t>D</a:t>
            </a:r>
            <a:r>
              <a:rPr lang="en-US" dirty="0" smtClean="0"/>
              <a:t>ates </a:t>
            </a:r>
            <a:r>
              <a:rPr lang="en-US" dirty="0"/>
              <a:t>missed and reasons report postings were missed</a:t>
            </a:r>
          </a:p>
          <a:p>
            <a:pPr lvl="1"/>
            <a:r>
              <a:rPr lang="en-US" dirty="0"/>
              <a:t>Request made for time stamp of incident and report type ids on summary </a:t>
            </a:r>
            <a:r>
              <a:rPr lang="en-US" dirty="0" smtClean="0"/>
              <a:t>sheet</a:t>
            </a:r>
          </a:p>
          <a:p>
            <a:pPr lvl="1"/>
            <a:r>
              <a:rPr lang="en-US" dirty="0" smtClean="0"/>
              <a:t>Report will become part of MDWG monthly postings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1"/>
          </p:nvPr>
        </p:nvSpPr>
        <p:spPr/>
        <p:txBody>
          <a:bodyPr/>
          <a:lstStyle/>
          <a:p>
            <a:pPr>
              <a:defRPr/>
            </a:pPr>
            <a:fld id="{8D2890DD-8BB0-466C-ABE3-744940DF90D5}" type="datetime1">
              <a:rPr lang="en-US" smtClean="0"/>
              <a:t>5/9/2016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98970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Additional Discussion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lvl="0"/>
            <a:r>
              <a:rPr lang="en-US" dirty="0"/>
              <a:t>Review of CRR Balancing Account Extract User Guide</a:t>
            </a:r>
          </a:p>
          <a:p>
            <a:pPr lvl="1"/>
            <a:r>
              <a:rPr lang="en-US" dirty="0"/>
              <a:t>No changes recommended</a:t>
            </a:r>
          </a:p>
          <a:p>
            <a:pPr lvl="1"/>
            <a:r>
              <a:rPr lang="en-US" dirty="0"/>
              <a:t>Feedback was positive</a:t>
            </a:r>
          </a:p>
          <a:p>
            <a:r>
              <a:rPr lang="en-US" dirty="0" smtClean="0"/>
              <a:t>MIS Change Visibility</a:t>
            </a:r>
          </a:p>
          <a:p>
            <a:pPr lvl="1"/>
            <a:r>
              <a:rPr lang="en-US" dirty="0" smtClean="0"/>
              <a:t>TAC is hosting a workshop on May 20, 9:30 AM</a:t>
            </a:r>
          </a:p>
          <a:p>
            <a:pPr lvl="1"/>
            <a:r>
              <a:rPr lang="en-US" dirty="0" smtClean="0"/>
              <a:t>Discuss ways to improve Market Participant visibility and input into changes to MIS data</a:t>
            </a:r>
            <a:endParaRPr lang="en-US" dirty="0" smtClean="0"/>
          </a:p>
          <a:p>
            <a:r>
              <a:rPr lang="en-US" dirty="0" smtClean="0"/>
              <a:t>ERCOT </a:t>
            </a:r>
            <a:r>
              <a:rPr lang="en-US" dirty="0" smtClean="0"/>
              <a:t>Digital Certificates and Windows 10</a:t>
            </a:r>
          </a:p>
          <a:p>
            <a:pPr lvl="1"/>
            <a:r>
              <a:rPr lang="en-US" dirty="0" smtClean="0"/>
              <a:t>They don’t play well together</a:t>
            </a:r>
          </a:p>
          <a:p>
            <a:pPr lvl="1"/>
            <a:r>
              <a:rPr lang="en-US" dirty="0" smtClean="0"/>
              <a:t>Microsoft EDGE browser does not support ActiveX controls</a:t>
            </a:r>
          </a:p>
          <a:p>
            <a:pPr lvl="1"/>
            <a:r>
              <a:rPr lang="en-US" dirty="0" smtClean="0"/>
              <a:t>Workaround is being developed</a:t>
            </a:r>
          </a:p>
          <a:p>
            <a:pPr lvl="1"/>
            <a:r>
              <a:rPr lang="en-US" dirty="0" smtClean="0"/>
              <a:t>Permanent solution is planned</a:t>
            </a:r>
          </a:p>
          <a:p>
            <a:pPr lvl="1"/>
            <a:r>
              <a:rPr lang="en-US" dirty="0" smtClean="0"/>
              <a:t>Information should be distributed within the week</a:t>
            </a:r>
          </a:p>
          <a:p>
            <a:pPr lvl="2"/>
            <a:r>
              <a:rPr lang="en-US" dirty="0" smtClean="0"/>
              <a:t>Follow-up: Market Notice with instructions was sent out 5/2/2016</a:t>
            </a:r>
          </a:p>
          <a:p>
            <a:pPr lvl="2"/>
            <a:r>
              <a:rPr lang="en-US" dirty="0" smtClean="0"/>
              <a:t>ERCOT DC users must run Internet Explorer 11 in compatibility </a:t>
            </a:r>
            <a:r>
              <a:rPr lang="en-US" dirty="0" smtClean="0"/>
              <a:t>mode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1"/>
          </p:nvPr>
        </p:nvSpPr>
        <p:spPr/>
        <p:txBody>
          <a:bodyPr/>
          <a:lstStyle/>
          <a:p>
            <a:pPr>
              <a:defRPr/>
            </a:pPr>
            <a:fld id="{8D2890DD-8BB0-466C-ABE3-744940DF90D5}" type="datetime1">
              <a:rPr lang="en-US" smtClean="0"/>
              <a:t>5/9/2016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86065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What’s Coming in R3 - </a:t>
            </a:r>
            <a:r>
              <a:rPr lang="en-US" dirty="0"/>
              <a:t>June  21</a:t>
            </a:r>
            <a:r>
              <a:rPr lang="en-US" baseline="30000" dirty="0"/>
              <a:t>st</a:t>
            </a:r>
            <a:r>
              <a:rPr lang="en-US" dirty="0"/>
              <a:t> – 23</a:t>
            </a:r>
            <a:r>
              <a:rPr lang="en-US" baseline="30000" dirty="0"/>
              <a:t>rd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29200"/>
          </a:xfrm>
        </p:spPr>
        <p:txBody>
          <a:bodyPr>
            <a:normAutofit lnSpcReduction="10000"/>
          </a:bodyPr>
          <a:lstStyle/>
          <a:p>
            <a:pPr lvl="0"/>
            <a:r>
              <a:rPr lang="en-US" dirty="0" smtClean="0"/>
              <a:t>Report </a:t>
            </a:r>
            <a:r>
              <a:rPr lang="en-US" dirty="0"/>
              <a:t>ID 13100 – one of the calculations to be changed on congestion run to report price corrections</a:t>
            </a:r>
          </a:p>
          <a:p>
            <a:pPr lvl="0"/>
            <a:r>
              <a:rPr lang="en-US" dirty="0" smtClean="0"/>
              <a:t>New Weekly </a:t>
            </a:r>
            <a:r>
              <a:rPr lang="en-US" dirty="0"/>
              <a:t>RUC </a:t>
            </a:r>
            <a:r>
              <a:rPr lang="en-US" dirty="0" smtClean="0"/>
              <a:t>Committed/De-committed </a:t>
            </a:r>
            <a:r>
              <a:rPr lang="en-US" dirty="0"/>
              <a:t>Resources </a:t>
            </a:r>
            <a:r>
              <a:rPr lang="en-US" dirty="0" smtClean="0"/>
              <a:t>report</a:t>
            </a:r>
            <a:endParaRPr lang="en-US" dirty="0"/>
          </a:p>
          <a:p>
            <a:pPr lvl="0"/>
            <a:r>
              <a:rPr lang="en-US" dirty="0" smtClean="0"/>
              <a:t>New RUC </a:t>
            </a:r>
            <a:r>
              <a:rPr lang="en-US" dirty="0"/>
              <a:t>Offline Daily </a:t>
            </a:r>
            <a:r>
              <a:rPr lang="en-US" dirty="0" smtClean="0"/>
              <a:t>Generation Resource Conditions report</a:t>
            </a:r>
            <a:endParaRPr lang="en-US" dirty="0"/>
          </a:p>
          <a:p>
            <a:pPr lvl="0"/>
            <a:r>
              <a:rPr lang="en-US" dirty="0" smtClean="0"/>
              <a:t>New </a:t>
            </a:r>
            <a:r>
              <a:rPr lang="en-US" dirty="0"/>
              <a:t>MMS role will be created for TSP to access MNS application to submit model </a:t>
            </a:r>
            <a:r>
              <a:rPr lang="en-US" dirty="0" smtClean="0"/>
              <a:t>data</a:t>
            </a:r>
            <a:endParaRPr lang="en-US" dirty="0"/>
          </a:p>
          <a:p>
            <a:pPr lvl="0"/>
            <a:r>
              <a:rPr lang="en-US" dirty="0"/>
              <a:t>Adding </a:t>
            </a:r>
            <a:r>
              <a:rPr lang="en-US" dirty="0" smtClean="0"/>
              <a:t>ORDC price </a:t>
            </a:r>
            <a:r>
              <a:rPr lang="en-US" dirty="0"/>
              <a:t>adder on </a:t>
            </a:r>
            <a:r>
              <a:rPr lang="en-US" dirty="0" smtClean="0"/>
              <a:t>Indicative LMP Dashboard</a:t>
            </a:r>
            <a:endParaRPr lang="en-US" dirty="0"/>
          </a:p>
          <a:p>
            <a:pPr lvl="0"/>
            <a:r>
              <a:rPr lang="en-US" dirty="0" smtClean="0"/>
              <a:t>Clean up report links </a:t>
            </a:r>
            <a:r>
              <a:rPr lang="en-US" dirty="0"/>
              <a:t>on MIS that do not follow title case consistency</a:t>
            </a:r>
          </a:p>
          <a:p>
            <a:pPr lvl="0"/>
            <a:r>
              <a:rPr lang="en-US" dirty="0"/>
              <a:t>Changes for bill determinants for CR balancing accounts extracts related to NPRR418</a:t>
            </a:r>
          </a:p>
          <a:p>
            <a:pPr lvl="0"/>
            <a:r>
              <a:rPr lang="en-US" dirty="0" smtClean="0"/>
              <a:t>New </a:t>
            </a:r>
            <a:r>
              <a:rPr lang="en-US" dirty="0"/>
              <a:t>link name for reserve factors for </a:t>
            </a:r>
            <a:r>
              <a:rPr lang="en-US" dirty="0" smtClean="0"/>
              <a:t>CLRs, </a:t>
            </a:r>
            <a:r>
              <a:rPr lang="en-US" dirty="0"/>
              <a:t>Reserve Discount Factors for all resources</a:t>
            </a:r>
          </a:p>
          <a:p>
            <a:pPr lvl="0"/>
            <a:r>
              <a:rPr lang="en-US" dirty="0" smtClean="0"/>
              <a:t>Pointer for HREP </a:t>
            </a:r>
            <a:r>
              <a:rPr lang="en-US" dirty="0"/>
              <a:t>changes for long term hourly and peak </a:t>
            </a:r>
            <a:r>
              <a:rPr lang="en-US" dirty="0" smtClean="0"/>
              <a:t>forecast</a:t>
            </a:r>
            <a:endParaRPr lang="en-US" dirty="0"/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1"/>
          </p:nvPr>
        </p:nvSpPr>
        <p:spPr/>
        <p:txBody>
          <a:bodyPr/>
          <a:lstStyle/>
          <a:p>
            <a:pPr>
              <a:defRPr/>
            </a:pPr>
            <a:fld id="{8D2890DD-8BB0-466C-ABE3-744940DF90D5}" type="datetime1">
              <a:rPr lang="en-US" smtClean="0"/>
              <a:t>5/9/2016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487037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Next MDWG Meeting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29200"/>
          </a:xfrm>
        </p:spPr>
        <p:txBody>
          <a:bodyPr>
            <a:normAutofit/>
          </a:bodyPr>
          <a:lstStyle/>
          <a:p>
            <a:r>
              <a:rPr lang="en-US" dirty="0" smtClean="0"/>
              <a:t>Tuesday, May 31, 2016</a:t>
            </a:r>
          </a:p>
          <a:p>
            <a:pPr lvl="1"/>
            <a:r>
              <a:rPr lang="en-US" dirty="0" smtClean="0"/>
              <a:t>9:30 AM – noon</a:t>
            </a:r>
          </a:p>
          <a:p>
            <a:pPr lvl="1"/>
            <a:r>
              <a:rPr lang="en-US" dirty="0" smtClean="0"/>
              <a:t>WebEx only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1"/>
          </p:nvPr>
        </p:nvSpPr>
        <p:spPr/>
        <p:txBody>
          <a:bodyPr/>
          <a:lstStyle/>
          <a:p>
            <a:pPr>
              <a:defRPr/>
            </a:pPr>
            <a:fld id="{8D2890DD-8BB0-466C-ABE3-744940DF90D5}" type="datetime1">
              <a:rPr lang="en-US" smtClean="0"/>
              <a:t>5/9/2016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0399492"/>
      </p:ext>
    </p:extLst>
  </p:cSld>
  <p:clrMapOvr>
    <a:masterClrMapping/>
  </p:clrMapOvr>
</p:sld>
</file>

<file path=ppt/theme/theme1.xml><?xml version="1.0" encoding="utf-8"?>
<a:theme xmlns:a="http://schemas.openxmlformats.org/drawingml/2006/main" name="Custom Design">
  <a:themeElements>
    <a:clrScheme name="Custom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Custom Design">
      <a:majorFont>
        <a:latin typeface="Arial Black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Custom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ustom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ustom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/>
  </documentManagement>
</p:properties>
</file>

<file path=customXml/itemProps1.xml><?xml version="1.0" encoding="utf-8"?>
<ds:datastoreItem xmlns:ds="http://schemas.openxmlformats.org/officeDocument/2006/customXml" ds:itemID="{0825E013-A11A-4E41-BBD9-78105CDE0F7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AB91161-3323-48F3-8EC8-C98D5648DBD3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D6206FDB-A00F-4E50-B10F-7F91EE97870B}">
  <ds:schemaRefs>
    <ds:schemaRef ds:uri="http://schemas.microsoft.com/office/infopath/2007/PartnerControls"/>
    <ds:schemaRef ds:uri="http://www.w3.org/XML/1998/namespace"/>
    <ds:schemaRef ds:uri="http://schemas.openxmlformats.org/package/2006/metadata/core-properties"/>
    <ds:schemaRef ds:uri="http://schemas.microsoft.com/office/2006/documentManagement/types"/>
    <ds:schemaRef ds:uri="c34af464-7aa1-4edd-9be4-83dffc1cb926"/>
    <ds:schemaRef ds:uri="http://schemas.microsoft.com/office/2006/metadata/properties"/>
    <ds:schemaRef ds:uri="http://purl.org/dc/dcmitype/"/>
    <ds:schemaRef ds:uri="http://purl.org/dc/elements/1.1/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16594</TotalTime>
  <Words>459</Words>
  <Application>Microsoft Office PowerPoint</Application>
  <PresentationFormat>On-screen Show (4:3)</PresentationFormat>
  <Paragraphs>71</Paragraphs>
  <Slides>7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Custom Design</vt:lpstr>
      <vt:lpstr>MDWG Update to COPS</vt:lpstr>
      <vt:lpstr>NOGRR084 – Daily Grid Ops Report</vt:lpstr>
      <vt:lpstr>Open Items</vt:lpstr>
      <vt:lpstr>Review of Market Data Transparency SLA</vt:lpstr>
      <vt:lpstr>Additional Discussion</vt:lpstr>
      <vt:lpstr>What’s Coming in R3 - June  21st – 23rd</vt:lpstr>
      <vt:lpstr>Next MDWG Meeting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Instructions</dc:title>
  <dc:creator>Apodaca, Amy</dc:creator>
  <cp:lastModifiedBy>Thomas, Julie</cp:lastModifiedBy>
  <cp:revision>899</cp:revision>
  <cp:lastPrinted>2015-04-13T14:50:48Z</cp:lastPrinted>
  <dcterms:created xsi:type="dcterms:W3CDTF">2005-04-21T14:28:35Z</dcterms:created>
  <dcterms:modified xsi:type="dcterms:W3CDTF">2016-05-09T21:01:45Z</dcterms:modified>
</cp:coreProperties>
</file>