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3" r:id="rId4"/>
    <p:sldMasterId id="2147483648" r:id="rId5"/>
    <p:sldMasterId id="2147483651" r:id="rId6"/>
  </p:sldMasterIdLst>
  <p:notesMasterIdLst>
    <p:notesMasterId r:id="rId21"/>
  </p:notesMasterIdLst>
  <p:handoutMasterIdLst>
    <p:handoutMasterId r:id="rId22"/>
  </p:handoutMasterIdLst>
  <p:sldIdLst>
    <p:sldId id="260" r:id="rId7"/>
    <p:sldId id="258" r:id="rId8"/>
    <p:sldId id="257" r:id="rId9"/>
    <p:sldId id="280" r:id="rId10"/>
    <p:sldId id="284" r:id="rId11"/>
    <p:sldId id="285" r:id="rId12"/>
    <p:sldId id="294" r:id="rId13"/>
    <p:sldId id="265" r:id="rId14"/>
    <p:sldId id="295" r:id="rId15"/>
    <p:sldId id="296" r:id="rId16"/>
    <p:sldId id="297" r:id="rId17"/>
    <p:sldId id="298" r:id="rId18"/>
    <p:sldId id="299" r:id="rId19"/>
    <p:sldId id="300" r:id="rId20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367" autoAdjust="0"/>
    <p:restoredTop sz="98752" autoAdjust="0"/>
  </p:normalViewPr>
  <p:slideViewPr>
    <p:cSldViewPr showGuides="1">
      <p:cViewPr varScale="1">
        <p:scale>
          <a:sx n="119" d="100"/>
          <a:sy n="119" d="100"/>
        </p:scale>
        <p:origin x="138" y="10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howGuides="1">
      <p:cViewPr varScale="1">
        <p:scale>
          <a:sx n="76" d="100"/>
          <a:sy n="76" d="100"/>
        </p:scale>
        <p:origin x="2052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50BF31-E9A8-4E88-81E7-44C5092290FC}" type="datetimeFigureOut">
              <a:rPr lang="en-US" smtClean="0"/>
              <a:t>5/9/2016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B2BDB1-E95E-402D-B2EB-CA9CC1A395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2199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7EFB637-CCC9-4803-8851-F6915048CBB4}" type="datetimeFigureOut">
              <a:rPr lang="en-US" smtClean="0"/>
              <a:t>5/9/2016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62AC51D-6DAA-4455-8EA7-D54B64909A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5930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3612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501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5691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02569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48279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93532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94043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43329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35220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0580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 goes here.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38"/>
            <a:ext cx="4572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4571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1143000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1"/>
            <a:ext cx="8534400" cy="431983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200" y="6553200"/>
            <a:ext cx="4038600" cy="228600"/>
          </a:xfrm>
        </p:spPr>
        <p:txBody>
          <a:bodyPr/>
          <a:lstStyle/>
          <a:p>
            <a:r>
              <a:rPr lang="en-US" smtClean="0"/>
              <a:t>Footer text goes here.</a:t>
            </a:r>
            <a:endParaRPr lang="en-US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38"/>
            <a:ext cx="4572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0848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828800" y="685800"/>
            <a:ext cx="6324600" cy="5486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16945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231350" y="0"/>
            <a:ext cx="5912650" cy="6858000"/>
          </a:xfrm>
          <a:prstGeom prst="rect">
            <a:avLst/>
          </a:prstGeom>
          <a:solidFill>
            <a:srgbClr val="D7DC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564" y="2876277"/>
            <a:ext cx="2857586" cy="1105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897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200" y="65532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Footer text goes here.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38"/>
            <a:ext cx="4572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76200" y="6477000"/>
            <a:ext cx="59436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2194560" y="6477000"/>
            <a:ext cx="6858000" cy="1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248400"/>
            <a:ext cx="1181868" cy="4572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54675" y="6553200"/>
            <a:ext cx="70732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 b="1" baseline="0" dirty="0" smtClean="0">
                <a:solidFill>
                  <a:schemeClr val="tx2"/>
                </a:solidFill>
              </a:rPr>
              <a:t>PUBLIC</a:t>
            </a:r>
            <a:endParaRPr lang="en-US" sz="10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8975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 flipH="1">
            <a:off x="914400" y="1"/>
            <a:ext cx="1" cy="4952999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466" y="5257800"/>
            <a:ext cx="1181868" cy="457200"/>
          </a:xfrm>
          <a:prstGeom prst="rect">
            <a:avLst/>
          </a:prstGeom>
        </p:spPr>
      </p:pic>
      <p:cxnSp>
        <p:nvCxnSpPr>
          <p:cNvPr id="12" name="Straight Connector 11"/>
          <p:cNvCxnSpPr/>
          <p:nvPr userDrawn="1"/>
        </p:nvCxnSpPr>
        <p:spPr>
          <a:xfrm flipH="1">
            <a:off x="914400" y="6019800"/>
            <a:ext cx="1" cy="82296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5309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rcot.com/services/projects/index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412906" y="2413338"/>
            <a:ext cx="564603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Project Update and Summary of </a:t>
            </a:r>
          </a:p>
          <a:p>
            <a:r>
              <a:rPr lang="en-US" sz="2400" b="1" dirty="0" smtClean="0"/>
              <a:t>Project Priority List (PPL) Activity </a:t>
            </a:r>
            <a:endParaRPr lang="en-US" sz="2400" b="1" dirty="0"/>
          </a:p>
          <a:p>
            <a:endParaRPr lang="en-US" dirty="0"/>
          </a:p>
          <a:p>
            <a:r>
              <a:rPr lang="en-US" dirty="0" smtClean="0"/>
              <a:t>May 12,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0603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7696200" cy="518318"/>
          </a:xfrm>
        </p:spPr>
        <p:txBody>
          <a:bodyPr/>
          <a:lstStyle/>
          <a:p>
            <a:r>
              <a:rPr lang="en-US" dirty="0"/>
              <a:t>Project Portfolio Status – as of 4/30/2016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38"/>
            <a:ext cx="381000" cy="212725"/>
          </a:xfrm>
        </p:spPr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809170"/>
            <a:ext cx="8686800" cy="5377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630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7696200" cy="518318"/>
          </a:xfrm>
        </p:spPr>
        <p:txBody>
          <a:bodyPr/>
          <a:lstStyle/>
          <a:p>
            <a:r>
              <a:rPr lang="en-US" dirty="0"/>
              <a:t>Project Portfolio Status – as of 4/30/2016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38"/>
            <a:ext cx="381000" cy="212725"/>
          </a:xfrm>
        </p:spPr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778626"/>
            <a:ext cx="8677660" cy="5393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6540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7696200" cy="518318"/>
          </a:xfrm>
        </p:spPr>
        <p:txBody>
          <a:bodyPr/>
          <a:lstStyle/>
          <a:p>
            <a:r>
              <a:rPr lang="en-US" dirty="0"/>
              <a:t>Project Portfolio Status – as of 4/30/2016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38"/>
            <a:ext cx="381000" cy="212725"/>
          </a:xfrm>
        </p:spPr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880" y="786492"/>
            <a:ext cx="8702520" cy="5393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669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7696200" cy="518318"/>
          </a:xfrm>
        </p:spPr>
        <p:txBody>
          <a:bodyPr/>
          <a:lstStyle/>
          <a:p>
            <a:r>
              <a:rPr lang="en-US" dirty="0"/>
              <a:t>Project Portfolio Status – as of 4/30/2016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38"/>
            <a:ext cx="381000" cy="212725"/>
          </a:xfrm>
        </p:spPr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272" y="783917"/>
            <a:ext cx="8727620" cy="5406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788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7696200" cy="518318"/>
          </a:xfrm>
        </p:spPr>
        <p:txBody>
          <a:bodyPr/>
          <a:lstStyle/>
          <a:p>
            <a:r>
              <a:rPr lang="en-US" dirty="0"/>
              <a:t>Project Portfolio Status – as of 4/30/2016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38"/>
            <a:ext cx="381000" cy="212725"/>
          </a:xfrm>
        </p:spPr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1" y="794657"/>
            <a:ext cx="8763000" cy="5368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649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295400" y="1219200"/>
            <a:ext cx="7543800" cy="3886200"/>
          </a:xfrm>
        </p:spPr>
        <p:txBody>
          <a:bodyPr/>
          <a:lstStyle/>
          <a:p>
            <a:r>
              <a:rPr lang="en-US" sz="2400" dirty="0" smtClean="0"/>
              <a:t>Project Portfolio Update</a:t>
            </a:r>
            <a:r>
              <a:rPr lang="en-US" sz="1800" dirty="0" smtClean="0"/>
              <a:t>			p. 3-7</a:t>
            </a:r>
          </a:p>
          <a:p>
            <a:pPr lvl="1"/>
            <a:r>
              <a:rPr lang="en-US" sz="1800" dirty="0" smtClean="0"/>
              <a:t>Recent/Upcoming Project Highlights</a:t>
            </a:r>
          </a:p>
          <a:p>
            <a:pPr lvl="1"/>
            <a:r>
              <a:rPr lang="en-US" sz="1800" dirty="0" smtClean="0"/>
              <a:t>2016 Release Targets</a:t>
            </a:r>
          </a:p>
          <a:p>
            <a:pPr lvl="1"/>
            <a:r>
              <a:rPr lang="en-US" sz="1800" dirty="0" smtClean="0"/>
              <a:t>2016 Project Spending Forecast</a:t>
            </a:r>
          </a:p>
          <a:p>
            <a:pPr lvl="1"/>
            <a:r>
              <a:rPr lang="en-US" sz="1800" dirty="0" smtClean="0"/>
              <a:t>Revision Request Funding Placeholder Status</a:t>
            </a:r>
          </a:p>
          <a:p>
            <a:pPr lvl="1"/>
            <a:r>
              <a:rPr lang="en-US" sz="1800" dirty="0" smtClean="0"/>
              <a:t>Priority/Rank Options for Revision Requests with Impacts</a:t>
            </a:r>
          </a:p>
          <a:p>
            <a:pPr lvl="1"/>
            <a:endParaRPr lang="en-US" sz="1800" dirty="0" smtClean="0"/>
          </a:p>
          <a:p>
            <a:r>
              <a:rPr lang="en-US" sz="2400" dirty="0" smtClean="0"/>
              <a:t>Appendix</a:t>
            </a:r>
          </a:p>
          <a:p>
            <a:pPr lvl="1"/>
            <a:r>
              <a:rPr lang="en-US" sz="1800" dirty="0" smtClean="0"/>
              <a:t>Project Portfolio Gantt Chart			p. 8-14</a:t>
            </a:r>
            <a:endParaRPr lang="en-US" sz="1800" dirty="0"/>
          </a:p>
        </p:txBody>
      </p:sp>
      <p:sp>
        <p:nvSpPr>
          <p:cNvPr id="3" name="TextBox 3"/>
          <p:cNvSpPr txBox="1">
            <a:spLocks noChangeArrowheads="1"/>
          </p:cNvSpPr>
          <p:nvPr/>
        </p:nvSpPr>
        <p:spPr bwMode="auto">
          <a:xfrm>
            <a:off x="1093470" y="6096000"/>
            <a:ext cx="7795260" cy="56015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20000"/>
              </a:spcBef>
            </a:pPr>
            <a:endParaRPr lang="en-US" sz="800" b="0" dirty="0"/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b="0" dirty="0"/>
              <a:t>Location of Project Priority List (PPL):   </a:t>
            </a:r>
            <a:r>
              <a:rPr lang="en-US" b="0" dirty="0">
                <a:hlinkClick r:id="rId3"/>
              </a:rPr>
              <a:t>http://www.ercot.com/services/projects/index</a:t>
            </a:r>
            <a:endParaRPr lang="en-US" b="0" dirty="0"/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</a:pPr>
            <a:endParaRPr lang="en-US" sz="800" b="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371600" y="243682"/>
            <a:ext cx="5105400" cy="51831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smtClean="0">
                <a:solidFill>
                  <a:schemeClr val="accent1"/>
                </a:solidFill>
              </a:rPr>
              <a:t>Project Update Agenda</a:t>
            </a:r>
            <a:endParaRPr lang="en-US" sz="28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0499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</p:spPr>
        <p:txBody>
          <a:bodyPr/>
          <a:lstStyle/>
          <a:p>
            <a:r>
              <a:rPr lang="en-US" b="1" dirty="0" smtClean="0">
                <a:solidFill>
                  <a:schemeClr val="accent1"/>
                </a:solidFill>
              </a:rPr>
              <a:t>Recent / Upcoming Project Highlights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50" y="1219200"/>
            <a:ext cx="8648700" cy="4038600"/>
          </a:xfrm>
        </p:spPr>
        <p:txBody>
          <a:bodyPr/>
          <a:lstStyle/>
          <a:p>
            <a:pPr>
              <a:tabLst>
                <a:tab pos="6862763" algn="l"/>
              </a:tabLst>
            </a:pPr>
            <a:r>
              <a:rPr lang="en-US" sz="2000" dirty="0" smtClean="0"/>
              <a:t>2016 </a:t>
            </a:r>
            <a:r>
              <a:rPr lang="en-US" sz="2000" dirty="0"/>
              <a:t>April Release – Week of </a:t>
            </a:r>
            <a:r>
              <a:rPr lang="en-US" sz="2000" dirty="0" smtClean="0"/>
              <a:t>4/12/2016</a:t>
            </a:r>
            <a:r>
              <a:rPr lang="en-US" sz="2000" i="1" dirty="0">
                <a:solidFill>
                  <a:srgbClr val="00B050"/>
                </a:solidFill>
              </a:rPr>
              <a:t>	 </a:t>
            </a:r>
            <a:r>
              <a:rPr lang="en-US" sz="2000" i="1" dirty="0" smtClean="0">
                <a:solidFill>
                  <a:srgbClr val="00B050"/>
                </a:solidFill>
              </a:rPr>
              <a:t>Complete</a:t>
            </a:r>
            <a:endParaRPr lang="en-US" sz="2000" i="1" dirty="0">
              <a:solidFill>
                <a:srgbClr val="00B050"/>
              </a:solidFill>
            </a:endParaRPr>
          </a:p>
          <a:p>
            <a:pPr lvl="1">
              <a:tabLst>
                <a:tab pos="6862763" algn="l"/>
              </a:tabLst>
            </a:pPr>
            <a:r>
              <a:rPr lang="en-US" sz="1600" dirty="0"/>
              <a:t>NPRR419 – Revise Real-Time Energy Imbalance and RMR Adjustment Charge</a:t>
            </a:r>
          </a:p>
          <a:p>
            <a:pPr lvl="1">
              <a:tabLst>
                <a:tab pos="6862763" algn="l"/>
              </a:tabLst>
            </a:pPr>
            <a:r>
              <a:rPr lang="en-US" sz="1600" dirty="0" smtClean="0"/>
              <a:t>NPRR728 </a:t>
            </a:r>
            <a:r>
              <a:rPr lang="en-US" sz="1600" dirty="0"/>
              <a:t>– Removal of Language Related to </a:t>
            </a:r>
            <a:r>
              <a:rPr lang="en-US" sz="1600" dirty="0" smtClean="0"/>
              <a:t>NPRR484</a:t>
            </a:r>
          </a:p>
          <a:p>
            <a:pPr lvl="2">
              <a:tabLst>
                <a:tab pos="6862763" algn="l"/>
              </a:tabLst>
            </a:pPr>
            <a:r>
              <a:rPr lang="en-US" sz="1600" dirty="0" smtClean="0"/>
              <a:t>Section 16.11.4.7 (2)</a:t>
            </a:r>
            <a:endParaRPr lang="en-US" sz="1200" dirty="0" smtClean="0"/>
          </a:p>
          <a:p>
            <a:pPr lvl="1">
              <a:tabLst>
                <a:tab pos="6862763" algn="l"/>
              </a:tabLst>
            </a:pPr>
            <a:endParaRPr lang="en-US" sz="2000" dirty="0"/>
          </a:p>
          <a:p>
            <a:pPr>
              <a:tabLst>
                <a:tab pos="6862763" algn="l"/>
              </a:tabLst>
            </a:pPr>
            <a:r>
              <a:rPr lang="en-US" sz="2000" dirty="0" smtClean="0"/>
              <a:t>EMS Upgrade – Target go-live date is now 6/16/2016	</a:t>
            </a:r>
            <a:r>
              <a:rPr lang="en-US" sz="2000" i="1" dirty="0">
                <a:solidFill>
                  <a:srgbClr val="00B050"/>
                </a:solidFill>
              </a:rPr>
              <a:t> In Flight</a:t>
            </a:r>
            <a:endParaRPr lang="en-US" sz="2000" dirty="0" smtClean="0"/>
          </a:p>
          <a:p>
            <a:pPr>
              <a:tabLst>
                <a:tab pos="6862763" algn="l"/>
              </a:tabLst>
            </a:pPr>
            <a:endParaRPr lang="en-US" sz="2000" dirty="0" smtClean="0"/>
          </a:p>
          <a:p>
            <a:pPr>
              <a:tabLst>
                <a:tab pos="6862763" algn="l"/>
              </a:tabLst>
            </a:pPr>
            <a:r>
              <a:rPr lang="en-US" sz="2000" dirty="0" smtClean="0"/>
              <a:t>2016 </a:t>
            </a:r>
            <a:r>
              <a:rPr lang="en-US" sz="2000" dirty="0"/>
              <a:t>June Release – Week of </a:t>
            </a:r>
            <a:r>
              <a:rPr lang="en-US" sz="2000" dirty="0" smtClean="0"/>
              <a:t>6/21/2016</a:t>
            </a:r>
            <a:r>
              <a:rPr lang="en-US" sz="2000" i="1" dirty="0">
                <a:solidFill>
                  <a:srgbClr val="00B050"/>
                </a:solidFill>
              </a:rPr>
              <a:t>	 In Flight</a:t>
            </a:r>
          </a:p>
          <a:p>
            <a:pPr lvl="1">
              <a:tabLst>
                <a:tab pos="6862763" algn="l"/>
              </a:tabLst>
            </a:pPr>
            <a:r>
              <a:rPr lang="en-US" sz="1600" dirty="0"/>
              <a:t>NPRR515 – Day-Ahead Market Self-Commitment of Generation Resources</a:t>
            </a:r>
          </a:p>
          <a:p>
            <a:pPr lvl="1">
              <a:tabLst>
                <a:tab pos="6862763" algn="l"/>
              </a:tabLst>
            </a:pPr>
            <a:r>
              <a:rPr lang="en-US" sz="1600" dirty="0" smtClean="0"/>
              <a:t>NPRR617 </a:t>
            </a:r>
            <a:r>
              <a:rPr lang="en-US" sz="1600" dirty="0"/>
              <a:t>– Energy Offer Flexibility</a:t>
            </a:r>
          </a:p>
          <a:p>
            <a:pPr lvl="1">
              <a:tabLst>
                <a:tab pos="6862763" algn="l"/>
              </a:tabLst>
            </a:pPr>
            <a:r>
              <a:rPr lang="en-US" sz="1600" dirty="0"/>
              <a:t>NPRR700 – Utilizing Actual Fuel Costs in Startup Offer </a:t>
            </a:r>
            <a:r>
              <a:rPr lang="en-US" sz="1600" dirty="0" smtClean="0"/>
              <a:t>Caps</a:t>
            </a:r>
            <a:endParaRPr lang="en-US" sz="16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6561138"/>
            <a:ext cx="228600" cy="212725"/>
          </a:xfrm>
        </p:spPr>
        <p:txBody>
          <a:bodyPr/>
          <a:lstStyle/>
          <a:p>
            <a:fld id="{1D93BD3E-1E9A-4970-A6F7-E7AC52762E0C}" type="slidenum">
              <a:rPr lang="en-US" smtClean="0"/>
              <a:t>3</a:t>
            </a:fld>
            <a:endParaRPr lang="en-US"/>
          </a:p>
        </p:txBody>
      </p:sp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1752600" y="5445124"/>
            <a:ext cx="5257800" cy="4365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sz="1400" b="0" dirty="0"/>
              <a:t>Note:  Projected Go-Live dates are subject to change.</a:t>
            </a:r>
            <a:br>
              <a:rPr lang="en-US" sz="1400" b="0" dirty="0"/>
            </a:br>
            <a:r>
              <a:rPr lang="en-US" sz="1400" b="0" dirty="0"/>
              <a:t>Please watch for market notices as the effective dates approach.</a:t>
            </a:r>
          </a:p>
        </p:txBody>
      </p:sp>
    </p:spTree>
    <p:extLst>
      <p:ext uri="{BB962C8B-B14F-4D97-AF65-F5344CB8AC3E}">
        <p14:creationId xmlns:p14="http://schemas.microsoft.com/office/powerpoint/2010/main" val="1024058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686800" cy="527613"/>
          </a:xfrm>
        </p:spPr>
        <p:txBody>
          <a:bodyPr/>
          <a:lstStyle/>
          <a:p>
            <a:r>
              <a:rPr lang="en-US" sz="2200" b="1" dirty="0" smtClean="0">
                <a:solidFill>
                  <a:schemeClr val="accent1"/>
                </a:solidFill>
              </a:rPr>
              <a:t>2016 Release Targets – Board Approved NPRRs / SCRs / </a:t>
            </a:r>
            <a:r>
              <a:rPr lang="en-US" sz="2200" b="1" dirty="0" err="1" smtClean="0">
                <a:solidFill>
                  <a:schemeClr val="accent1"/>
                </a:solidFill>
              </a:rPr>
              <a:t>xGRRs</a:t>
            </a:r>
            <a:r>
              <a:rPr lang="en-US" sz="2200" b="1" dirty="0" smtClean="0">
                <a:solidFill>
                  <a:schemeClr val="accent1"/>
                </a:solidFill>
              </a:rPr>
              <a:t> </a:t>
            </a:r>
            <a:endParaRPr lang="en-US" sz="2200" b="1" dirty="0">
              <a:solidFill>
                <a:schemeClr val="accent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6561138"/>
            <a:ext cx="228600" cy="212725"/>
          </a:xfrm>
        </p:spPr>
        <p:txBody>
          <a:bodyPr/>
          <a:lstStyle/>
          <a:p>
            <a:fld id="{1D93BD3E-1E9A-4970-A6F7-E7AC52762E0C}" type="slidenum">
              <a:rPr lang="en-US" smtClean="0"/>
              <a:t>4</a:t>
            </a:fld>
            <a:endParaRPr lang="en-US"/>
          </a:p>
        </p:txBody>
      </p:sp>
      <p:sp>
        <p:nvSpPr>
          <p:cNvPr id="29" name="TextBox 15"/>
          <p:cNvSpPr txBox="1">
            <a:spLocks noChangeArrowheads="1"/>
          </p:cNvSpPr>
          <p:nvPr/>
        </p:nvSpPr>
        <p:spPr bwMode="auto">
          <a:xfrm>
            <a:off x="160280" y="5300990"/>
            <a:ext cx="3174414" cy="40011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t" anchorCtr="1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Go-live dates can differ from Protocol effective dates – Please refer to market notices for more details</a:t>
            </a:r>
          </a:p>
        </p:txBody>
      </p:sp>
      <p:sp>
        <p:nvSpPr>
          <p:cNvPr id="30" name="TextBox 22"/>
          <p:cNvSpPr txBox="1">
            <a:spLocks noChangeArrowheads="1"/>
          </p:cNvSpPr>
          <p:nvPr/>
        </p:nvSpPr>
        <p:spPr bwMode="auto">
          <a:xfrm>
            <a:off x="160279" y="5758190"/>
            <a:ext cx="3174415" cy="26161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t" anchorCtr="1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Release targets are subject to change</a:t>
            </a:r>
          </a:p>
        </p:txBody>
      </p:sp>
      <p:sp>
        <p:nvSpPr>
          <p:cNvPr id="31" name="TextBox 21"/>
          <p:cNvSpPr txBox="1">
            <a:spLocks noChangeArrowheads="1"/>
          </p:cNvSpPr>
          <p:nvPr/>
        </p:nvSpPr>
        <p:spPr bwMode="auto">
          <a:xfrm>
            <a:off x="6502344" y="5308437"/>
            <a:ext cx="2497136" cy="215444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 anchorCtr="0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NPRR686(b) </a:t>
            </a: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– </a:t>
            </a:r>
            <a:r>
              <a:rPr kumimoji="0" lang="en-US" sz="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Solar portion</a:t>
            </a:r>
          </a:p>
        </p:txBody>
      </p:sp>
      <p:sp>
        <p:nvSpPr>
          <p:cNvPr id="32" name="TextBox 23"/>
          <p:cNvSpPr txBox="1">
            <a:spLocks noChangeArrowheads="1"/>
          </p:cNvSpPr>
          <p:nvPr/>
        </p:nvSpPr>
        <p:spPr bwMode="auto">
          <a:xfrm>
            <a:off x="3456567" y="5293197"/>
            <a:ext cx="2895600" cy="66172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 anchorCtr="0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APPENDIX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Red </a:t>
            </a: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Text: </a:t>
            </a:r>
            <a:r>
              <a:rPr kumimoji="0" lang="en-US" sz="9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New </a:t>
            </a: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additions and target release </a:t>
            </a:r>
            <a:r>
              <a:rPr kumimoji="0" lang="en-US" sz="9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changes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Strike-Through Text: Previous target release changes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(a), (b), etc. indicates multiple </a:t>
            </a:r>
            <a:r>
              <a:rPr kumimoji="0" lang="en-US" sz="9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phases</a:t>
            </a:r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graphicFrame>
        <p:nvGraphicFramePr>
          <p:cNvPr id="33" name="Group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83908971"/>
              </p:ext>
            </p:extLst>
          </p:nvPr>
        </p:nvGraphicFramePr>
        <p:xfrm>
          <a:off x="160280" y="838201"/>
          <a:ext cx="8839200" cy="3581399"/>
        </p:xfrm>
        <a:graphic>
          <a:graphicData uri="http://schemas.openxmlformats.org/drawingml/2006/table">
            <a:tbl>
              <a:tblPr/>
              <a:tblGrid>
                <a:gridCol w="1439920"/>
                <a:gridCol w="1524000"/>
                <a:gridCol w="1524191"/>
                <a:gridCol w="1504660"/>
                <a:gridCol w="1390749"/>
                <a:gridCol w="1455680"/>
              </a:tblGrid>
              <a:tr h="54954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February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2/2 – 2/4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A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April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4/12 – 4/14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A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June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6/21 – 6/23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A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August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8/16 – 8/18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A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October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10/18 – 10/20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A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December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12/6 – 12/8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A5"/>
                    </a:solidFill>
                  </a:tcPr>
                </a:tc>
              </a:tr>
              <a:tr h="242225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NPRR588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NPRR615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NPRR686</a:t>
                      </a:r>
                      <a:r>
                        <a:rPr kumimoji="0" lang="en-US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(b)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NPRR419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NPRR728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sng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sng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sng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sng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NPRR515</a:t>
                      </a:r>
                      <a:endParaRPr kumimoji="0" lang="en-US" sz="1200" b="0" i="0" u="none" strike="sng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NPRR617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NPRR700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EMS Upgrade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sng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NPRR495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NPRR662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NPRR712</a:t>
                      </a:r>
                      <a:endParaRPr kumimoji="0" lang="en-US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sng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NPRR736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RMGRR126</a:t>
                      </a:r>
                      <a:endParaRPr kumimoji="0" lang="en-US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sng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NPRR219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NPRR495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NPRR736</a:t>
                      </a:r>
                      <a:endParaRPr kumimoji="0" lang="en-US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SCR783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NOGRR050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NPRR272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NPRR573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NPRR714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NOGRR143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NOGRR147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RRGRR003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RRGRR006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RRGRR007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50" b="0" i="0" u="none" strike="sng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RMGRR127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SCR786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351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A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A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A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3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A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5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A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A5"/>
                    </a:solidFill>
                  </a:tcPr>
                </a:tc>
              </a:tr>
            </a:tbl>
          </a:graphicData>
        </a:graphic>
      </p:graphicFrame>
      <p:sp>
        <p:nvSpPr>
          <p:cNvPr id="34" name="TextBox 21"/>
          <p:cNvSpPr txBox="1">
            <a:spLocks noChangeArrowheads="1"/>
          </p:cNvSpPr>
          <p:nvPr/>
        </p:nvSpPr>
        <p:spPr bwMode="auto">
          <a:xfrm>
            <a:off x="2498462" y="6252709"/>
            <a:ext cx="4747780" cy="215444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 anchorCtr="0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Project Status Codes: NS = Not Started, I = Initiation, P = Planning, E = Execution, H = On Hold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7162800" y="1400352"/>
            <a:ext cx="389305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E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" b="1" i="1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I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400" b="1" i="1" kern="0" dirty="0" smtClean="0">
              <a:solidFill>
                <a:srgbClr val="000000"/>
              </a:solidFill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i="1" kern="0" dirty="0" smtClean="0">
                <a:solidFill>
                  <a:srgbClr val="000000"/>
                </a:solidFill>
              </a:rPr>
              <a:t>I</a:t>
            </a:r>
            <a:endParaRPr lang="en-US" sz="1000" b="1" i="1" kern="0" dirty="0">
              <a:solidFill>
                <a:srgbClr val="000000"/>
              </a:solidFill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500" b="1" i="1" kern="0" dirty="0">
              <a:solidFill>
                <a:srgbClr val="000000"/>
              </a:solidFill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E</a:t>
            </a:r>
            <a:endParaRPr kumimoji="0" lang="en-US" sz="500" b="1" i="1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" b="1" i="1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E 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8610600" y="1408898"/>
            <a:ext cx="370549" cy="263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P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" b="1" i="1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H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500" b="1" i="1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NS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400" b="1" i="1" kern="0" dirty="0">
              <a:solidFill>
                <a:srgbClr val="000000"/>
              </a:solidFill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NS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400" b="1" i="1" kern="0" dirty="0">
              <a:solidFill>
                <a:srgbClr val="000000"/>
              </a:solidFill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NS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400" b="1" i="1" kern="0" dirty="0">
              <a:solidFill>
                <a:srgbClr val="000000"/>
              </a:solidFill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NS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500" b="1" i="1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NS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" b="1" i="1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NS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700" b="1" i="1" kern="0" dirty="0" smtClean="0">
              <a:solidFill>
                <a:srgbClr val="000000"/>
              </a:solidFill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400" b="1" i="1" kern="0" dirty="0">
              <a:solidFill>
                <a:srgbClr val="000000"/>
              </a:solidFill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1" i="1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i="1" kern="0" dirty="0" smtClean="0">
                <a:solidFill>
                  <a:srgbClr val="000000"/>
                </a:solidFill>
              </a:rPr>
              <a:t>P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5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i="1" kern="0" dirty="0" smtClean="0">
                <a:solidFill>
                  <a:srgbClr val="000000"/>
                </a:solidFill>
              </a:rPr>
              <a:t>P</a:t>
            </a:r>
            <a:r>
              <a:rPr kumimoji="0" lang="en-US" sz="10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4327360" y="1393144"/>
            <a:ext cx="38930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E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400" b="1" i="1" kern="0" dirty="0">
              <a:solidFill>
                <a:srgbClr val="000000"/>
              </a:solidFill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E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" b="1" i="1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E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1" i="1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1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1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400" b="1" i="1" kern="0" dirty="0">
              <a:solidFill>
                <a:srgbClr val="000000"/>
              </a:solidFill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1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1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E</a:t>
            </a:r>
          </a:p>
        </p:txBody>
      </p:sp>
      <p:sp>
        <p:nvSpPr>
          <p:cNvPr id="39" name="TextBox 13"/>
          <p:cNvSpPr txBox="1">
            <a:spLocks noChangeArrowheads="1"/>
          </p:cNvSpPr>
          <p:nvPr/>
        </p:nvSpPr>
        <p:spPr bwMode="auto">
          <a:xfrm>
            <a:off x="160280" y="4495800"/>
            <a:ext cx="8839200" cy="261610"/>
          </a:xfrm>
          <a:prstGeom prst="rect">
            <a:avLst/>
          </a:prstGeom>
          <a:solidFill>
            <a:srgbClr val="BBE0E3"/>
          </a:solidFill>
          <a:ln w="1587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2016 TBD Items </a:t>
            </a:r>
            <a:r>
              <a:rPr kumimoji="0" lang="en-US" sz="10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(and point at which they became “TBD”)</a:t>
            </a:r>
            <a:endParaRPr kumimoji="0" lang="en-US" sz="11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graphicFrame>
        <p:nvGraphicFramePr>
          <p:cNvPr id="40" name="Table 3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584571"/>
              </p:ext>
            </p:extLst>
          </p:nvPr>
        </p:nvGraphicFramePr>
        <p:xfrm>
          <a:off x="160279" y="4761471"/>
          <a:ext cx="8820869" cy="464820"/>
        </p:xfrm>
        <a:graphic>
          <a:graphicData uri="http://schemas.openxmlformats.org/drawingml/2006/table">
            <a:tbl>
              <a:tblPr firstRow="1" bandRow="1"/>
              <a:tblGrid>
                <a:gridCol w="2030179"/>
                <a:gridCol w="1568286"/>
                <a:gridCol w="1880056"/>
                <a:gridCol w="3342348"/>
              </a:tblGrid>
              <a:tr h="23989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050" b="0" dirty="0" smtClean="0">
                          <a:solidFill>
                            <a:schemeClr val="tx1"/>
                          </a:solidFill>
                        </a:rPr>
                        <a:t>2014</a:t>
                      </a:r>
                      <a:endParaRPr lang="en-US" sz="105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8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050" b="0" dirty="0" smtClean="0">
                          <a:solidFill>
                            <a:schemeClr val="tx1"/>
                          </a:solidFill>
                        </a:rPr>
                        <a:t>2015</a:t>
                      </a:r>
                      <a:endParaRPr lang="en-US" sz="105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8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0" dirty="0" smtClean="0">
                          <a:solidFill>
                            <a:schemeClr val="tx1"/>
                          </a:solidFill>
                        </a:rPr>
                        <a:t>February 2016</a:t>
                      </a:r>
                      <a:endParaRPr lang="en-US" sz="105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8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0" dirty="0" smtClean="0">
                          <a:solidFill>
                            <a:schemeClr val="tx1"/>
                          </a:solidFill>
                        </a:rPr>
                        <a:t>April 2016</a:t>
                      </a:r>
                      <a:endParaRPr lang="en-US" sz="105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85000"/>
                      </a:srgbClr>
                    </a:solidFill>
                  </a:tcPr>
                </a:tc>
              </a:tr>
              <a:tr h="20354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dirty="0" smtClean="0">
                          <a:solidFill>
                            <a:schemeClr val="tx1"/>
                          </a:solidFill>
                        </a:rPr>
                        <a:t>NOGRR084, NPRR664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800" b="0" strike="sngStrike" dirty="0" smtClean="0">
                          <a:solidFill>
                            <a:schemeClr val="tx1"/>
                          </a:solidFill>
                        </a:rPr>
                        <a:t>NPRR679</a:t>
                      </a:r>
                      <a:endParaRPr lang="en-US" sz="800" b="0" strike="sngStrik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strike="noStrike" dirty="0" smtClean="0">
                          <a:solidFill>
                            <a:schemeClr val="tx1"/>
                          </a:solidFill>
                        </a:rPr>
                        <a:t>NPRR210,  SCR781  H</a:t>
                      </a:r>
                      <a:endParaRPr lang="en-US" sz="800" b="0" strike="sngStrik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strike="noStrike" dirty="0" smtClean="0">
                          <a:solidFill>
                            <a:srgbClr val="FF0000"/>
                          </a:solidFill>
                        </a:rPr>
                        <a:t>NPRR649, NPRR741, NPRR744, NPRR746, NPRR749, SCR787</a:t>
                      </a:r>
                      <a:endParaRPr lang="en-US" sz="800" b="0" strike="noStrike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41" name="TextBox 40"/>
          <p:cNvSpPr txBox="1"/>
          <p:nvPr/>
        </p:nvSpPr>
        <p:spPr>
          <a:xfrm>
            <a:off x="5791200" y="1401221"/>
            <a:ext cx="38930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endParaRPr kumimoji="0" lang="en-US" sz="1000" b="1" i="1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" b="1" i="1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E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500" b="1" i="1" kern="0" dirty="0">
              <a:solidFill>
                <a:srgbClr val="000000"/>
              </a:solidFill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NS</a:t>
            </a:r>
            <a:endParaRPr kumimoji="0" lang="en-US" sz="1000" b="1" i="1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500" b="1" i="1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endParaRPr kumimoji="0" lang="en-US" sz="1000" b="1" i="1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100" b="1" i="1" kern="0" dirty="0">
              <a:solidFill>
                <a:srgbClr val="000000"/>
              </a:solidFill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1" i="1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000" b="1" i="1" kern="0" dirty="0">
              <a:solidFill>
                <a:srgbClr val="000000"/>
              </a:solidFill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1" i="1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000" b="1" i="1" kern="0" dirty="0">
              <a:solidFill>
                <a:srgbClr val="000000"/>
              </a:solidFill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1" i="1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1" i="1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400" b="1" i="1" kern="0" dirty="0">
              <a:solidFill>
                <a:srgbClr val="000000"/>
              </a:solidFill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P</a:t>
            </a:r>
          </a:p>
        </p:txBody>
      </p:sp>
      <p:sp>
        <p:nvSpPr>
          <p:cNvPr id="42" name="TextBox 13"/>
          <p:cNvSpPr txBox="1">
            <a:spLocks noChangeArrowheads="1"/>
          </p:cNvSpPr>
          <p:nvPr/>
        </p:nvSpPr>
        <p:spPr bwMode="auto">
          <a:xfrm>
            <a:off x="163000" y="3779174"/>
            <a:ext cx="4409000" cy="246221"/>
          </a:xfrm>
          <a:prstGeom prst="rect">
            <a:avLst/>
          </a:prstGeom>
          <a:solidFill>
            <a:srgbClr val="A1D8FD"/>
          </a:solidFill>
          <a:ln w="1587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EMS Upgrade “Chill”</a:t>
            </a:r>
            <a:endParaRPr kumimoji="0" lang="en-US" sz="10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cxnSp>
        <p:nvCxnSpPr>
          <p:cNvPr id="43" name="Straight Connector 42"/>
          <p:cNvCxnSpPr/>
          <p:nvPr/>
        </p:nvCxnSpPr>
        <p:spPr bwMode="auto">
          <a:xfrm>
            <a:off x="3389012" y="3898596"/>
            <a:ext cx="1182988" cy="0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dash"/>
            <a:round/>
            <a:headEnd type="none" w="med" len="med"/>
            <a:tailEnd type="arrow" w="med" len="med"/>
          </a:ln>
          <a:effectLst/>
        </p:spPr>
      </p:cxnSp>
      <p:cxnSp>
        <p:nvCxnSpPr>
          <p:cNvPr id="44" name="Straight Connector 43"/>
          <p:cNvCxnSpPr/>
          <p:nvPr/>
        </p:nvCxnSpPr>
        <p:spPr bwMode="auto">
          <a:xfrm flipH="1">
            <a:off x="163000" y="3899179"/>
            <a:ext cx="1143000" cy="0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dash"/>
            <a:round/>
            <a:headEnd type="none" w="med" len="med"/>
            <a:tailEnd type="arrow" w="med" len="med"/>
          </a:ln>
          <a:effectLst/>
        </p:spPr>
      </p:cxnSp>
      <p:sp>
        <p:nvSpPr>
          <p:cNvPr id="48" name="TextBox 21"/>
          <p:cNvSpPr txBox="1">
            <a:spLocks noChangeArrowheads="1"/>
          </p:cNvSpPr>
          <p:nvPr/>
        </p:nvSpPr>
        <p:spPr bwMode="auto">
          <a:xfrm>
            <a:off x="6502344" y="5535052"/>
            <a:ext cx="2497136" cy="707886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 anchorCtr="0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sng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charset="0"/>
              </a:rPr>
              <a:t>In-Flight Items Planned for 2017 Delivery</a:t>
            </a:r>
          </a:p>
          <a:p>
            <a:pPr marL="117475" marR="0" lvl="0" indent="-117475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charset="0"/>
              </a:rPr>
              <a:t>CMM bundle (Planning): NPRR439, NPRR519, NPRR620, NPRR683, NPRR702, </a:t>
            </a:r>
            <a:r>
              <a:rPr kumimoji="0" lang="en-US" sz="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</a:rPr>
              <a:t>NPRR741</a:t>
            </a:r>
            <a:r>
              <a:rPr kumimoji="0" lang="en-US" sz="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charset="0"/>
              </a:rPr>
              <a:t>, </a:t>
            </a:r>
            <a:r>
              <a:rPr kumimoji="0" lang="en-US" sz="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</a:rPr>
              <a:t>NPRR743</a:t>
            </a:r>
          </a:p>
          <a:p>
            <a:pPr marL="117475" marR="0" lvl="0" indent="-117475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charset="0"/>
              </a:rPr>
              <a:t>CRR Upgrade (Planning): SCR777</a:t>
            </a:r>
          </a:p>
        </p:txBody>
      </p:sp>
      <p:sp>
        <p:nvSpPr>
          <p:cNvPr id="49" name="TextBox 12"/>
          <p:cNvSpPr txBox="1">
            <a:spLocks noChangeArrowheads="1"/>
          </p:cNvSpPr>
          <p:nvPr/>
        </p:nvSpPr>
        <p:spPr bwMode="auto">
          <a:xfrm>
            <a:off x="3123958" y="2847201"/>
            <a:ext cx="1515695" cy="276999"/>
          </a:xfrm>
          <a:prstGeom prst="rect">
            <a:avLst/>
          </a:prstGeom>
          <a:solidFill>
            <a:srgbClr val="FFFF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sng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May 26</a:t>
            </a: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 </a:t>
            </a: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</a:rPr>
              <a:t>June 16</a:t>
            </a:r>
            <a:endParaRPr kumimoji="0" lang="en-US" sz="10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22" name="TextBox 12"/>
          <p:cNvSpPr txBox="1">
            <a:spLocks noChangeArrowheads="1"/>
          </p:cNvSpPr>
          <p:nvPr/>
        </p:nvSpPr>
        <p:spPr bwMode="auto">
          <a:xfrm>
            <a:off x="7544013" y="3262218"/>
            <a:ext cx="1439495" cy="276999"/>
          </a:xfrm>
          <a:prstGeom prst="rect">
            <a:avLst/>
          </a:prstGeom>
          <a:solidFill>
            <a:srgbClr val="FFFF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0" dirty="0" smtClean="0">
                <a:solidFill>
                  <a:srgbClr val="000000"/>
                </a:solidFill>
              </a:rPr>
              <a:t>12</a:t>
            </a: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/10 – 12/11</a:t>
            </a:r>
          </a:p>
        </p:txBody>
      </p:sp>
      <p:sp>
        <p:nvSpPr>
          <p:cNvPr id="23" name="TextBox 12"/>
          <p:cNvSpPr txBox="1">
            <a:spLocks noChangeArrowheads="1"/>
          </p:cNvSpPr>
          <p:nvPr/>
        </p:nvSpPr>
        <p:spPr bwMode="auto">
          <a:xfrm>
            <a:off x="4639653" y="2843140"/>
            <a:ext cx="1508760" cy="276999"/>
          </a:xfrm>
          <a:prstGeom prst="rect">
            <a:avLst/>
          </a:prstGeom>
          <a:solidFill>
            <a:srgbClr val="FFFF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0" dirty="0" smtClean="0">
                <a:solidFill>
                  <a:srgbClr val="000000"/>
                </a:solidFill>
              </a:rPr>
              <a:t>7</a:t>
            </a: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/23 – 7/24</a:t>
            </a:r>
          </a:p>
        </p:txBody>
      </p:sp>
    </p:spTree>
    <p:extLst>
      <p:ext uri="{BB962C8B-B14F-4D97-AF65-F5344CB8AC3E}">
        <p14:creationId xmlns:p14="http://schemas.microsoft.com/office/powerpoint/2010/main" val="2282659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6858000" cy="518318"/>
          </a:xfrm>
        </p:spPr>
        <p:txBody>
          <a:bodyPr/>
          <a:lstStyle/>
          <a:p>
            <a:r>
              <a:rPr lang="en-US" dirty="0" smtClean="0"/>
              <a:t>2016 Project Spending Forecast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TextBox 22"/>
          <p:cNvSpPr txBox="1">
            <a:spLocks noChangeArrowheads="1"/>
          </p:cNvSpPr>
          <p:nvPr/>
        </p:nvSpPr>
        <p:spPr bwMode="auto">
          <a:xfrm>
            <a:off x="2438400" y="6042069"/>
            <a:ext cx="5867400" cy="27699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t" anchorCtr="1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1200" dirty="0" smtClean="0"/>
              <a:t>2016 PPL Budget  =  $22.5M</a:t>
            </a:r>
            <a:endParaRPr lang="en-US" sz="800" b="0" dirty="0"/>
          </a:p>
        </p:txBody>
      </p:sp>
      <p:sp>
        <p:nvSpPr>
          <p:cNvPr id="6" name="TextBox 22"/>
          <p:cNvSpPr txBox="1">
            <a:spLocks noChangeArrowheads="1"/>
          </p:cNvSpPr>
          <p:nvPr/>
        </p:nvSpPr>
        <p:spPr bwMode="auto">
          <a:xfrm>
            <a:off x="2438400" y="6314917"/>
            <a:ext cx="5867400" cy="246221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xtLst/>
        </p:spPr>
        <p:txBody>
          <a:bodyPr wrap="square" anchor="t" anchorCtr="1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1000" dirty="0" smtClean="0">
                <a:solidFill>
                  <a:srgbClr val="FF0000"/>
                </a:solidFill>
              </a:rPr>
              <a:t>“Potential Demand” represents internal ERCOT projects that have not been fully approved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92" y="761999"/>
            <a:ext cx="8994458" cy="5280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6822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</p:spPr>
        <p:txBody>
          <a:bodyPr/>
          <a:lstStyle/>
          <a:p>
            <a:r>
              <a:rPr lang="en-US" dirty="0"/>
              <a:t>Revision Request Funding Placeholder Status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1104900"/>
            <a:ext cx="8686800" cy="1028700"/>
          </a:xfrm>
        </p:spPr>
        <p:txBody>
          <a:bodyPr/>
          <a:lstStyle/>
          <a:p>
            <a:r>
              <a:rPr lang="en-US" sz="2000" dirty="0"/>
              <a:t>In </a:t>
            </a:r>
            <a:r>
              <a:rPr lang="en-US" sz="2000" dirty="0" smtClean="0"/>
              <a:t>2016 and 2017, </a:t>
            </a:r>
            <a:r>
              <a:rPr lang="en-US" sz="2000" dirty="0"/>
              <a:t>ERCOT </a:t>
            </a:r>
            <a:r>
              <a:rPr lang="en-US" sz="2000" dirty="0" smtClean="0"/>
              <a:t>forecasted </a:t>
            </a:r>
            <a:r>
              <a:rPr lang="en-US" sz="2000" dirty="0"/>
              <a:t>$</a:t>
            </a:r>
            <a:r>
              <a:rPr lang="en-US" sz="2000" dirty="0" smtClean="0"/>
              <a:t>4.4M </a:t>
            </a:r>
            <a:r>
              <a:rPr lang="en-US" sz="2000" dirty="0"/>
              <a:t>for Revision Request </a:t>
            </a:r>
            <a:r>
              <a:rPr lang="en-US" sz="2000" dirty="0" smtClean="0"/>
              <a:t>work</a:t>
            </a:r>
          </a:p>
          <a:p>
            <a:pPr marL="457200" indent="-457200">
              <a:buFont typeface="+mj-lt"/>
              <a:buAutoNum type="arabicPeriod"/>
            </a:pPr>
            <a:endParaRPr lang="en-US" sz="1200" dirty="0" smtClean="0">
              <a:solidFill>
                <a:srgbClr val="FF0000"/>
              </a:solidFill>
            </a:endParaRPr>
          </a:p>
          <a:p>
            <a:r>
              <a:rPr lang="en-US" sz="2000" dirty="0" smtClean="0"/>
              <a:t>Yearly Revision Request Spending Forecast Summary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0818700"/>
              </p:ext>
            </p:extLst>
          </p:nvPr>
        </p:nvGraphicFramePr>
        <p:xfrm>
          <a:off x="609600" y="2286000"/>
          <a:ext cx="7543800" cy="33527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12660"/>
                <a:gridCol w="1765570"/>
                <a:gridCol w="1765570"/>
              </a:tblGrid>
              <a:tr h="558800"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/>
                        <a:t>Project Status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2016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2017</a:t>
                      </a:r>
                      <a:endParaRPr lang="en-US" sz="2000" dirty="0"/>
                    </a:p>
                  </a:txBody>
                  <a:tcPr anchor="ctr"/>
                </a:tc>
              </a:tr>
              <a:tr h="558800">
                <a:tc>
                  <a:txBody>
                    <a:bodyPr/>
                    <a:lstStyle/>
                    <a:p>
                      <a:r>
                        <a:rPr lang="en-US" dirty="0" smtClean="0"/>
                        <a:t>Approved and In-Flight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$2.31M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$1.11M</a:t>
                      </a:r>
                      <a:endParaRPr lang="en-US" dirty="0"/>
                    </a:p>
                  </a:txBody>
                  <a:tcPr anchor="ctr"/>
                </a:tc>
              </a:tr>
              <a:tr h="515815">
                <a:tc>
                  <a:txBody>
                    <a:bodyPr/>
                    <a:lstStyle/>
                    <a:p>
                      <a:r>
                        <a:rPr lang="en-US" dirty="0" smtClean="0"/>
                        <a:t>Approved</a:t>
                      </a:r>
                      <a:r>
                        <a:rPr lang="en-US" baseline="0" dirty="0" smtClean="0"/>
                        <a:t> and On Hold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$0.04M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$0.90M</a:t>
                      </a:r>
                      <a:endParaRPr lang="en-US" dirty="0"/>
                    </a:p>
                  </a:txBody>
                  <a:tcPr anchor="ctr"/>
                </a:tc>
              </a:tr>
              <a:tr h="515815">
                <a:tc>
                  <a:txBody>
                    <a:bodyPr/>
                    <a:lstStyle/>
                    <a:p>
                      <a:r>
                        <a:rPr lang="en-US" dirty="0" smtClean="0"/>
                        <a:t>Approved and Not Started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$0.43M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$0.24M</a:t>
                      </a:r>
                      <a:endParaRPr lang="en-US" dirty="0"/>
                    </a:p>
                  </a:txBody>
                  <a:tcPr anchor="ctr"/>
                </a:tc>
              </a:tr>
              <a:tr h="515815">
                <a:tc>
                  <a:txBody>
                    <a:bodyPr/>
                    <a:lstStyle/>
                    <a:p>
                      <a:r>
                        <a:rPr lang="en-US" dirty="0" smtClean="0"/>
                        <a:t>Remaining Funding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$1.62M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$2.15M</a:t>
                      </a:r>
                      <a:endParaRPr lang="en-US" dirty="0"/>
                    </a:p>
                  </a:txBody>
                  <a:tcPr anchor="ctr"/>
                </a:tc>
              </a:tr>
              <a:tr h="687754">
                <a:tc>
                  <a:txBody>
                    <a:bodyPr/>
                    <a:lstStyle/>
                    <a:p>
                      <a:r>
                        <a:rPr lang="en-US" dirty="0" smtClean="0"/>
                        <a:t>Total Allocation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$4.40M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$4.40M</a:t>
                      </a:r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  <p:cxnSp>
        <p:nvCxnSpPr>
          <p:cNvPr id="6" name="Straight Connector 5"/>
          <p:cNvCxnSpPr/>
          <p:nvPr/>
        </p:nvCxnSpPr>
        <p:spPr>
          <a:xfrm>
            <a:off x="609600" y="4953000"/>
            <a:ext cx="7543800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609600" y="5638800"/>
            <a:ext cx="7543800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83956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7772400" cy="518318"/>
          </a:xfrm>
        </p:spPr>
        <p:txBody>
          <a:bodyPr/>
          <a:lstStyle/>
          <a:p>
            <a:r>
              <a:rPr lang="en-US" sz="2000" dirty="0" smtClean="0"/>
              <a:t>Priority / Rank Options for Revision Requests with Impacts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7</a:t>
            </a:fld>
            <a:endParaRPr lang="en-US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6442819"/>
              </p:ext>
            </p:extLst>
          </p:nvPr>
        </p:nvGraphicFramePr>
        <p:xfrm>
          <a:off x="228600" y="1018013"/>
          <a:ext cx="8686799" cy="51458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3000"/>
                <a:gridCol w="2362200"/>
                <a:gridCol w="762000"/>
                <a:gridCol w="685800"/>
                <a:gridCol w="3733799"/>
              </a:tblGrid>
              <a:tr h="55880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Revision Request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Description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Priority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Rank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Comments</a:t>
                      </a:r>
                      <a:endParaRPr lang="en-US" sz="1400" dirty="0"/>
                    </a:p>
                  </a:txBody>
                  <a:tcPr anchor="ctr"/>
                </a:tc>
              </a:tr>
              <a:tr h="698499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NOGRR050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Resolution of Reporting Issues Related to NPRR219</a:t>
                      </a:r>
                    </a:p>
                    <a:p>
                      <a:pPr algn="l"/>
                      <a:r>
                        <a:rPr lang="en-US" sz="1100" i="1" dirty="0" smtClean="0"/>
                        <a:t>[</a:t>
                      </a:r>
                      <a:r>
                        <a:rPr lang="en-US" sz="1100" i="1" dirty="0" err="1" smtClean="0"/>
                        <a:t>CenterPoint</a:t>
                      </a:r>
                      <a:r>
                        <a:rPr lang="en-US" sz="1100" i="1" dirty="0" smtClean="0"/>
                        <a:t> Energy]</a:t>
                      </a:r>
                      <a:endParaRPr lang="en-US" sz="11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2016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1240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Consistent with NPRR219 and SCR783</a:t>
                      </a:r>
                    </a:p>
                    <a:p>
                      <a:pPr algn="l"/>
                      <a:r>
                        <a:rPr lang="en-US" sz="1400" dirty="0" smtClean="0"/>
                        <a:t>(in-flight project</a:t>
                      </a:r>
                      <a:r>
                        <a:rPr lang="en-US" sz="1400" baseline="0" dirty="0" smtClean="0"/>
                        <a:t> includes NOGRR050)</a:t>
                      </a:r>
                      <a:endParaRPr lang="en-US" sz="1400" dirty="0"/>
                    </a:p>
                  </a:txBody>
                  <a:tcPr anchor="ctr"/>
                </a:tc>
              </a:tr>
              <a:tr h="698499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NPRR754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dirty="0" smtClean="0"/>
                        <a:t>Revise Load Distribution Factors Report Posting Frequency </a:t>
                      </a:r>
                      <a:r>
                        <a:rPr lang="en-US" sz="1100" i="1" dirty="0" smtClean="0"/>
                        <a:t>[ERCOT]</a:t>
                      </a:r>
                      <a:endParaRPr lang="en-US" sz="11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2016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1650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Add to end</a:t>
                      </a:r>
                      <a:r>
                        <a:rPr lang="en-US" sz="1400" baseline="0" dirty="0" smtClean="0"/>
                        <a:t> of current year queue and plan to work it in with other changes after the EMS Upgrade stabilization period</a:t>
                      </a:r>
                      <a:endParaRPr lang="en-US" sz="1400" dirty="0" smtClean="0"/>
                    </a:p>
                  </a:txBody>
                  <a:tcPr anchor="ctr"/>
                </a:tc>
              </a:tr>
              <a:tr h="515815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NPRR755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dirty="0" smtClean="0"/>
                        <a:t>Data Agent-Only QSE Registration </a:t>
                      </a:r>
                      <a:r>
                        <a:rPr lang="en-US" sz="1100" i="1" dirty="0" smtClean="0"/>
                        <a:t>[ERCOT]</a:t>
                      </a:r>
                      <a:endParaRPr lang="en-US" sz="11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2016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1558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Consistent</a:t>
                      </a:r>
                      <a:r>
                        <a:rPr lang="en-US" sz="1400" baseline="0" dirty="0" smtClean="0"/>
                        <a:t> with items in the in-flight CMM project bundle – try to include in the CMM project since it is still in Planning</a:t>
                      </a:r>
                      <a:endParaRPr lang="en-US" sz="1400" dirty="0"/>
                    </a:p>
                  </a:txBody>
                  <a:tcPr anchor="ctr"/>
                </a:tc>
              </a:tr>
              <a:tr h="855785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NPRR758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dirty="0" smtClean="0"/>
                        <a:t>Improved Transparency for Outages Potentially Having a High Economic Impact </a:t>
                      </a:r>
                    </a:p>
                    <a:p>
                      <a:pPr algn="l"/>
                      <a:r>
                        <a:rPr lang="en-US" sz="1100" i="1" dirty="0" smtClean="0"/>
                        <a:t>[ERCOT]</a:t>
                      </a:r>
                      <a:endParaRPr lang="en-US" sz="11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2017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1800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Primarily a 2017 project since current OS project goes live in October 2016</a:t>
                      </a:r>
                      <a:endParaRPr lang="en-US" sz="1400" dirty="0"/>
                    </a:p>
                  </a:txBody>
                  <a:tcPr anchor="ctr"/>
                </a:tc>
              </a:tr>
              <a:tr h="83820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NPRR764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dirty="0" smtClean="0"/>
                        <a:t>QSE Capacity Short Calculations Based on an 80% Probability of </a:t>
                      </a:r>
                      <a:r>
                        <a:rPr lang="en-US" sz="1100" dirty="0" err="1" smtClean="0"/>
                        <a:t>Exceedance</a:t>
                      </a:r>
                      <a:r>
                        <a:rPr lang="en-US" sz="1100" dirty="0" smtClean="0"/>
                        <a:t> (P80) </a:t>
                      </a:r>
                    </a:p>
                    <a:p>
                      <a:pPr algn="l"/>
                      <a:r>
                        <a:rPr lang="en-US" sz="1100" i="1" dirty="0" smtClean="0"/>
                        <a:t>[ERCOT]</a:t>
                      </a:r>
                      <a:endParaRPr lang="en-US" sz="11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2016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1365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Place</a:t>
                      </a:r>
                      <a:r>
                        <a:rPr lang="en-US" sz="1400" baseline="0" dirty="0" smtClean="0"/>
                        <a:t> NPRR764 ahead of NPRR714 in the S&amp;B work queue – try to get done this year</a:t>
                      </a:r>
                      <a:endParaRPr lang="en-US" sz="1400" dirty="0"/>
                    </a:p>
                  </a:txBody>
                  <a:tcPr anchor="ctr"/>
                </a:tc>
              </a:tr>
              <a:tr h="687754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SCR790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dirty="0" smtClean="0"/>
                        <a:t>Wind Resource Power Production and Forecast Transparency </a:t>
                      </a:r>
                    </a:p>
                    <a:p>
                      <a:pPr algn="l"/>
                      <a:r>
                        <a:rPr lang="en-US" sz="1100" i="1" dirty="0" smtClean="0"/>
                        <a:t>[DC</a:t>
                      </a:r>
                      <a:r>
                        <a:rPr lang="en-US" sz="1100" i="1" baseline="0" dirty="0" smtClean="0"/>
                        <a:t> Energy]</a:t>
                      </a:r>
                      <a:endParaRPr lang="en-US" sz="11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2016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1660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Add to end</a:t>
                      </a:r>
                      <a:r>
                        <a:rPr lang="en-US" sz="1400" baseline="0" dirty="0" smtClean="0"/>
                        <a:t> of current year queue and plan to work it in with other changes after the EMS Upgrade stabilization period</a:t>
                      </a:r>
                      <a:endParaRPr lang="en-US" sz="1400" dirty="0"/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5413981"/>
              </p:ext>
            </p:extLst>
          </p:nvPr>
        </p:nvGraphicFramePr>
        <p:xfrm>
          <a:off x="3631962" y="750771"/>
          <a:ext cx="1645404" cy="2914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5404"/>
              </a:tblGrid>
              <a:tr h="291455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Options for…</a:t>
                      </a:r>
                      <a:endParaRPr lang="en-US" sz="1200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50252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828800" y="685800"/>
            <a:ext cx="6477000" cy="54864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Appendix</a:t>
            </a:r>
          </a:p>
          <a:p>
            <a:pPr lvl="1"/>
            <a:r>
              <a:rPr lang="en-US" dirty="0" smtClean="0"/>
              <a:t>4/30/2016 Project Gantt</a:t>
            </a:r>
          </a:p>
          <a:p>
            <a:pPr marL="971550" lvl="2">
              <a:tabLst>
                <a:tab pos="1143000" algn="l"/>
                <a:tab pos="2514600" algn="l"/>
                <a:tab pos="6864350" algn="l"/>
              </a:tabLst>
              <a:defRPr/>
            </a:pPr>
            <a:r>
              <a:rPr lang="en-US" dirty="0"/>
              <a:t>In-flight items sorted by Project End Date</a:t>
            </a:r>
          </a:p>
          <a:p>
            <a:pPr marL="971550" lvl="2">
              <a:tabLst>
                <a:tab pos="1143000" algn="l"/>
                <a:tab pos="2514600" algn="l"/>
                <a:tab pos="6864350" algn="l"/>
              </a:tabLst>
              <a:defRPr/>
            </a:pPr>
            <a:r>
              <a:rPr lang="en-US" dirty="0"/>
              <a:t>“On Hold” projects listed separately</a:t>
            </a:r>
          </a:p>
          <a:p>
            <a:pPr marL="971550" lvl="2">
              <a:tabLst>
                <a:tab pos="1143000" algn="l"/>
                <a:tab pos="2514600" algn="l"/>
                <a:tab pos="6864350" algn="l"/>
              </a:tabLst>
              <a:defRPr/>
            </a:pPr>
            <a:r>
              <a:rPr lang="en-US" dirty="0"/>
              <a:t>“Not Started” items sorted by Project Start </a:t>
            </a:r>
            <a:r>
              <a:rPr lang="en-US" dirty="0" smtClean="0"/>
              <a:t>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15789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7696200" cy="518318"/>
          </a:xfrm>
        </p:spPr>
        <p:txBody>
          <a:bodyPr/>
          <a:lstStyle/>
          <a:p>
            <a:r>
              <a:rPr lang="en-US" dirty="0"/>
              <a:t>Project Portfolio Status – as of 4/30/2016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38"/>
            <a:ext cx="381000" cy="212725"/>
          </a:xfrm>
        </p:spPr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254" y="797380"/>
            <a:ext cx="8683706" cy="5371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6668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Custom Design">
  <a:themeElements>
    <a:clrScheme name="ERCOT Identity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CC8"/>
      </a:accent1>
      <a:accent2>
        <a:srgbClr val="5B6770"/>
      </a:accent2>
      <a:accent3>
        <a:srgbClr val="00CE7D"/>
      </a:accent3>
      <a:accent4>
        <a:srgbClr val="003764"/>
      </a:accent4>
      <a:accent5>
        <a:srgbClr val="6650B1"/>
      </a:accent5>
      <a:accent6>
        <a:srgbClr val="9102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ERCOT Identity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CC8"/>
      </a:accent1>
      <a:accent2>
        <a:srgbClr val="5B6770"/>
      </a:accent2>
      <a:accent3>
        <a:srgbClr val="00CE7D"/>
      </a:accent3>
      <a:accent4>
        <a:srgbClr val="003764"/>
      </a:accent4>
      <a:accent5>
        <a:srgbClr val="6650B1"/>
      </a:accent5>
      <a:accent6>
        <a:srgbClr val="9102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Design">
  <a:themeElements>
    <a:clrScheme name="ERCOT Identity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CC8"/>
      </a:accent1>
      <a:accent2>
        <a:srgbClr val="5B6770"/>
      </a:accent2>
      <a:accent3>
        <a:srgbClr val="00CE7D"/>
      </a:accent3>
      <a:accent4>
        <a:srgbClr val="003764"/>
      </a:accent4>
      <a:accent5>
        <a:srgbClr val="6650B1"/>
      </a:accent5>
      <a:accent6>
        <a:srgbClr val="9102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nformation_x0020_Classification xmlns="c34af464-7aa1-4edd-9be4-83dffc1cb926">ERCOT Limited</Information_x0020_Classification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E2BDB63875B034C8B32518C6496ADD1" ma:contentTypeVersion="0" ma:contentTypeDescription="Create a new document." ma:contentTypeScope="" ma:versionID="2e49056469cb591c67c33c10da96a071">
  <xsd:schema xmlns:xsd="http://www.w3.org/2001/XMLSchema" xmlns:xs="http://www.w3.org/2001/XMLSchema" xmlns:p="http://schemas.microsoft.com/office/2006/metadata/properties" xmlns:ns2="c34af464-7aa1-4edd-9be4-83dffc1cb926" targetNamespace="http://schemas.microsoft.com/office/2006/metadata/properties" ma:root="true" ma:fieldsID="3a653c66fd0ce9b40621f227f901e684" ns2:_="">
    <xsd:import namespace="c34af464-7aa1-4edd-9be4-83dffc1cb926"/>
    <xsd:element name="properties">
      <xsd:complexType>
        <xsd:sequence>
          <xsd:element name="documentManagement">
            <xsd:complexType>
              <xsd:all>
                <xsd:element ref="ns2:Information_x0020_Classification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4af464-7aa1-4edd-9be4-83dffc1cb926" elementFormDefault="qualified">
    <xsd:import namespace="http://schemas.microsoft.com/office/2006/documentManagement/types"/>
    <xsd:import namespace="http://schemas.microsoft.com/office/infopath/2007/PartnerControls"/>
    <xsd:element name="Information_x0020_Classification" ma:index="8" ma:displayName="Information Classification" ma:default="ERCOT Limited" ma:description="ERCOT Information Classification" ma:format="Dropdown" ma:internalName="Information_x0020_Classification">
      <xsd:simpleType>
        <xsd:restriction base="dms:Choice">
          <xsd:enumeration value="Public"/>
          <xsd:enumeration value="ERCOT Limited"/>
          <xsd:enumeration value="ERCOT Confidential"/>
          <xsd:enumeration value="ERCOT Restricted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248F63C-08AC-4CDD-B36F-0851B11853CB}">
  <ds:schemaRefs>
    <ds:schemaRef ds:uri="c34af464-7aa1-4edd-9be4-83dffc1cb926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purl.org/dc/terms/"/>
    <ds:schemaRef ds:uri="http://purl.org/dc/dcmitype/"/>
    <ds:schemaRef ds:uri="http://www.w3.org/XML/1998/namespace"/>
    <ds:schemaRef ds:uri="http://purl.org/dc/elements/1.1/"/>
    <ds:schemaRef ds:uri="http://schemas.openxmlformats.org/package/2006/metadata/core-properties"/>
  </ds:schemaRefs>
</ds:datastoreItem>
</file>

<file path=customXml/itemProps2.xml><?xml version="1.0" encoding="utf-8"?>
<ds:datastoreItem xmlns:ds="http://schemas.openxmlformats.org/officeDocument/2006/customXml" ds:itemID="{686AC9E6-93EC-408A-81EA-765D121FF0C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34af464-7aa1-4edd-9be4-83dffc1cb92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0884B7F-5407-4A7E-885F-D19D0E5ED72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7494</TotalTime>
  <Words>708</Words>
  <Application>Microsoft Office PowerPoint</Application>
  <PresentationFormat>On-screen Show (4:3)</PresentationFormat>
  <Paragraphs>283</Paragraphs>
  <Slides>14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Courier New</vt:lpstr>
      <vt:lpstr>1_Custom Design</vt:lpstr>
      <vt:lpstr>Office Theme</vt:lpstr>
      <vt:lpstr>Custom Design</vt:lpstr>
      <vt:lpstr>PowerPoint Presentation</vt:lpstr>
      <vt:lpstr>PowerPoint Presentation</vt:lpstr>
      <vt:lpstr>Recent / Upcoming Project Highlights</vt:lpstr>
      <vt:lpstr>2016 Release Targets – Board Approved NPRRs / SCRs / xGRRs </vt:lpstr>
      <vt:lpstr>2016 Project Spending Forecast</vt:lpstr>
      <vt:lpstr>Revision Request Funding Placeholder Status</vt:lpstr>
      <vt:lpstr>Priority / Rank Options for Revision Requests with Impacts</vt:lpstr>
      <vt:lpstr>PowerPoint Presentation</vt:lpstr>
      <vt:lpstr>Project Portfolio Status – as of 4/30/2016</vt:lpstr>
      <vt:lpstr>Project Portfolio Status – as of 4/30/2016</vt:lpstr>
      <vt:lpstr>Project Portfolio Status – as of 4/30/2016</vt:lpstr>
      <vt:lpstr>Project Portfolio Status – as of 4/30/2016</vt:lpstr>
      <vt:lpstr>Project Portfolio Status – as of 4/30/2016</vt:lpstr>
      <vt:lpstr>Project Portfolio Status – as of 4/30/2016</vt:lpstr>
    </vt:vector>
  </TitlesOfParts>
  <Company>The Electric Reliability Council of Texas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Pysh, Danya</dc:creator>
  <cp:lastModifiedBy>Anderson, Troy</cp:lastModifiedBy>
  <cp:revision>135</cp:revision>
  <cp:lastPrinted>2016-03-09T20:15:11Z</cp:lastPrinted>
  <dcterms:created xsi:type="dcterms:W3CDTF">2016-01-21T15:20:31Z</dcterms:created>
  <dcterms:modified xsi:type="dcterms:W3CDTF">2016-05-09T20:26:27Z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0x0101002E2BDB63875B034C8B32518C6496ADD1</vt:lpwstr>
  </property>
</Properties>
</file>