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5/9/2016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May 18,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a:bodyPr>
          <a:lstStyle/>
          <a:p>
            <a:pPr marL="0" indent="0">
              <a:buNone/>
            </a:pPr>
            <a:endParaRPr lang="en-US" sz="1600" dirty="0" smtClean="0"/>
          </a:p>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67400"/>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graphicFrame>
        <p:nvGraphicFramePr>
          <p:cNvPr id="3" name="Table 2"/>
          <p:cNvGraphicFramePr>
            <a:graphicFrameLocks noGrp="1"/>
          </p:cNvGraphicFramePr>
          <p:nvPr>
            <p:extLst>
              <p:ext uri="{D42A27DB-BD31-4B8C-83A1-F6EECF244321}">
                <p14:modId xmlns:p14="http://schemas.microsoft.com/office/powerpoint/2010/main" val="365684357"/>
              </p:ext>
            </p:extLst>
          </p:nvPr>
        </p:nvGraphicFramePr>
        <p:xfrm>
          <a:off x="777744" y="1439862"/>
          <a:ext cx="7611475" cy="3817935"/>
        </p:xfrm>
        <a:graphic>
          <a:graphicData uri="http://schemas.openxmlformats.org/drawingml/2006/table">
            <a:tbl>
              <a:tblPr firstRow="1" bandRow="1"/>
              <a:tblGrid>
                <a:gridCol w="5244026"/>
                <a:gridCol w="840063"/>
                <a:gridCol w="1527386"/>
              </a:tblGrid>
              <a:tr h="424215">
                <a:tc>
                  <a:txBody>
                    <a:bodyPr/>
                    <a:lstStyle/>
                    <a:p>
                      <a:pPr algn="l" rtl="0" fontAlgn="ctr"/>
                      <a:r>
                        <a:rPr lang="en-US" sz="1200" b="1" i="0" u="none" strike="noStrike">
                          <a:solidFill>
                            <a:srgbClr val="FFFFFF"/>
                          </a:solidFill>
                          <a:effectLst/>
                          <a:latin typeface="Arial" panose="020B0604020202020204" pitchFamily="34" charset="0"/>
                        </a:rPr>
                        <a:t>Revision / Change Request</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a:solidFill>
                            <a:srgbClr val="FFFFFF"/>
                          </a:solidFill>
                          <a:effectLst/>
                          <a:latin typeface="Arial" panose="020B0604020202020204" pitchFamily="34" charset="0"/>
                        </a:rPr>
                        <a:t>Project Status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a:solidFill>
                            <a:srgbClr val="FFFFFF"/>
                          </a:solidFill>
                          <a:effectLst/>
                          <a:latin typeface="Arial" panose="020B0604020202020204" pitchFamily="34" charset="0"/>
                        </a:rPr>
                        <a:t>Target Release Date*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620 – Collateral Requirements for Counter-Parties with No Load or Generation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683 –  Revision to Available Credit Limit Calculation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484 – Phase 1b</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519 – Exemption of ERS-Only QSEs from Collateral and Capitalization Requirements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439 – Updated to Available Credit Limit for DAM</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702 – Flexible Accounts, Payment of invoices, and Disposition of Interest on Cash Collateral</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743 – Revision to MCE to have a Floor for Load Exposure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741 – Clarifications to TPE and EAL Credit Exposure Calculations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r>
            </a:tbl>
          </a:graphicData>
        </a:graphic>
      </p:graphicFrame>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a:bodyPr>
          <a:lstStyle/>
          <a:p>
            <a:pPr marL="0" indent="0">
              <a:buNone/>
            </a:pPr>
            <a:r>
              <a:rPr lang="en-US" sz="1600" dirty="0" smtClean="0"/>
              <a:t>Outstanding Revision / Change Requests </a:t>
            </a:r>
          </a:p>
          <a:p>
            <a:endParaRPr lang="en-US" sz="1700" dirty="0" smtClean="0"/>
          </a:p>
          <a:p>
            <a:r>
              <a:rPr lang="en-US" sz="1700" dirty="0" smtClean="0"/>
              <a:t>NPRR638 – Revisions to Certain Price Components of EAL</a:t>
            </a:r>
          </a:p>
          <a:p>
            <a:pPr lvl="1"/>
            <a:r>
              <a:rPr lang="en-US" sz="1200" dirty="0" smtClean="0"/>
              <a:t>Tabled at PRS</a:t>
            </a:r>
          </a:p>
          <a:p>
            <a:pPr marL="457200" lvl="1" indent="0">
              <a:buNone/>
            </a:pPr>
            <a:endParaRPr lang="en-US" sz="1400" dirty="0" smtClean="0"/>
          </a:p>
          <a:p>
            <a:r>
              <a:rPr lang="en-US" sz="1800" dirty="0"/>
              <a:t>NPRR </a:t>
            </a:r>
            <a:r>
              <a:rPr lang="en-US" sz="1800" dirty="0" smtClean="0"/>
              <a:t>760 </a:t>
            </a:r>
            <a:r>
              <a:rPr lang="en-US" sz="1800" dirty="0"/>
              <a:t>– </a:t>
            </a:r>
            <a:r>
              <a:rPr lang="en-US" sz="1800" dirty="0" smtClean="0"/>
              <a:t>calculation of Exposure Variables For Days With No Activity</a:t>
            </a:r>
            <a:endParaRPr lang="en-US" sz="1800" dirty="0"/>
          </a:p>
          <a:p>
            <a:pPr lvl="1"/>
            <a:r>
              <a:rPr lang="en-US" sz="1400" dirty="0" smtClean="0"/>
              <a:t>Tabled at PRS</a:t>
            </a:r>
          </a:p>
          <a:p>
            <a:pPr lvl="1"/>
            <a:endParaRPr lang="en-US" sz="1400" dirty="0" smtClean="0"/>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lnSpcReduction="10000"/>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r>
              <a:rPr lang="en-US" sz="2000" dirty="0" smtClean="0"/>
              <a:t>Review of Forward Price Methodology for Credit Calculation</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concept  </a:t>
            </a:r>
          </a:p>
          <a:p>
            <a:pPr lvl="1"/>
            <a:r>
              <a:rPr lang="en-US" sz="1600" dirty="0" smtClean="0"/>
              <a:t>Project target for implementation in September 2017</a:t>
            </a:r>
          </a:p>
          <a:p>
            <a:pPr marL="457200" lvl="1" indent="0">
              <a:buNone/>
            </a:pPr>
            <a:endParaRPr lang="en-US" sz="1600" dirty="0" smtClean="0"/>
          </a:p>
          <a:p>
            <a:r>
              <a:rPr lang="en-US" sz="2000" dirty="0" smtClean="0"/>
              <a:t>Credit Management Training</a:t>
            </a:r>
          </a:p>
          <a:p>
            <a:pPr lvl="1"/>
            <a:r>
              <a:rPr lang="en-US" sz="1600" dirty="0"/>
              <a:t>http://www.ercot.com/services/training/course/143#schedule</a:t>
            </a:r>
          </a:p>
          <a:p>
            <a:pPr lvl="2"/>
            <a:r>
              <a:rPr lang="en-US" sz="1600" dirty="0" smtClean="0"/>
              <a:t>June 29 @ Austin/MET Center</a:t>
            </a:r>
          </a:p>
          <a:p>
            <a:pPr lvl="2"/>
            <a:r>
              <a:rPr lang="en-US" sz="1600" dirty="0" smtClean="0"/>
              <a:t>August 15 @Arlington Hilton Hotel</a:t>
            </a:r>
          </a:p>
          <a:p>
            <a:pPr lvl="2"/>
            <a:r>
              <a:rPr lang="en-US" sz="1600" dirty="0" smtClean="0"/>
              <a:t>October (TDA) @ Houston</a:t>
            </a:r>
            <a:endParaRPr lang="en-US" sz="16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Requests</a:t>
            </a:r>
          </a:p>
          <a:p>
            <a:pPr lvl="0" defTabSz="457200" eaLnBrk="0" fontAlgn="base" hangingPunct="0">
              <a:spcAft>
                <a:spcPct val="0"/>
              </a:spcAft>
              <a:buFont typeface="Arial" charset="0"/>
              <a:buChar char="•"/>
              <a:defRPr/>
            </a:pPr>
            <a:r>
              <a:rPr lang="en-US" sz="1600" dirty="0"/>
              <a:t>NPRR 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buFont typeface="Arial" charset="0"/>
              <a:buChar char="•"/>
              <a:defRPr/>
            </a:pPr>
            <a:r>
              <a:rPr lang="en-US" sz="1200" dirty="0" smtClean="0"/>
              <a:t>Implemented only language clarifications part</a:t>
            </a:r>
          </a:p>
          <a:p>
            <a:pPr lvl="1" defTabSz="457200" eaLnBrk="0" fontAlgn="base" hangingPunct="0">
              <a:spcAft>
                <a:spcPct val="0"/>
              </a:spcAft>
              <a:buFont typeface="Arial" charset="0"/>
              <a:buChar char="•"/>
              <a:defRPr/>
            </a:pPr>
            <a:r>
              <a:rPr lang="en-US" sz="1200" dirty="0" smtClean="0"/>
              <a:t>Change for removal of “abs” from MCE formula is not yet implemented</a:t>
            </a:r>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www.w3.org/XML/1998/namespace"/>
    <ds:schemaRef ds:uri="http://schemas.microsoft.com/office/2006/documentManagement/types"/>
    <ds:schemaRef ds:uri="c34af464-7aa1-4edd-9be4-83dffc1cb926"/>
    <ds:schemaRef ds:uri="http://schemas.microsoft.com/office/2006/metadata/properties"/>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311</TotalTime>
  <Words>375</Words>
  <Application>Microsoft Office PowerPoint</Application>
  <PresentationFormat>On-screen Show (4:3)</PresentationFormat>
  <Paragraphs>121</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Pabbisetty, Suresh</cp:lastModifiedBy>
  <cp:revision>42</cp:revision>
  <cp:lastPrinted>2016-01-21T20:53:15Z</cp:lastPrinted>
  <dcterms:created xsi:type="dcterms:W3CDTF">2016-01-21T15:20:31Z</dcterms:created>
  <dcterms:modified xsi:type="dcterms:W3CDTF">2016-05-09T16:05:11Z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