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7"/>
  </p:notesMasterIdLst>
  <p:handoutMasterIdLst>
    <p:handoutMasterId r:id="rId48"/>
  </p:handoutMasterIdLst>
  <p:sldIdLst>
    <p:sldId id="260" r:id="rId7"/>
    <p:sldId id="258" r:id="rId8"/>
    <p:sldId id="318" r:id="rId9"/>
    <p:sldId id="319" r:id="rId10"/>
    <p:sldId id="320" r:id="rId11"/>
    <p:sldId id="323" r:id="rId12"/>
    <p:sldId id="325" r:id="rId13"/>
    <p:sldId id="326" r:id="rId14"/>
    <p:sldId id="321" r:id="rId15"/>
    <p:sldId id="322" r:id="rId16"/>
    <p:sldId id="324" r:id="rId17"/>
    <p:sldId id="327" r:id="rId18"/>
    <p:sldId id="334" r:id="rId19"/>
    <p:sldId id="333" r:id="rId20"/>
    <p:sldId id="330" r:id="rId21"/>
    <p:sldId id="328" r:id="rId22"/>
    <p:sldId id="337" r:id="rId23"/>
    <p:sldId id="329" r:id="rId24"/>
    <p:sldId id="331" r:id="rId25"/>
    <p:sldId id="332" r:id="rId26"/>
    <p:sldId id="356" r:id="rId27"/>
    <p:sldId id="357" r:id="rId28"/>
    <p:sldId id="358" r:id="rId29"/>
    <p:sldId id="338" r:id="rId30"/>
    <p:sldId id="342" r:id="rId31"/>
    <p:sldId id="340" r:id="rId32"/>
    <p:sldId id="341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36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17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4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73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82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83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62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44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68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3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5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06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14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95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20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82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97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22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17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26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90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9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93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44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036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7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1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48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96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16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68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4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5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3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2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Credit Exposure Analysis using ICE Prices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Suresh Pabbisetty, FRM, ERP, CQF, CSQA.</a:t>
            </a:r>
            <a:endParaRPr lang="en-US" dirty="0"/>
          </a:p>
          <a:p>
            <a:pPr>
              <a:tabLst>
                <a:tab pos="5257800" algn="l"/>
              </a:tabLst>
            </a:pPr>
            <a:r>
              <a:rPr lang="en-US" dirty="0"/>
              <a:t>Lead Technical Analyst, </a:t>
            </a:r>
            <a:r>
              <a:rPr lang="en-US" dirty="0" smtClean="0"/>
              <a:t>Credit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May</a:t>
            </a:r>
            <a:r>
              <a:rPr lang="en-US" dirty="0" smtClean="0"/>
              <a:t> 18,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Data Inputs &amp; Transformations: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2000" dirty="0" smtClean="0"/>
              <a:t>ICE </a:t>
            </a:r>
            <a:r>
              <a:rPr lang="en-US" sz="2000" dirty="0"/>
              <a:t>Futures prices pertaining to North Hub Settlement Point for Daily Peak (END) and Off-peak (NED) </a:t>
            </a:r>
            <a:r>
              <a:rPr lang="en-US" sz="2000" dirty="0" smtClean="0"/>
              <a:t>contracts</a:t>
            </a:r>
          </a:p>
          <a:p>
            <a:pPr marL="800100" lvl="1">
              <a:spcAft>
                <a:spcPts val="600"/>
              </a:spcAft>
            </a:pPr>
            <a:r>
              <a:rPr lang="en-US" sz="1800" dirty="0" smtClean="0"/>
              <a:t>ICE </a:t>
            </a:r>
            <a:r>
              <a:rPr lang="en-US" sz="1800" dirty="0"/>
              <a:t>doesn’t have new pricing information available on weekends and holidays. The most recent available price of the same contract is substituted if a price is missing</a:t>
            </a:r>
          </a:p>
          <a:p>
            <a:pPr marL="800100" lvl="1">
              <a:spcAft>
                <a:spcPts val="600"/>
              </a:spcAft>
            </a:pPr>
            <a:r>
              <a:rPr lang="en-US" sz="1800" dirty="0"/>
              <a:t>ICE Prices from early </a:t>
            </a:r>
            <a:r>
              <a:rPr lang="en-US" sz="1800" dirty="0" smtClean="0"/>
              <a:t>Nov 2012 </a:t>
            </a:r>
            <a:r>
              <a:rPr lang="en-US" sz="1800" dirty="0"/>
              <a:t>through </a:t>
            </a:r>
            <a:r>
              <a:rPr lang="en-US" sz="1800" dirty="0" smtClean="0"/>
              <a:t>Mar 2016</a:t>
            </a:r>
            <a:endParaRPr lang="en-US" sz="1800" dirty="0"/>
          </a:p>
          <a:p>
            <a:pPr marL="800100" lvl="1">
              <a:spcAft>
                <a:spcPts val="600"/>
              </a:spcAft>
            </a:pPr>
            <a:r>
              <a:rPr lang="en-US" sz="1800" dirty="0"/>
              <a:t>Daily Average Price is calculated as (16 * Peak Price + 8 * Off-peak Price)/24</a:t>
            </a:r>
            <a:endParaRPr lang="en-US" sz="1800" dirty="0" smtClean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2000" dirty="0"/>
              <a:t>North Hub RTSPP </a:t>
            </a:r>
            <a:r>
              <a:rPr lang="en-US" sz="2000" dirty="0" smtClean="0"/>
              <a:t>and DASPP from </a:t>
            </a:r>
            <a:r>
              <a:rPr lang="en-US" sz="2000" dirty="0"/>
              <a:t>early Nov 2012 through Mar </a:t>
            </a:r>
            <a:r>
              <a:rPr lang="en-US" sz="2000" dirty="0" smtClean="0"/>
              <a:t>2016</a:t>
            </a:r>
            <a:endParaRPr lang="en-US" sz="2000" dirty="0"/>
          </a:p>
          <a:p>
            <a:pPr marL="800100" lvl="1">
              <a:spcAft>
                <a:spcPts val="600"/>
              </a:spcAft>
            </a:pPr>
            <a:r>
              <a:rPr lang="en-US" sz="1800" dirty="0"/>
              <a:t>Daily Average Price is calculated using simple average of all interval RTSPPs in an Operating </a:t>
            </a:r>
            <a:r>
              <a:rPr lang="en-US" sz="1800" dirty="0" smtClean="0"/>
              <a:t>Day</a:t>
            </a:r>
          </a:p>
          <a:p>
            <a:pPr marL="800100" lvl="1">
              <a:spcAft>
                <a:spcPts val="600"/>
              </a:spcAft>
            </a:pPr>
            <a:r>
              <a:rPr lang="en-US" sz="1800" dirty="0"/>
              <a:t>Daily Average Price is calculated using simple average of all interval </a:t>
            </a:r>
            <a:r>
              <a:rPr lang="en-US" sz="1800" dirty="0" smtClean="0"/>
              <a:t>DASPPs </a:t>
            </a:r>
            <a:r>
              <a:rPr lang="en-US" sz="1800" dirty="0"/>
              <a:t>in an Operating </a:t>
            </a:r>
            <a:r>
              <a:rPr lang="en-US" sz="1800" dirty="0" smtClean="0"/>
              <a:t>Day</a:t>
            </a: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Data Inputs &amp; Transformations :</a:t>
            </a:r>
            <a:endParaRPr lang="en-US" sz="2400" dirty="0" smtClean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2000" dirty="0" smtClean="0"/>
              <a:t>Counter-Parties’ participation and their representation of QSEs and or CRR Account Holders could change from time to time</a:t>
            </a:r>
          </a:p>
          <a:p>
            <a:pPr marL="800100" lvl="1">
              <a:spcAft>
                <a:spcPts val="600"/>
              </a:spcAft>
            </a:pPr>
            <a:r>
              <a:rPr lang="en-US" sz="1800" dirty="0" smtClean="0"/>
              <a:t>A snapshot Counter-Parties’ information is taken as of March 24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2016  and used for the overall analysis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1800" dirty="0" smtClean="0"/>
              <a:t>MCE was implemented in Nov 2012</a:t>
            </a:r>
          </a:p>
          <a:p>
            <a:pPr marL="800100" lvl="1">
              <a:spcAft>
                <a:spcPts val="600"/>
              </a:spcAft>
            </a:pPr>
            <a:r>
              <a:rPr lang="en-US" sz="1800" dirty="0" smtClean="0"/>
              <a:t>As </a:t>
            </a:r>
            <a:r>
              <a:rPr lang="en-US" sz="1800" dirty="0"/>
              <a:t>the suggested methodology includes applying RFAF to MCE also, the </a:t>
            </a:r>
            <a:r>
              <a:rPr lang="en-US" sz="1800" dirty="0" smtClean="0"/>
              <a:t>period used for analysis starts from Nov 2012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1800" dirty="0" smtClean="0"/>
              <a:t>Other Exposure Components</a:t>
            </a:r>
          </a:p>
          <a:p>
            <a:pPr marL="800100" lvl="1">
              <a:spcAft>
                <a:spcPts val="600"/>
              </a:spcAft>
            </a:pPr>
            <a:r>
              <a:rPr lang="en-US" sz="1800" dirty="0" smtClean="0"/>
              <a:t>Suggested methodology has changes to only MCE, RTLE and DALE, hence all the other exposure components used were as calculated/adjusted with respect to corresponding historical business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Results</a:t>
            </a:r>
          </a:p>
          <a:p>
            <a:pPr marL="0" indent="0" algn="ctr">
              <a:buNone/>
            </a:pPr>
            <a:r>
              <a:rPr lang="en-US" sz="4000" dirty="0" smtClean="0"/>
              <a:t>Forward Adjustment Factors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Forward Adjustment Factors: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40" y="1447800"/>
            <a:ext cx="7797460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RFAF (RTM Forward Adjustment Factor):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19" y="1600200"/>
            <a:ext cx="6565961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DFAF (DAM Forward Adjustment Factor):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067" y="1600200"/>
            <a:ext cx="6559865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Forward Adjustment Factor Summary: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Average Forward Adjustment Factors are less than 1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smtClean="0"/>
              <a:t>This implies a reduction in aggregate market exposure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922426"/>
            <a:ext cx="4894313" cy="21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Results</a:t>
            </a:r>
          </a:p>
          <a:p>
            <a:pPr marL="0" indent="0" algn="ctr">
              <a:buNone/>
            </a:pPr>
            <a:r>
              <a:rPr lang="en-US" dirty="0" smtClean="0"/>
              <a:t>Market-wide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Exposure Summary: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7" y="1401660"/>
            <a:ext cx="8388823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Monthly Average Exposure: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90" y="1474818"/>
            <a:ext cx="7517019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Suggested Methodology</a:t>
            </a:r>
          </a:p>
          <a:p>
            <a:pPr lvl="1"/>
            <a:r>
              <a:rPr lang="en-US" dirty="0"/>
              <a:t>Options considered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Credit Exposure Analysis</a:t>
            </a:r>
          </a:p>
          <a:p>
            <a:pPr lvl="1"/>
            <a:r>
              <a:rPr lang="en-US" dirty="0" smtClean="0"/>
              <a:t>Data Inputs &amp; Transformations</a:t>
            </a:r>
          </a:p>
          <a:p>
            <a:pPr lvl="1"/>
            <a:r>
              <a:rPr lang="en-US" dirty="0" smtClean="0"/>
              <a:t>Assumptions &amp; Limitations</a:t>
            </a:r>
          </a:p>
          <a:p>
            <a:pPr lvl="1"/>
            <a:r>
              <a:rPr lang="en-US" dirty="0" smtClean="0"/>
              <a:t>Results</a:t>
            </a:r>
          </a:p>
          <a:p>
            <a:pPr lvl="2"/>
            <a:r>
              <a:rPr lang="en-US" dirty="0" smtClean="0"/>
              <a:t>Forward Adjustment Factors</a:t>
            </a:r>
          </a:p>
          <a:p>
            <a:pPr lvl="2"/>
            <a:r>
              <a:rPr lang="en-US" dirty="0" smtClean="0"/>
              <a:t>Market-wide Exposure Summary</a:t>
            </a:r>
          </a:p>
          <a:p>
            <a:pPr lvl="2"/>
            <a:r>
              <a:rPr lang="en-US" dirty="0" smtClean="0"/>
              <a:t>Generation-Only Exposure Summary</a:t>
            </a:r>
          </a:p>
          <a:p>
            <a:pPr lvl="2"/>
            <a:r>
              <a:rPr lang="en-US" dirty="0" smtClean="0"/>
              <a:t>Load-Only </a:t>
            </a:r>
            <a:r>
              <a:rPr lang="en-US" dirty="0"/>
              <a:t>Exposure Summary</a:t>
            </a:r>
          </a:p>
          <a:p>
            <a:pPr lvl="2"/>
            <a:r>
              <a:rPr lang="en-US" dirty="0" smtClean="0"/>
              <a:t>Load &amp; Generation </a:t>
            </a:r>
            <a:r>
              <a:rPr lang="en-US" dirty="0"/>
              <a:t>Exposure Summary</a:t>
            </a:r>
          </a:p>
          <a:p>
            <a:pPr lvl="2"/>
            <a:r>
              <a:rPr lang="en-US" dirty="0" smtClean="0"/>
              <a:t>Trader-Only </a:t>
            </a:r>
            <a:r>
              <a:rPr lang="en-US" dirty="0"/>
              <a:t>Exposure Summary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Market-wide Exposure options descriptive statistics: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Average exposure under all proposed options is significantly lower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There is high correlation between exposure under proposed options to exposure under current protocols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Relative Variability is similar across all options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62" y="3200400"/>
            <a:ext cx="7818938" cy="26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Average Market-wide Aggregate Exposure by Category: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17" y="1981200"/>
            <a:ext cx="8568283" cy="37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Change in Average Market-wide Aggregate Exposure by Category: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84" y="1981200"/>
            <a:ext cx="5826432" cy="37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 – Percentage Change in Average Market-wide Aggregate Exposure by Category:</a:t>
            </a:r>
          </a:p>
          <a:p>
            <a:pPr marL="342900" lvl="1" indent="-342900">
              <a:spcAft>
                <a:spcPts val="600"/>
              </a:spcAft>
            </a:pPr>
            <a:r>
              <a:rPr lang="en-US" sz="2000" dirty="0" smtClean="0"/>
              <a:t>Exposure under any of the proposed scenarios is significantly lower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68" y="2618879"/>
            <a:ext cx="5826432" cy="34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Results</a:t>
            </a:r>
          </a:p>
          <a:p>
            <a:pPr marL="0" indent="0" algn="ctr">
              <a:buNone/>
            </a:pPr>
            <a:r>
              <a:rPr lang="en-US" dirty="0" smtClean="0"/>
              <a:t> Generation-Only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Generation-Only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25460"/>
            <a:ext cx="8388823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486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Generation-Only Exposure options descriptive statistics:</a:t>
            </a:r>
          </a:p>
          <a:p>
            <a:pPr lvl="1"/>
            <a:r>
              <a:rPr lang="en-US" sz="2000" dirty="0" smtClean="0"/>
              <a:t>Average exposure under all proposed options is significantly lower</a:t>
            </a:r>
          </a:p>
          <a:p>
            <a:pPr lvl="1"/>
            <a:r>
              <a:rPr lang="en-US" sz="2000" dirty="0" smtClean="0"/>
              <a:t>There is high correlation between exposure under proposed options to exposure under current protocols</a:t>
            </a:r>
          </a:p>
          <a:p>
            <a:pPr lvl="1"/>
            <a:r>
              <a:rPr lang="en-US" sz="2000" dirty="0" smtClean="0"/>
              <a:t>Relative Variability is similar across all options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58" y="3276600"/>
            <a:ext cx="7560742" cy="29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Results: Generation-Only Exposure options descriptive statistics: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On average there is a reduction of $1 million to $2 million in Generation-Only aggregate exposure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84" y="2796060"/>
            <a:ext cx="5826432" cy="26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Results</a:t>
            </a:r>
          </a:p>
          <a:p>
            <a:pPr marL="0" indent="0" algn="ctr">
              <a:buNone/>
            </a:pPr>
            <a:r>
              <a:rPr lang="en-US" dirty="0" smtClean="0"/>
              <a:t> Load-Only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Load-Only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25460"/>
            <a:ext cx="8388823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5400" dirty="0" smtClean="0"/>
              <a:t>Suggested Methodology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486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Load-Only Exposure options descriptive statistics:</a:t>
            </a:r>
          </a:p>
          <a:p>
            <a:pPr lvl="1"/>
            <a:r>
              <a:rPr lang="en-US" sz="2000" dirty="0" smtClean="0"/>
              <a:t>Average exposure under all proposed options is significantly lower</a:t>
            </a:r>
          </a:p>
          <a:p>
            <a:pPr lvl="1"/>
            <a:r>
              <a:rPr lang="en-US" sz="2000" dirty="0" smtClean="0"/>
              <a:t>There is high correlation between exposure under proposed options to exposure under current protocols</a:t>
            </a:r>
          </a:p>
          <a:p>
            <a:pPr lvl="1"/>
            <a:r>
              <a:rPr lang="en-US" sz="2000" dirty="0" smtClean="0"/>
              <a:t>Relative Variability is similar across all options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59" y="2953791"/>
            <a:ext cx="7560741" cy="29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Results: </a:t>
            </a:r>
            <a:r>
              <a:rPr lang="en-US" sz="2400" dirty="0" smtClean="0"/>
              <a:t>Load-Only </a:t>
            </a:r>
            <a:r>
              <a:rPr lang="en-US" sz="2400" dirty="0"/>
              <a:t>Exposure options descriptive statistics: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On average there is a reduction of $4 million to $8 million in Load-Only aggregate exposure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84" y="2567460"/>
            <a:ext cx="5826432" cy="26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Results</a:t>
            </a:r>
          </a:p>
          <a:p>
            <a:pPr marL="0" indent="0" algn="ctr">
              <a:buNone/>
            </a:pPr>
            <a:r>
              <a:rPr lang="en-US" dirty="0" smtClean="0"/>
              <a:t> Load &amp; Generation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Load &amp; Generation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25460"/>
            <a:ext cx="8388823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486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Load &amp; Generation Exposure options descriptive statistics:</a:t>
            </a:r>
          </a:p>
          <a:p>
            <a:pPr lvl="1"/>
            <a:r>
              <a:rPr lang="en-US" sz="2000" dirty="0" smtClean="0"/>
              <a:t>Average exposure under all proposed options is significantly lower</a:t>
            </a:r>
          </a:p>
          <a:p>
            <a:pPr lvl="1"/>
            <a:r>
              <a:rPr lang="en-US" sz="2000" dirty="0" smtClean="0"/>
              <a:t>There is high correlation between exposure under proposed options to exposure under current protocols</a:t>
            </a:r>
          </a:p>
          <a:p>
            <a:pPr lvl="1"/>
            <a:r>
              <a:rPr lang="en-US" sz="2000" dirty="0" smtClean="0"/>
              <a:t>Relative Variability is similar across all options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28" y="3200400"/>
            <a:ext cx="735002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Results: </a:t>
            </a:r>
            <a:r>
              <a:rPr lang="en-US" sz="2400" dirty="0" smtClean="0"/>
              <a:t>Load &amp; Generation </a:t>
            </a:r>
            <a:r>
              <a:rPr lang="en-US" sz="2400" dirty="0"/>
              <a:t>Exposure options descriptive statistics: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On average there is a reduction of $16 million to $44 million in Load &amp; Generation aggregate exposure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84" y="2796060"/>
            <a:ext cx="5826432" cy="26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Results</a:t>
            </a:r>
          </a:p>
          <a:p>
            <a:pPr marL="0" indent="0" algn="ctr">
              <a:buNone/>
            </a:pPr>
            <a:r>
              <a:rPr lang="en-US" dirty="0" smtClean="0"/>
              <a:t> Trader-Only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Trader-Only Exposure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7" y="1325460"/>
            <a:ext cx="8388823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838200"/>
            <a:ext cx="8640924" cy="5486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Results: Trader-Only Exposure options descriptive statistics:</a:t>
            </a:r>
          </a:p>
          <a:p>
            <a:pPr lvl="1"/>
            <a:r>
              <a:rPr lang="en-US" sz="2000" dirty="0" smtClean="0"/>
              <a:t>Average exposure under all proposed options is significantly lower</a:t>
            </a:r>
          </a:p>
          <a:p>
            <a:pPr lvl="1"/>
            <a:r>
              <a:rPr lang="en-US" sz="2000" dirty="0" smtClean="0"/>
              <a:t>There is high correlation between exposure under proposed options to exposure under current protocols</a:t>
            </a:r>
          </a:p>
          <a:p>
            <a:pPr lvl="1"/>
            <a:r>
              <a:rPr lang="en-US" sz="2000" dirty="0" smtClean="0"/>
              <a:t>Relative Variability is similar across all options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95599"/>
            <a:ext cx="7543800" cy="29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Results: </a:t>
            </a:r>
            <a:r>
              <a:rPr lang="en-US" sz="2400" dirty="0" smtClean="0"/>
              <a:t>Trader-Only </a:t>
            </a:r>
            <a:r>
              <a:rPr lang="en-US" sz="2400" dirty="0"/>
              <a:t>Exposure options descriptive statistics: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On average there is a reduction of $5 million to $17 million in Load-Only aggregate exposure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84" y="2590800"/>
            <a:ext cx="5826432" cy="26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4800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Suggested methodology by CRIM to use ICE Futures prices: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Utilize Daily Peak futures (END) and Daily Off-Peak futures (NED) contract prices from ICE for determining projected forward price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Calculate daily average futures price as (16 * Peak price + 8* Off-peak price) / 24 with substitution of most recent price for missing prices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Apply forward adjustment factors to MCE, RTLE and DALE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Use weight factors for 3 forward weeks to determine the numerator of forward adjustment factor for MCE, RTLE and DALE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Use 14 RTM settled operating days in the current calculation to determine denominator of forward adjustment factor for MCE and RTLE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Use </a:t>
            </a:r>
            <a:r>
              <a:rPr lang="en-US" sz="2000" dirty="0" smtClean="0"/>
              <a:t>7 DAM </a:t>
            </a:r>
            <a:r>
              <a:rPr lang="en-US" sz="2000" dirty="0"/>
              <a:t>settled operating days </a:t>
            </a:r>
            <a:r>
              <a:rPr lang="en-US" sz="2000" dirty="0" smtClean="0"/>
              <a:t>in the current calculation to </a:t>
            </a:r>
            <a:r>
              <a:rPr lang="en-US" sz="2000" dirty="0"/>
              <a:t>determine denominator of forward adjustment factor for </a:t>
            </a:r>
            <a:r>
              <a:rPr lang="en-US" sz="2000" dirty="0" smtClean="0"/>
              <a:t>DALE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4800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Suggested Forward Adjustment Factor Calculations: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Calculate PFDAP (Projected Forward Daily Average Price) as [FW1 * (ICE Average Price of Forward Week 1) + FW2 * (ICE Average Price of Forward Week 2) + FW3 * (ICE Average Price of Forward Week 3)]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Calculate RFAF </a:t>
            </a:r>
            <a:r>
              <a:rPr lang="en-US" sz="2000" dirty="0"/>
              <a:t>(Real Time Forward Adjustment Factor) </a:t>
            </a:r>
            <a:r>
              <a:rPr lang="en-US" sz="2000" dirty="0" smtClean="0"/>
              <a:t>as </a:t>
            </a:r>
            <a:r>
              <a:rPr lang="en-US" sz="2000" dirty="0"/>
              <a:t>PFDAP / (North Hub RTSPP Average of </a:t>
            </a:r>
            <a:r>
              <a:rPr lang="en-US" sz="2000" dirty="0" smtClean="0"/>
              <a:t>14 RTM settled operating </a:t>
            </a:r>
            <a:r>
              <a:rPr lang="en-US" sz="2000" dirty="0"/>
              <a:t>days</a:t>
            </a:r>
            <a:r>
              <a:rPr lang="en-US" sz="2000" dirty="0" smtClean="0"/>
              <a:t>); </a:t>
            </a:r>
          </a:p>
          <a:p>
            <a:pPr lvl="2">
              <a:spcAft>
                <a:spcPts val="600"/>
              </a:spcAft>
            </a:pPr>
            <a:r>
              <a:rPr lang="en-US" sz="1600" dirty="0" smtClean="0"/>
              <a:t>apply RFAF to MCE and RTLE or MAXRTLE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Calculate DFAF </a:t>
            </a:r>
            <a:r>
              <a:rPr lang="en-US" sz="2000" dirty="0"/>
              <a:t>(Day Ahead Forward Adjustment Factor) </a:t>
            </a:r>
            <a:r>
              <a:rPr lang="en-US" sz="2000" dirty="0" smtClean="0"/>
              <a:t>as </a:t>
            </a:r>
            <a:r>
              <a:rPr lang="en-US" sz="2000" dirty="0"/>
              <a:t>PFDAP / </a:t>
            </a:r>
            <a:r>
              <a:rPr lang="en-US" sz="2000" dirty="0" smtClean="0"/>
              <a:t>(North </a:t>
            </a:r>
            <a:r>
              <a:rPr lang="en-US" sz="2000" dirty="0"/>
              <a:t>Hub </a:t>
            </a:r>
            <a:r>
              <a:rPr lang="en-US" sz="2000" dirty="0" smtClean="0"/>
              <a:t>DASPP of 7 DAM settled operating days)</a:t>
            </a:r>
          </a:p>
          <a:p>
            <a:pPr lvl="2">
              <a:spcAft>
                <a:spcPts val="600"/>
              </a:spcAft>
            </a:pPr>
            <a:r>
              <a:rPr lang="en-US" sz="1600" dirty="0"/>
              <a:t>apply </a:t>
            </a:r>
            <a:r>
              <a:rPr lang="en-US" sz="1600" dirty="0" smtClean="0"/>
              <a:t>DFAF </a:t>
            </a:r>
            <a:r>
              <a:rPr lang="en-US" sz="1600" dirty="0"/>
              <a:t>to </a:t>
            </a:r>
            <a:r>
              <a:rPr lang="en-US" sz="1600" dirty="0" smtClean="0"/>
              <a:t>DALE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488524" cy="50292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Suggested Methodology – Options considered:</a:t>
            </a:r>
          </a:p>
          <a:p>
            <a:pPr marL="57150" indent="0">
              <a:spcAft>
                <a:spcPts val="600"/>
              </a:spcAft>
              <a:buNone/>
            </a:pPr>
            <a:r>
              <a:rPr lang="en-US" sz="2000" dirty="0" smtClean="0"/>
              <a:t>Option 1:</a:t>
            </a:r>
          </a:p>
          <a:p>
            <a:pPr lvl="1"/>
            <a:r>
              <a:rPr lang="en-US" sz="1800" dirty="0" smtClean="0"/>
              <a:t>PFDAP using </a:t>
            </a:r>
            <a:r>
              <a:rPr lang="en-US" sz="1800" b="1" i="1" dirty="0" smtClean="0"/>
              <a:t>14</a:t>
            </a:r>
            <a:r>
              <a:rPr lang="en-US" sz="1800" dirty="0" smtClean="0"/>
              <a:t> forward days ICE price average</a:t>
            </a:r>
          </a:p>
          <a:p>
            <a:pPr lvl="1"/>
            <a:r>
              <a:rPr lang="en-US" sz="1800" b="1" i="1" dirty="0" smtClean="0"/>
              <a:t>look back</a:t>
            </a:r>
            <a:r>
              <a:rPr lang="en-US" sz="1800" dirty="0" smtClean="0"/>
              <a:t> for finding Maximum RTLE</a:t>
            </a:r>
          </a:p>
          <a:p>
            <a:pPr marL="57150" indent="0">
              <a:spcAft>
                <a:spcPts val="600"/>
              </a:spcAft>
              <a:buNone/>
            </a:pPr>
            <a:r>
              <a:rPr lang="en-US" sz="2000" dirty="0"/>
              <a:t>Option 2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en-US" sz="1800" dirty="0"/>
              <a:t>PFDAP using </a:t>
            </a:r>
            <a:r>
              <a:rPr lang="en-US" sz="1800" b="1" i="1" dirty="0" smtClean="0"/>
              <a:t>21</a:t>
            </a:r>
            <a:r>
              <a:rPr lang="en-US" sz="1800" dirty="0" smtClean="0"/>
              <a:t> </a:t>
            </a:r>
            <a:r>
              <a:rPr lang="en-US" sz="1800" dirty="0"/>
              <a:t>forward days ICE price average</a:t>
            </a:r>
          </a:p>
          <a:p>
            <a:pPr lvl="1"/>
            <a:r>
              <a:rPr lang="en-US" sz="1800" b="1" i="1" dirty="0" smtClean="0"/>
              <a:t>look </a:t>
            </a:r>
            <a:r>
              <a:rPr lang="en-US" sz="1800" b="1" i="1" dirty="0"/>
              <a:t>back</a:t>
            </a:r>
            <a:r>
              <a:rPr lang="en-US" sz="1800" dirty="0"/>
              <a:t> for finding Maximum RTLE</a:t>
            </a:r>
          </a:p>
          <a:p>
            <a:pPr marL="57150" indent="0">
              <a:spcAft>
                <a:spcPts val="600"/>
              </a:spcAft>
              <a:buNone/>
            </a:pPr>
            <a:r>
              <a:rPr lang="en-US" sz="2000" dirty="0"/>
              <a:t>Option </a:t>
            </a:r>
            <a:r>
              <a:rPr lang="en-US" sz="2000" dirty="0" smtClean="0"/>
              <a:t>3:</a:t>
            </a:r>
            <a:endParaRPr lang="en-US" sz="2000" dirty="0"/>
          </a:p>
          <a:p>
            <a:pPr lvl="1"/>
            <a:r>
              <a:rPr lang="en-US" sz="1800" dirty="0"/>
              <a:t>PFDAP using </a:t>
            </a:r>
            <a:r>
              <a:rPr lang="en-US" sz="1800" b="1" i="1" dirty="0"/>
              <a:t>14</a:t>
            </a:r>
            <a:r>
              <a:rPr lang="en-US" sz="1800" dirty="0"/>
              <a:t> forward days ICE price average</a:t>
            </a:r>
          </a:p>
          <a:p>
            <a:pPr lvl="1"/>
            <a:r>
              <a:rPr lang="en-US" sz="1800" b="1" i="1" dirty="0" smtClean="0"/>
              <a:t>No </a:t>
            </a:r>
            <a:r>
              <a:rPr lang="en-US" sz="1800" b="1" i="1" dirty="0"/>
              <a:t>look back</a:t>
            </a:r>
            <a:r>
              <a:rPr lang="en-US" sz="1800" dirty="0"/>
              <a:t> for finding Maximum RTLE</a:t>
            </a:r>
          </a:p>
          <a:p>
            <a:pPr marL="57150" indent="0">
              <a:spcAft>
                <a:spcPts val="600"/>
              </a:spcAft>
              <a:buNone/>
            </a:pPr>
            <a:r>
              <a:rPr lang="en-US" sz="2000" dirty="0"/>
              <a:t>Option </a:t>
            </a:r>
            <a:r>
              <a:rPr lang="en-US" sz="2000" dirty="0" smtClean="0"/>
              <a:t>4:</a:t>
            </a:r>
            <a:endParaRPr lang="en-US" sz="2000" dirty="0"/>
          </a:p>
          <a:p>
            <a:pPr lvl="1"/>
            <a:r>
              <a:rPr lang="en-US" sz="1800" dirty="0"/>
              <a:t>PFDAP using </a:t>
            </a:r>
            <a:r>
              <a:rPr lang="en-US" sz="1800" b="1" i="1" dirty="0" smtClean="0"/>
              <a:t>21</a:t>
            </a:r>
            <a:r>
              <a:rPr lang="en-US" sz="1800" dirty="0" smtClean="0"/>
              <a:t> </a:t>
            </a:r>
            <a:r>
              <a:rPr lang="en-US" sz="1800" dirty="0"/>
              <a:t>forward days ICE price average</a:t>
            </a:r>
          </a:p>
          <a:p>
            <a:pPr lvl="1"/>
            <a:r>
              <a:rPr lang="en-US" sz="1800" b="1" i="1" dirty="0"/>
              <a:t>No look back</a:t>
            </a:r>
            <a:r>
              <a:rPr lang="en-US" sz="1800" dirty="0" smtClean="0"/>
              <a:t> </a:t>
            </a:r>
            <a:r>
              <a:rPr lang="en-US" sz="1800" dirty="0"/>
              <a:t>for finding Maximum RTLE</a:t>
            </a:r>
          </a:p>
          <a:p>
            <a:pPr lvl="1">
              <a:spcAft>
                <a:spcPts val="600"/>
              </a:spcAft>
            </a:pPr>
            <a:endParaRPr lang="en-US" sz="2000" dirty="0"/>
          </a:p>
          <a:p>
            <a:pPr lvl="1">
              <a:spcAft>
                <a:spcPts val="600"/>
              </a:spcAft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Assumptions &amp; Limitations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76" y="990600"/>
            <a:ext cx="8640924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Assumptions &amp; Limitations:</a:t>
            </a:r>
          </a:p>
          <a:p>
            <a:pPr marL="342900" lvl="1" indent="-342900">
              <a:spcAft>
                <a:spcPts val="600"/>
              </a:spcAft>
            </a:pPr>
            <a:r>
              <a:rPr lang="en-US" sz="2000" dirty="0"/>
              <a:t>North Hub Price is a representation of Market wide price movements</a:t>
            </a:r>
            <a:endParaRPr lang="en-US" sz="2000" dirty="0" smtClean="0"/>
          </a:p>
          <a:p>
            <a:pPr marL="342900" lvl="1" indent="-342900">
              <a:spcAft>
                <a:spcPts val="600"/>
              </a:spcAft>
            </a:pPr>
            <a:r>
              <a:rPr lang="en-US" sz="2000" dirty="0" smtClean="0"/>
              <a:t>Very </a:t>
            </a:r>
            <a:r>
              <a:rPr lang="en-US" sz="2000" dirty="0"/>
              <a:t>minimal </a:t>
            </a:r>
            <a:r>
              <a:rPr lang="en-US" sz="2000" dirty="0" smtClean="0"/>
              <a:t>testing/validation </a:t>
            </a:r>
            <a:r>
              <a:rPr lang="en-US" sz="2000" dirty="0"/>
              <a:t>has been performed due to time and resource constraints.  Results shall be viewed as indicative </a:t>
            </a:r>
            <a:r>
              <a:rPr lang="en-US" sz="2000" dirty="0" smtClean="0"/>
              <a:t>only.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Credit Exposure Analysis using ICE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Data Inputs &amp; Transformations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c34af464-7aa1-4edd-9be4-83dffc1cb926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6491</TotalTime>
  <Words>1394</Words>
  <Application>Microsoft Office PowerPoint</Application>
  <PresentationFormat>On-screen Show (4:3)</PresentationFormat>
  <Paragraphs>250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  <vt:lpstr>Credit Exposure Analysis using ICE Prices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Pabbisetty, Suresh</cp:lastModifiedBy>
  <cp:revision>120</cp:revision>
  <cp:lastPrinted>2016-01-21T20:53:15Z</cp:lastPrinted>
  <dcterms:created xsi:type="dcterms:W3CDTF">2016-01-21T15:20:31Z</dcterms:created>
  <dcterms:modified xsi:type="dcterms:W3CDTF">2016-05-09T21:01:06Z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