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58" r:id="rId5"/>
    <p:sldId id="285" r:id="rId6"/>
    <p:sldId id="276" r:id="rId7"/>
    <p:sldId id="284" r:id="rId8"/>
    <p:sldId id="287" r:id="rId9"/>
    <p:sldId id="288" r:id="rId10"/>
    <p:sldId id="279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80" d="100"/>
          <a:sy n="80" d="100"/>
        </p:scale>
        <p:origin x="-600" y="-39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May </a:t>
            </a:r>
            <a:r>
              <a:rPr lang="en-US" altLang="en-US" dirty="0" smtClean="0"/>
              <a:t>11, </a:t>
            </a:r>
            <a:r>
              <a:rPr lang="en-US" altLang="en-US" dirty="0" smtClean="0"/>
              <a:t>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– Daily Grid Ops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in business review</a:t>
            </a:r>
            <a:endParaRPr lang="en-US" dirty="0"/>
          </a:p>
          <a:p>
            <a:r>
              <a:rPr lang="en-US" dirty="0" smtClean="0"/>
              <a:t>New NOGRR </a:t>
            </a:r>
            <a:r>
              <a:rPr lang="en-US" dirty="0"/>
              <a:t>to </a:t>
            </a:r>
            <a:r>
              <a:rPr lang="en-US" dirty="0" smtClean="0"/>
              <a:t>be </a:t>
            </a:r>
            <a:r>
              <a:rPr lang="en-US" dirty="0"/>
              <a:t>reviewed at OWG and ROS</a:t>
            </a:r>
          </a:p>
          <a:p>
            <a:r>
              <a:rPr lang="en-US" dirty="0" smtClean="0"/>
              <a:t>New NOGRR will have </a:t>
            </a:r>
            <a:r>
              <a:rPr lang="en-US" dirty="0"/>
              <a:t>a new </a:t>
            </a:r>
            <a:r>
              <a:rPr lang="en-US" dirty="0" smtClean="0"/>
              <a:t>Impact </a:t>
            </a:r>
            <a:r>
              <a:rPr lang="en-US" dirty="0" smtClean="0"/>
              <a:t>Analysis</a:t>
            </a:r>
          </a:p>
          <a:p>
            <a:endParaRPr lang="en-US" dirty="0"/>
          </a:p>
          <a:p>
            <a:r>
              <a:rPr lang="en-US" dirty="0" smtClean="0"/>
              <a:t>New language is probably 2-3 months 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Load Forecast Distribution Factors Report Change</a:t>
            </a:r>
          </a:p>
          <a:p>
            <a:pPr lvl="1"/>
            <a:r>
              <a:rPr lang="en-US" dirty="0" smtClean="0"/>
              <a:t>Recommended ERCOT change publication timing</a:t>
            </a:r>
          </a:p>
          <a:p>
            <a:pPr lvl="2"/>
            <a:r>
              <a:rPr lang="en-US" dirty="0" smtClean="0"/>
              <a:t>Event Driven – As data changes</a:t>
            </a:r>
          </a:p>
          <a:p>
            <a:pPr lvl="1"/>
            <a:r>
              <a:rPr lang="en-US" dirty="0" smtClean="0"/>
              <a:t>NPRR754 submitted</a:t>
            </a:r>
          </a:p>
          <a:p>
            <a:pPr lvl="2"/>
            <a:r>
              <a:rPr lang="en-US" dirty="0" smtClean="0"/>
              <a:t>Revise Load Distribution Factors Report Posting Frequency</a:t>
            </a:r>
          </a:p>
          <a:p>
            <a:pPr lvl="1"/>
            <a:r>
              <a:rPr lang="en-US" dirty="0" smtClean="0"/>
              <a:t>Current Status</a:t>
            </a:r>
          </a:p>
          <a:p>
            <a:pPr lvl="2"/>
            <a:r>
              <a:rPr lang="en-US" dirty="0" smtClean="0"/>
              <a:t>Impact Analysis, PRS Review in May</a:t>
            </a:r>
            <a:endParaRPr lang="en-US" dirty="0" smtClean="0"/>
          </a:p>
          <a:p>
            <a:r>
              <a:rPr lang="en-US" dirty="0" smtClean="0"/>
              <a:t>60-Day </a:t>
            </a:r>
            <a:r>
              <a:rPr lang="en-US" dirty="0"/>
              <a:t>Disclosure data</a:t>
            </a:r>
          </a:p>
          <a:p>
            <a:pPr lvl="1"/>
            <a:r>
              <a:rPr lang="en-US" dirty="0"/>
              <a:t>Data in the offer curves is published as zero when </a:t>
            </a:r>
            <a:r>
              <a:rPr lang="en-US" dirty="0" smtClean="0"/>
              <a:t>should be </a:t>
            </a:r>
            <a:r>
              <a:rPr lang="en-US" dirty="0"/>
              <a:t>null</a:t>
            </a:r>
          </a:p>
          <a:p>
            <a:pPr lvl="1"/>
            <a:r>
              <a:rPr lang="en-US" dirty="0" smtClean="0"/>
              <a:t>Fix waiting for deployment</a:t>
            </a:r>
            <a:endParaRPr lang="en-US" dirty="0"/>
          </a:p>
          <a:p>
            <a:pPr lvl="1"/>
            <a:r>
              <a:rPr lang="en-US" dirty="0" smtClean="0"/>
              <a:t>Implementation in R4</a:t>
            </a:r>
          </a:p>
          <a:p>
            <a:pPr lvl="1"/>
            <a:r>
              <a:rPr lang="en-US" dirty="0" smtClean="0"/>
              <a:t>Moved from R3 to avoid other changes in EMS system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Market Data Transparency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Market Data Transparency SLA document update </a:t>
            </a:r>
            <a:r>
              <a:rPr lang="en-US" dirty="0" smtClean="0"/>
              <a:t>provided</a:t>
            </a:r>
            <a:endParaRPr lang="en-US" dirty="0"/>
          </a:p>
          <a:p>
            <a:pPr lvl="1"/>
            <a:r>
              <a:rPr lang="en-US" dirty="0" smtClean="0"/>
              <a:t>Document was updated to provide clarity of scope</a:t>
            </a:r>
          </a:p>
          <a:p>
            <a:pPr lvl="1"/>
            <a:r>
              <a:rPr lang="en-US" dirty="0" smtClean="0"/>
              <a:t>SLA applies to systems that publish the data and control access</a:t>
            </a:r>
          </a:p>
          <a:p>
            <a:pPr lvl="1"/>
            <a:r>
              <a:rPr lang="en-US" dirty="0" smtClean="0"/>
              <a:t>SLA does not apply to the individual reports</a:t>
            </a:r>
          </a:p>
          <a:p>
            <a:r>
              <a:rPr lang="en-US" dirty="0" smtClean="0"/>
              <a:t>ERCOT working on the creation of a Missed Postings list</a:t>
            </a:r>
          </a:p>
          <a:p>
            <a:pPr lvl="1"/>
            <a:r>
              <a:rPr lang="en-US" dirty="0"/>
              <a:t>ERCOT will begin providing Key Performance Indicator (KPI) Wholesale and Retail missed postings report at MDWG</a:t>
            </a:r>
          </a:p>
          <a:p>
            <a:pPr lvl="1"/>
            <a:r>
              <a:rPr lang="en-US" dirty="0"/>
              <a:t>Report </a:t>
            </a:r>
            <a:r>
              <a:rPr lang="en-US" dirty="0" smtClean="0"/>
              <a:t>will list the following:</a:t>
            </a:r>
          </a:p>
          <a:p>
            <a:pPr lvl="2"/>
            <a:r>
              <a:rPr lang="en-US" dirty="0" smtClean="0"/>
              <a:t>EMIL ID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roduct ID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eneration Frequency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ates </a:t>
            </a:r>
            <a:r>
              <a:rPr lang="en-US" dirty="0"/>
              <a:t>missed and reasons report postings were missed</a:t>
            </a:r>
          </a:p>
          <a:p>
            <a:pPr lvl="1"/>
            <a:r>
              <a:rPr lang="en-US" dirty="0"/>
              <a:t>Request made for time stamp of incident and report type ids on summary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Report will become part of MDWG monthly postings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Review of CRR Balancing Account Extract User Guide</a:t>
            </a:r>
          </a:p>
          <a:p>
            <a:pPr lvl="1"/>
            <a:r>
              <a:rPr lang="en-US" dirty="0"/>
              <a:t>No changes recommended</a:t>
            </a:r>
          </a:p>
          <a:p>
            <a:pPr lvl="1"/>
            <a:r>
              <a:rPr lang="en-US" dirty="0"/>
              <a:t>Feedback was positive</a:t>
            </a:r>
          </a:p>
          <a:p>
            <a:r>
              <a:rPr lang="en-US" dirty="0" smtClean="0"/>
              <a:t>MIS Change Visibility</a:t>
            </a:r>
          </a:p>
          <a:p>
            <a:pPr lvl="1"/>
            <a:r>
              <a:rPr lang="en-US" dirty="0" smtClean="0"/>
              <a:t>TAC is hosting a workshop on May 20, 9:30 AM</a:t>
            </a:r>
          </a:p>
          <a:p>
            <a:pPr lvl="1"/>
            <a:r>
              <a:rPr lang="en-US" dirty="0" smtClean="0"/>
              <a:t>Discuss ways to improve Market Participant visibility and input into changes to MIS data</a:t>
            </a:r>
            <a:endParaRPr lang="en-US" dirty="0" smtClean="0"/>
          </a:p>
          <a:p>
            <a:r>
              <a:rPr lang="en-US" dirty="0" smtClean="0"/>
              <a:t>ERCOT </a:t>
            </a:r>
            <a:r>
              <a:rPr lang="en-US" dirty="0" smtClean="0"/>
              <a:t>Digital Certificates and Windows 10</a:t>
            </a:r>
          </a:p>
          <a:p>
            <a:pPr lvl="1"/>
            <a:r>
              <a:rPr lang="en-US" dirty="0" smtClean="0"/>
              <a:t>They don’t play well together</a:t>
            </a:r>
          </a:p>
          <a:p>
            <a:pPr lvl="1"/>
            <a:r>
              <a:rPr lang="en-US" dirty="0" smtClean="0"/>
              <a:t>Microsoft EDGE browser does not support ActiveX controls</a:t>
            </a:r>
          </a:p>
          <a:p>
            <a:pPr lvl="1"/>
            <a:r>
              <a:rPr lang="en-US" dirty="0" smtClean="0"/>
              <a:t>Workaround is being developed</a:t>
            </a:r>
          </a:p>
          <a:p>
            <a:pPr lvl="1"/>
            <a:r>
              <a:rPr lang="en-US" dirty="0" smtClean="0"/>
              <a:t>Permanent solution is planned</a:t>
            </a:r>
          </a:p>
          <a:p>
            <a:pPr lvl="1"/>
            <a:r>
              <a:rPr lang="en-US" dirty="0" smtClean="0"/>
              <a:t>Information should be distributed within the week</a:t>
            </a:r>
          </a:p>
          <a:p>
            <a:pPr lvl="2"/>
            <a:r>
              <a:rPr lang="en-US" dirty="0" smtClean="0"/>
              <a:t>Follow-up: Market Notice with instructions was sent out 5/2/2016</a:t>
            </a:r>
          </a:p>
          <a:p>
            <a:pPr lvl="2"/>
            <a:r>
              <a:rPr lang="en-US" dirty="0" smtClean="0"/>
              <a:t>ERCOT DC users must run Internet Explorer 11 in compatibility </a:t>
            </a:r>
            <a:r>
              <a:rPr lang="en-US" dirty="0" smtClean="0"/>
              <a:t>mode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0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 in R3 - </a:t>
            </a:r>
            <a:r>
              <a:rPr lang="en-US" dirty="0"/>
              <a:t>June  21</a:t>
            </a:r>
            <a:r>
              <a:rPr lang="en-US" baseline="30000" dirty="0"/>
              <a:t>st</a:t>
            </a:r>
            <a:r>
              <a:rPr lang="en-US" dirty="0"/>
              <a:t> – 23</a:t>
            </a:r>
            <a:r>
              <a:rPr lang="en-US" baseline="30000" dirty="0"/>
              <a:t>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Report </a:t>
            </a:r>
            <a:r>
              <a:rPr lang="en-US" dirty="0"/>
              <a:t>ID 13100 – one of the calculations to be changed on congestion run to report price corrections</a:t>
            </a:r>
          </a:p>
          <a:p>
            <a:pPr lvl="0"/>
            <a:r>
              <a:rPr lang="en-US" dirty="0" smtClean="0"/>
              <a:t>New Weekly </a:t>
            </a:r>
            <a:r>
              <a:rPr lang="en-US" dirty="0"/>
              <a:t>RUC </a:t>
            </a:r>
            <a:r>
              <a:rPr lang="en-US" dirty="0" smtClean="0"/>
              <a:t>Committed/De-committed </a:t>
            </a:r>
            <a:r>
              <a:rPr lang="en-US" dirty="0"/>
              <a:t>Resources </a:t>
            </a:r>
            <a:r>
              <a:rPr lang="en-US" dirty="0" smtClean="0"/>
              <a:t>report</a:t>
            </a:r>
            <a:endParaRPr lang="en-US" dirty="0"/>
          </a:p>
          <a:p>
            <a:pPr lvl="0"/>
            <a:r>
              <a:rPr lang="en-US" dirty="0" smtClean="0"/>
              <a:t>New RUC </a:t>
            </a:r>
            <a:r>
              <a:rPr lang="en-US" dirty="0"/>
              <a:t>Offline Daily </a:t>
            </a:r>
            <a:r>
              <a:rPr lang="en-US" dirty="0" smtClean="0"/>
              <a:t>Generation Resource Conditions report</a:t>
            </a:r>
            <a:endParaRPr lang="en-US" dirty="0"/>
          </a:p>
          <a:p>
            <a:pPr lvl="0"/>
            <a:r>
              <a:rPr lang="en-US" dirty="0" smtClean="0"/>
              <a:t>New </a:t>
            </a:r>
            <a:r>
              <a:rPr lang="en-US" dirty="0"/>
              <a:t>MMS role will be created for TSP to access MNS application to submit model </a:t>
            </a:r>
            <a:r>
              <a:rPr lang="en-US" dirty="0" smtClean="0"/>
              <a:t>data</a:t>
            </a:r>
            <a:endParaRPr lang="en-US" dirty="0"/>
          </a:p>
          <a:p>
            <a:pPr lvl="0"/>
            <a:r>
              <a:rPr lang="en-US" dirty="0"/>
              <a:t>Adding </a:t>
            </a:r>
            <a:r>
              <a:rPr lang="en-US" dirty="0" smtClean="0"/>
              <a:t>ORDC price </a:t>
            </a:r>
            <a:r>
              <a:rPr lang="en-US" dirty="0"/>
              <a:t>adder on </a:t>
            </a:r>
            <a:r>
              <a:rPr lang="en-US" dirty="0" smtClean="0"/>
              <a:t>Indicative LMP Dashboard</a:t>
            </a:r>
            <a:endParaRPr lang="en-US" dirty="0"/>
          </a:p>
          <a:p>
            <a:pPr lvl="0"/>
            <a:r>
              <a:rPr lang="en-US" dirty="0" smtClean="0"/>
              <a:t>Clean up report links </a:t>
            </a:r>
            <a:r>
              <a:rPr lang="en-US" dirty="0"/>
              <a:t>on MIS that do not follow title case consistency</a:t>
            </a:r>
          </a:p>
          <a:p>
            <a:pPr lvl="0"/>
            <a:r>
              <a:rPr lang="en-US" dirty="0"/>
              <a:t>Changes for bill determinants for CR balancing accounts extracts related to NPRR418</a:t>
            </a:r>
          </a:p>
          <a:p>
            <a:pPr lvl="0"/>
            <a:r>
              <a:rPr lang="en-US" dirty="0" smtClean="0"/>
              <a:t>New </a:t>
            </a:r>
            <a:r>
              <a:rPr lang="en-US" dirty="0"/>
              <a:t>link name for reserve factors for </a:t>
            </a:r>
            <a:r>
              <a:rPr lang="en-US" dirty="0" smtClean="0"/>
              <a:t>CLRs, </a:t>
            </a:r>
            <a:r>
              <a:rPr lang="en-US" dirty="0"/>
              <a:t>Reserve Discount Factors for all resources</a:t>
            </a:r>
          </a:p>
          <a:p>
            <a:pPr lvl="0"/>
            <a:r>
              <a:rPr lang="en-US" dirty="0" smtClean="0"/>
              <a:t>Pointer for HREP </a:t>
            </a:r>
            <a:r>
              <a:rPr lang="en-US" dirty="0"/>
              <a:t>changes for long term hourly and peak </a:t>
            </a:r>
            <a:r>
              <a:rPr lang="en-US" dirty="0" smtClean="0"/>
              <a:t>forecast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May 31, 2016</a:t>
            </a:r>
          </a:p>
          <a:p>
            <a:pPr lvl="1"/>
            <a:r>
              <a:rPr lang="en-US" dirty="0" smtClean="0"/>
              <a:t>9:30 AM – noon</a:t>
            </a:r>
          </a:p>
          <a:p>
            <a:pPr lvl="1"/>
            <a:r>
              <a:rPr lang="en-US" dirty="0" smtClean="0"/>
              <a:t>WebEx 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459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MDWG Update to COPS</vt:lpstr>
      <vt:lpstr>NOGRR084 – Daily Grid Ops Report</vt:lpstr>
      <vt:lpstr>Open Items</vt:lpstr>
      <vt:lpstr>Review of Market Data Transparency SLA</vt:lpstr>
      <vt:lpstr>Additional Discussion</vt:lpstr>
      <vt:lpstr>What’s Coming in R3 - June  21st – 23rd</vt:lpstr>
      <vt:lpstr>Next MDWG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899</cp:revision>
  <cp:lastPrinted>2015-04-13T14:50:48Z</cp:lastPrinted>
  <dcterms:created xsi:type="dcterms:W3CDTF">2005-04-21T14:28:35Z</dcterms:created>
  <dcterms:modified xsi:type="dcterms:W3CDTF">2016-05-09T21:01:45Z</dcterms:modified>
</cp:coreProperties>
</file>