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4"/>
  </p:sldMasterIdLst>
  <p:notesMasterIdLst>
    <p:notesMasterId r:id="rId12"/>
  </p:notesMasterIdLst>
  <p:handoutMasterIdLst>
    <p:handoutMasterId r:id="rId13"/>
  </p:handoutMasterIdLst>
  <p:sldIdLst>
    <p:sldId id="258" r:id="rId5"/>
    <p:sldId id="285" r:id="rId6"/>
    <p:sldId id="276" r:id="rId7"/>
    <p:sldId id="284" r:id="rId8"/>
    <p:sldId id="287" r:id="rId9"/>
    <p:sldId id="288" r:id="rId10"/>
    <p:sldId id="279" r:id="rId11"/>
  </p:sldIdLst>
  <p:sldSz cx="9144000" cy="6858000" type="screen4x3"/>
  <p:notesSz cx="6934200" cy="9220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DCC0"/>
    <a:srgbClr val="B6CEEA"/>
    <a:srgbClr val="D3DFBD"/>
    <a:srgbClr val="5469A2"/>
    <a:srgbClr val="40949A"/>
    <a:srgbClr val="0000CC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3" autoAdjust="0"/>
    <p:restoredTop sz="93375" autoAdjust="0"/>
  </p:normalViewPr>
  <p:slideViewPr>
    <p:cSldViewPr>
      <p:cViewPr>
        <p:scale>
          <a:sx n="80" d="100"/>
          <a:sy n="80" d="100"/>
        </p:scale>
        <p:origin x="-600" y="-390"/>
      </p:cViewPr>
      <p:guideLst>
        <p:guide orient="horz" pos="4224"/>
        <p:guide pos="15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8" d="100"/>
          <a:sy n="98" d="100"/>
        </p:scale>
        <p:origin x="-3576" y="-96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753" cy="461010"/>
          </a:xfrm>
          <a:prstGeom prst="rect">
            <a:avLst/>
          </a:prstGeom>
        </p:spPr>
        <p:txBody>
          <a:bodyPr vert="horz" lIns="92294" tIns="46147" rIns="92294" bIns="46147" rtlCol="0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6895" y="0"/>
            <a:ext cx="3005753" cy="461010"/>
          </a:xfrm>
          <a:prstGeom prst="rect">
            <a:avLst/>
          </a:prstGeom>
        </p:spPr>
        <p:txBody>
          <a:bodyPr vert="horz" lIns="92294" tIns="46147" rIns="92294" bIns="46147" rtlCol="0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E40AB873-8418-4FF9-B0E9-7EEE62B7D353}" type="datetimeFigureOut">
              <a:rPr lang="en-US"/>
              <a:pPr>
                <a:defRPr/>
              </a:pPr>
              <a:t>5/9/2016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57638"/>
            <a:ext cx="3005753" cy="461010"/>
          </a:xfrm>
          <a:prstGeom prst="rect">
            <a:avLst/>
          </a:prstGeom>
        </p:spPr>
        <p:txBody>
          <a:bodyPr vert="horz" lIns="92294" tIns="46147" rIns="92294" bIns="46147" rtlCol="0" anchor="b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6895" y="8757638"/>
            <a:ext cx="3005753" cy="461010"/>
          </a:xfrm>
          <a:prstGeom prst="rect">
            <a:avLst/>
          </a:prstGeom>
        </p:spPr>
        <p:txBody>
          <a:bodyPr vert="horz" lIns="92294" tIns="46147" rIns="92294" bIns="46147" rtlCol="0" anchor="b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FD2BE994-B40A-42B7-A99C-1CC25E30AC6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706910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753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4" tIns="46147" rIns="92294" bIns="4614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6895" y="0"/>
            <a:ext cx="3005753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4" tIns="46147" rIns="92294" bIns="4614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0463" y="690563"/>
            <a:ext cx="4613275" cy="34591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4353" y="4380371"/>
            <a:ext cx="5545496" cy="414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4" tIns="46147" rIns="92294" bIns="4614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7638"/>
            <a:ext cx="3005753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4" tIns="46147" rIns="92294" bIns="4614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6895" y="8757638"/>
            <a:ext cx="3005753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4" tIns="46147" rIns="92294" bIns="4614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EB1E30D-9A37-4BCB-AD80-742C44C0EC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631358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EB1E30D-9A37-4BCB-AD80-742C44C0ECAD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2010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0" y="1143000"/>
            <a:ext cx="9144000" cy="5715000"/>
          </a:xfrm>
          <a:prstGeom prst="rect">
            <a:avLst/>
          </a:prstGeom>
          <a:solidFill>
            <a:srgbClr val="5469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6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bg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8/11/2015</a:t>
            </a:r>
            <a:endParaRPr lang="en-US" dirty="0"/>
          </a:p>
        </p:txBody>
      </p:sp>
      <p:sp>
        <p:nvSpPr>
          <p:cNvPr id="8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</p:spTree>
    <p:extLst>
      <p:ext uri="{BB962C8B-B14F-4D97-AF65-F5344CB8AC3E}">
        <p14:creationId xmlns:p14="http://schemas.microsoft.com/office/powerpoint/2010/main" val="27746326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248400" y="6457950"/>
            <a:ext cx="25146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xfrm>
            <a:off x="1143000" y="6457950"/>
            <a:ext cx="2133600" cy="3238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2890DD-8BB0-466C-ABE3-744940DF90D5}" type="datetime1">
              <a:rPr lang="en-US" smtClean="0"/>
              <a:t>5/9/2016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8961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515C95-74DC-4513-A0C6-741B56F2C5F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27035224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727DEF-85A0-4C73-A6ED-9422E96817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396192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9E7FD1-B434-402C-A8B9-A4C57B57E99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4172232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38626E-994C-4043-99F8-E38CDDD67F2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2208904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C67EF7-275A-4CBB-9ED3-3C812C3F6A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136893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3BB353-2F96-4FCA-B929-B852567D6D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3473240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ACF08E-C36B-45E0-B8A3-8A51423F42B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1134516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C1886128-D83E-425A-9A97-C8B7B01196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9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solidFill>
            <a:srgbClr val="5469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1033" name="Line 11"/>
          <p:cNvSpPr>
            <a:spLocks noChangeShapeType="1"/>
          </p:cNvSpPr>
          <p:nvPr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8/11/2015</a:t>
            </a:r>
            <a:endParaRPr lang="en-US" dirty="0"/>
          </a:p>
        </p:txBody>
      </p:sp>
      <p:sp>
        <p:nvSpPr>
          <p:cNvPr id="1035" name="Line 12"/>
          <p:cNvSpPr>
            <a:spLocks noChangeShapeType="1"/>
          </p:cNvSpPr>
          <p:nvPr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036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fld id="{4BCA8036-EEAC-4AF0-BC5E-EE390FA20DE7}" type="slidenum">
              <a:rPr lang="en-US" altLang="en-US" sz="1200" smtClean="0"/>
              <a:pPr algn="ctr" eaLnBrk="1" hangingPunct="1">
                <a:defRPr/>
              </a:pPr>
              <a:t>‹#›</a:t>
            </a:fld>
            <a:endParaRPr lang="en-US" altLang="en-US" sz="120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96" r:id="rId1"/>
    <p:sldLayoutId id="2147484697" r:id="rId2"/>
    <p:sldLayoutId id="2147484665" r:id="rId3"/>
    <p:sldLayoutId id="2147484666" r:id="rId4"/>
    <p:sldLayoutId id="2147484667" r:id="rId5"/>
    <p:sldLayoutId id="2147484668" r:id="rId6"/>
    <p:sldLayoutId id="2147484669" r:id="rId7"/>
    <p:sldLayoutId id="2147484670" r:id="rId8"/>
    <p:sldLayoutId id="2147484671" r:id="rId9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0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May </a:t>
            </a:r>
            <a:r>
              <a:rPr lang="en-US" altLang="en-US" dirty="0" smtClean="0"/>
              <a:t>11, </a:t>
            </a:r>
            <a:r>
              <a:rPr lang="en-US" altLang="en-US" dirty="0" smtClean="0"/>
              <a:t>2016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MDWG Update to COPS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NOGRR084 – Daily Grid Ops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Still in business review</a:t>
            </a:r>
            <a:endParaRPr lang="en-US" dirty="0"/>
          </a:p>
          <a:p>
            <a:r>
              <a:rPr lang="en-US" dirty="0" smtClean="0"/>
              <a:t>New NOGRR </a:t>
            </a:r>
            <a:r>
              <a:rPr lang="en-US" dirty="0"/>
              <a:t>to </a:t>
            </a:r>
            <a:r>
              <a:rPr lang="en-US" dirty="0" smtClean="0"/>
              <a:t>be </a:t>
            </a:r>
            <a:r>
              <a:rPr lang="en-US" dirty="0"/>
              <a:t>reviewed at OWG and ROS</a:t>
            </a:r>
          </a:p>
          <a:p>
            <a:r>
              <a:rPr lang="en-US" dirty="0" smtClean="0"/>
              <a:t>New NOGRR will have </a:t>
            </a:r>
            <a:r>
              <a:rPr lang="en-US" dirty="0"/>
              <a:t>a new </a:t>
            </a:r>
            <a:r>
              <a:rPr lang="en-US" dirty="0" smtClean="0"/>
              <a:t>Impact </a:t>
            </a:r>
            <a:r>
              <a:rPr lang="en-US" dirty="0" smtClean="0"/>
              <a:t>Analysis</a:t>
            </a:r>
          </a:p>
          <a:p>
            <a:endParaRPr lang="en-US" dirty="0"/>
          </a:p>
          <a:p>
            <a:r>
              <a:rPr lang="en-US" dirty="0" smtClean="0"/>
              <a:t>New language is probably 2-3 months out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8D2890DD-8BB0-466C-ABE3-744940DF90D5}" type="datetime1">
              <a:rPr lang="en-US" smtClean="0"/>
              <a:t>5/9/2016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0146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Items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953000"/>
          </a:xfrm>
        </p:spPr>
        <p:txBody>
          <a:bodyPr>
            <a:normAutofit/>
          </a:bodyPr>
          <a:lstStyle/>
          <a:p>
            <a:r>
              <a:rPr lang="en-US" dirty="0"/>
              <a:t>Load Forecast Distribution Factors Report Change</a:t>
            </a:r>
          </a:p>
          <a:p>
            <a:pPr lvl="1"/>
            <a:r>
              <a:rPr lang="en-US" dirty="0" smtClean="0"/>
              <a:t>Recommended ERCOT change publication timing</a:t>
            </a:r>
          </a:p>
          <a:p>
            <a:pPr lvl="2"/>
            <a:r>
              <a:rPr lang="en-US" dirty="0" smtClean="0"/>
              <a:t>Event Driven – As data changes</a:t>
            </a:r>
          </a:p>
          <a:p>
            <a:pPr lvl="1"/>
            <a:r>
              <a:rPr lang="en-US" dirty="0" smtClean="0"/>
              <a:t>NPRR754 submitted</a:t>
            </a:r>
          </a:p>
          <a:p>
            <a:pPr lvl="2"/>
            <a:r>
              <a:rPr lang="en-US" dirty="0" smtClean="0"/>
              <a:t>Revise Load Distribution Factors Report Posting Frequency</a:t>
            </a:r>
          </a:p>
          <a:p>
            <a:pPr lvl="1"/>
            <a:r>
              <a:rPr lang="en-US" dirty="0" smtClean="0"/>
              <a:t>Current Status</a:t>
            </a:r>
          </a:p>
          <a:p>
            <a:pPr lvl="2"/>
            <a:r>
              <a:rPr lang="en-US" dirty="0" smtClean="0"/>
              <a:t>Impact Analysis, PRS Review in May</a:t>
            </a:r>
            <a:endParaRPr lang="en-US" dirty="0" smtClean="0"/>
          </a:p>
          <a:p>
            <a:r>
              <a:rPr lang="en-US" dirty="0" smtClean="0"/>
              <a:t>60-Day </a:t>
            </a:r>
            <a:r>
              <a:rPr lang="en-US" dirty="0"/>
              <a:t>Disclosure data</a:t>
            </a:r>
          </a:p>
          <a:p>
            <a:pPr lvl="1"/>
            <a:r>
              <a:rPr lang="en-US" dirty="0"/>
              <a:t>Data in the offer curves is published as zero when </a:t>
            </a:r>
            <a:r>
              <a:rPr lang="en-US" dirty="0" smtClean="0"/>
              <a:t>should be </a:t>
            </a:r>
            <a:r>
              <a:rPr lang="en-US" dirty="0"/>
              <a:t>null</a:t>
            </a:r>
          </a:p>
          <a:p>
            <a:pPr lvl="1"/>
            <a:r>
              <a:rPr lang="en-US" dirty="0" smtClean="0"/>
              <a:t>Fix waiting for deployment</a:t>
            </a:r>
            <a:endParaRPr lang="en-US" dirty="0"/>
          </a:p>
          <a:p>
            <a:pPr lvl="1"/>
            <a:r>
              <a:rPr lang="en-US" dirty="0" smtClean="0"/>
              <a:t>Implementation in R4</a:t>
            </a:r>
          </a:p>
          <a:p>
            <a:pPr lvl="1"/>
            <a:r>
              <a:rPr lang="en-US" dirty="0" smtClean="0"/>
              <a:t>Moved from R3 to avoid other changes in EMS system</a:t>
            </a:r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8D2890DD-8BB0-466C-ABE3-744940DF90D5}" type="datetime1">
              <a:rPr lang="en-US" smtClean="0"/>
              <a:t>5/9/2016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338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of Market Data Transparency SLA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334000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Market Data Transparency SLA document update </a:t>
            </a:r>
            <a:r>
              <a:rPr lang="en-US" dirty="0" smtClean="0"/>
              <a:t>provided</a:t>
            </a:r>
            <a:endParaRPr lang="en-US" dirty="0"/>
          </a:p>
          <a:p>
            <a:pPr lvl="1"/>
            <a:r>
              <a:rPr lang="en-US" dirty="0" smtClean="0"/>
              <a:t>Document was updated to provide clarity of scope</a:t>
            </a:r>
          </a:p>
          <a:p>
            <a:pPr lvl="1"/>
            <a:r>
              <a:rPr lang="en-US" dirty="0" smtClean="0"/>
              <a:t>SLA applies to systems that publish the data and control access</a:t>
            </a:r>
          </a:p>
          <a:p>
            <a:pPr lvl="1"/>
            <a:r>
              <a:rPr lang="en-US" dirty="0" smtClean="0"/>
              <a:t>SLA does not apply to the individual reports</a:t>
            </a:r>
          </a:p>
          <a:p>
            <a:r>
              <a:rPr lang="en-US" dirty="0" smtClean="0"/>
              <a:t>ERCOT working on the creation of a Missed Postings list</a:t>
            </a:r>
          </a:p>
          <a:p>
            <a:pPr lvl="1"/>
            <a:r>
              <a:rPr lang="en-US" dirty="0"/>
              <a:t>ERCOT will begin providing Key Performance Indicator (KPI) Wholesale and Retail missed postings report at MDWG</a:t>
            </a:r>
          </a:p>
          <a:p>
            <a:pPr lvl="1"/>
            <a:r>
              <a:rPr lang="en-US" dirty="0"/>
              <a:t>Report </a:t>
            </a:r>
            <a:r>
              <a:rPr lang="en-US" dirty="0" smtClean="0"/>
              <a:t>will list the following:</a:t>
            </a:r>
          </a:p>
          <a:p>
            <a:pPr lvl="2"/>
            <a:r>
              <a:rPr lang="en-US" dirty="0" smtClean="0"/>
              <a:t>EMIL ID</a:t>
            </a:r>
          </a:p>
          <a:p>
            <a:pPr lvl="2"/>
            <a:r>
              <a:rPr lang="en-US" dirty="0"/>
              <a:t>P</a:t>
            </a:r>
            <a:r>
              <a:rPr lang="en-US" dirty="0" smtClean="0"/>
              <a:t>roduct ID</a:t>
            </a:r>
          </a:p>
          <a:p>
            <a:pPr lvl="2"/>
            <a:r>
              <a:rPr lang="en-US" dirty="0"/>
              <a:t>G</a:t>
            </a:r>
            <a:r>
              <a:rPr lang="en-US" dirty="0" smtClean="0"/>
              <a:t>eneration Frequency</a:t>
            </a:r>
          </a:p>
          <a:p>
            <a:pPr lvl="2"/>
            <a:r>
              <a:rPr lang="en-US" dirty="0"/>
              <a:t>D</a:t>
            </a:r>
            <a:r>
              <a:rPr lang="en-US" dirty="0" smtClean="0"/>
              <a:t>ates </a:t>
            </a:r>
            <a:r>
              <a:rPr lang="en-US" dirty="0"/>
              <a:t>missed and reasons report postings were missed</a:t>
            </a:r>
          </a:p>
          <a:p>
            <a:pPr lvl="1"/>
            <a:r>
              <a:rPr lang="en-US" dirty="0"/>
              <a:t>Request made for time stamp of incident and report type ids on summary </a:t>
            </a:r>
            <a:r>
              <a:rPr lang="en-US" dirty="0" smtClean="0"/>
              <a:t>sheet</a:t>
            </a:r>
          </a:p>
          <a:p>
            <a:pPr lvl="1"/>
            <a:r>
              <a:rPr lang="en-US" dirty="0" smtClean="0"/>
              <a:t>Report will become part of MDWG monthly postings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8D2890DD-8BB0-466C-ABE3-744940DF90D5}" type="datetime1">
              <a:rPr lang="en-US" smtClean="0"/>
              <a:t>5/9/2016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989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dirty="0"/>
              <a:t>Review of CRR Balancing Account Extract User Guide</a:t>
            </a:r>
          </a:p>
          <a:p>
            <a:pPr lvl="1"/>
            <a:r>
              <a:rPr lang="en-US" dirty="0"/>
              <a:t>No changes recommended</a:t>
            </a:r>
          </a:p>
          <a:p>
            <a:pPr lvl="1"/>
            <a:r>
              <a:rPr lang="en-US" dirty="0"/>
              <a:t>Feedback was positive</a:t>
            </a:r>
          </a:p>
          <a:p>
            <a:r>
              <a:rPr lang="en-US" dirty="0" smtClean="0"/>
              <a:t>MIS Change Visibility</a:t>
            </a:r>
          </a:p>
          <a:p>
            <a:pPr lvl="1"/>
            <a:r>
              <a:rPr lang="en-US" dirty="0" smtClean="0"/>
              <a:t>TAC is hosting a workshop on May 20, 9:30 AM</a:t>
            </a:r>
          </a:p>
          <a:p>
            <a:pPr lvl="1"/>
            <a:r>
              <a:rPr lang="en-US" dirty="0" smtClean="0"/>
              <a:t>Discuss ways to improve Market Participant visibility and input into changes to MIS data</a:t>
            </a:r>
            <a:endParaRPr lang="en-US" dirty="0" smtClean="0"/>
          </a:p>
          <a:p>
            <a:r>
              <a:rPr lang="en-US" dirty="0" smtClean="0"/>
              <a:t>ERCOT </a:t>
            </a:r>
            <a:r>
              <a:rPr lang="en-US" dirty="0" smtClean="0"/>
              <a:t>Digital Certificates and Windows 10</a:t>
            </a:r>
          </a:p>
          <a:p>
            <a:pPr lvl="1"/>
            <a:r>
              <a:rPr lang="en-US" dirty="0" smtClean="0"/>
              <a:t>They don’t play well together</a:t>
            </a:r>
          </a:p>
          <a:p>
            <a:pPr lvl="1"/>
            <a:r>
              <a:rPr lang="en-US" dirty="0" smtClean="0"/>
              <a:t>Microsoft EDGE browser does not support ActiveX controls</a:t>
            </a:r>
          </a:p>
          <a:p>
            <a:pPr lvl="1"/>
            <a:r>
              <a:rPr lang="en-US" dirty="0" smtClean="0"/>
              <a:t>Workaround is being developed</a:t>
            </a:r>
          </a:p>
          <a:p>
            <a:pPr lvl="1"/>
            <a:r>
              <a:rPr lang="en-US" dirty="0" smtClean="0"/>
              <a:t>Permanent solution is planned</a:t>
            </a:r>
          </a:p>
          <a:p>
            <a:pPr lvl="1"/>
            <a:r>
              <a:rPr lang="en-US" dirty="0" smtClean="0"/>
              <a:t>Information should be distributed within the week</a:t>
            </a:r>
          </a:p>
          <a:p>
            <a:pPr lvl="2"/>
            <a:r>
              <a:rPr lang="en-US" dirty="0" smtClean="0"/>
              <a:t>Follow-up: Market Notice with instructions was sent out 5/2/2016</a:t>
            </a:r>
          </a:p>
          <a:p>
            <a:pPr lvl="2"/>
            <a:r>
              <a:rPr lang="en-US" dirty="0" smtClean="0"/>
              <a:t>ERCOT DC users must run Internet Explorer 11 in compatibility </a:t>
            </a:r>
            <a:r>
              <a:rPr lang="en-US" dirty="0" smtClean="0"/>
              <a:t>mode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8D2890DD-8BB0-466C-ABE3-744940DF90D5}" type="datetime1">
              <a:rPr lang="en-US" smtClean="0"/>
              <a:t>5/9/2016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86065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Coming in R3 - </a:t>
            </a:r>
            <a:r>
              <a:rPr lang="en-US" dirty="0"/>
              <a:t>June  21</a:t>
            </a:r>
            <a:r>
              <a:rPr lang="en-US" baseline="30000" dirty="0"/>
              <a:t>st</a:t>
            </a:r>
            <a:r>
              <a:rPr lang="en-US" dirty="0"/>
              <a:t> – 23</a:t>
            </a:r>
            <a:r>
              <a:rPr lang="en-US" baseline="30000" dirty="0"/>
              <a:t>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29200"/>
          </a:xfrm>
        </p:spPr>
        <p:txBody>
          <a:bodyPr>
            <a:normAutofit lnSpcReduction="10000"/>
          </a:bodyPr>
          <a:lstStyle/>
          <a:p>
            <a:pPr lvl="0"/>
            <a:r>
              <a:rPr lang="en-US" dirty="0" smtClean="0"/>
              <a:t>Report </a:t>
            </a:r>
            <a:r>
              <a:rPr lang="en-US" dirty="0"/>
              <a:t>ID 13100 – one of the calculations to be changed on congestion run to report price corrections</a:t>
            </a:r>
          </a:p>
          <a:p>
            <a:pPr lvl="0"/>
            <a:r>
              <a:rPr lang="en-US" dirty="0" smtClean="0"/>
              <a:t>New Weekly </a:t>
            </a:r>
            <a:r>
              <a:rPr lang="en-US" dirty="0"/>
              <a:t>RUC </a:t>
            </a:r>
            <a:r>
              <a:rPr lang="en-US" dirty="0" smtClean="0"/>
              <a:t>Committed/De-committed </a:t>
            </a:r>
            <a:r>
              <a:rPr lang="en-US" dirty="0"/>
              <a:t>Resources </a:t>
            </a:r>
            <a:r>
              <a:rPr lang="en-US" dirty="0" smtClean="0"/>
              <a:t>report</a:t>
            </a:r>
            <a:endParaRPr lang="en-US" dirty="0"/>
          </a:p>
          <a:p>
            <a:pPr lvl="0"/>
            <a:r>
              <a:rPr lang="en-US" dirty="0" smtClean="0"/>
              <a:t>New RUC </a:t>
            </a:r>
            <a:r>
              <a:rPr lang="en-US" dirty="0"/>
              <a:t>Offline Daily </a:t>
            </a:r>
            <a:r>
              <a:rPr lang="en-US" dirty="0" smtClean="0"/>
              <a:t>Generation Resource Conditions report</a:t>
            </a:r>
            <a:endParaRPr lang="en-US" dirty="0"/>
          </a:p>
          <a:p>
            <a:pPr lvl="0"/>
            <a:r>
              <a:rPr lang="en-US" dirty="0" smtClean="0"/>
              <a:t>New </a:t>
            </a:r>
            <a:r>
              <a:rPr lang="en-US" dirty="0"/>
              <a:t>MMS role will be created for TSP to access MNS application to submit model </a:t>
            </a:r>
            <a:r>
              <a:rPr lang="en-US" dirty="0" smtClean="0"/>
              <a:t>data</a:t>
            </a:r>
            <a:endParaRPr lang="en-US" dirty="0"/>
          </a:p>
          <a:p>
            <a:pPr lvl="0"/>
            <a:r>
              <a:rPr lang="en-US" dirty="0"/>
              <a:t>Adding </a:t>
            </a:r>
            <a:r>
              <a:rPr lang="en-US" dirty="0" smtClean="0"/>
              <a:t>ORDC price </a:t>
            </a:r>
            <a:r>
              <a:rPr lang="en-US" dirty="0"/>
              <a:t>adder on </a:t>
            </a:r>
            <a:r>
              <a:rPr lang="en-US" dirty="0" smtClean="0"/>
              <a:t>Indicative LMP Dashboard</a:t>
            </a:r>
            <a:endParaRPr lang="en-US" dirty="0"/>
          </a:p>
          <a:p>
            <a:pPr lvl="0"/>
            <a:r>
              <a:rPr lang="en-US" dirty="0" smtClean="0"/>
              <a:t>Clean up report links </a:t>
            </a:r>
            <a:r>
              <a:rPr lang="en-US" dirty="0"/>
              <a:t>on MIS that do not follow title case consistency</a:t>
            </a:r>
          </a:p>
          <a:p>
            <a:pPr lvl="0"/>
            <a:r>
              <a:rPr lang="en-US" dirty="0"/>
              <a:t>Changes for bill determinants for CR balancing accounts extracts related to NPRR418</a:t>
            </a:r>
          </a:p>
          <a:p>
            <a:pPr lvl="0"/>
            <a:r>
              <a:rPr lang="en-US" dirty="0" smtClean="0"/>
              <a:t>New </a:t>
            </a:r>
            <a:r>
              <a:rPr lang="en-US" dirty="0"/>
              <a:t>link name for reserve factors for </a:t>
            </a:r>
            <a:r>
              <a:rPr lang="en-US" dirty="0" smtClean="0"/>
              <a:t>CLRs, </a:t>
            </a:r>
            <a:r>
              <a:rPr lang="en-US" dirty="0"/>
              <a:t>Reserve Discount Factors for all resources</a:t>
            </a:r>
          </a:p>
          <a:p>
            <a:pPr lvl="0"/>
            <a:r>
              <a:rPr lang="en-US" dirty="0" smtClean="0"/>
              <a:t>Pointer for HREP </a:t>
            </a:r>
            <a:r>
              <a:rPr lang="en-US" dirty="0"/>
              <a:t>changes for long term hourly and peak </a:t>
            </a:r>
            <a:r>
              <a:rPr lang="en-US" dirty="0" smtClean="0"/>
              <a:t>forecast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8D2890DD-8BB0-466C-ABE3-744940DF90D5}" type="datetime1">
              <a:rPr lang="en-US" smtClean="0"/>
              <a:t>5/9/2016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48703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MDWG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Tuesday, May 31, 2016</a:t>
            </a:r>
          </a:p>
          <a:p>
            <a:pPr lvl="1"/>
            <a:r>
              <a:rPr lang="en-US" dirty="0" smtClean="0"/>
              <a:t>9:30 AM – noon</a:t>
            </a:r>
          </a:p>
          <a:p>
            <a:pPr lvl="1"/>
            <a:r>
              <a:rPr lang="en-US" dirty="0" smtClean="0"/>
              <a:t>WebEx only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8D2890DD-8BB0-466C-ABE3-744940DF90D5}" type="datetime1">
              <a:rPr lang="en-US" smtClean="0"/>
              <a:t>5/9/2016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0399492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/>
  </documentManagement>
</p:properties>
</file>

<file path=customXml/itemProps1.xml><?xml version="1.0" encoding="utf-8"?>
<ds:datastoreItem xmlns:ds="http://schemas.openxmlformats.org/officeDocument/2006/customXml" ds:itemID="{0825E013-A11A-4E41-BBD9-78105CDE0F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AB91161-3323-48F3-8EC8-C98D5648DBD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6206FDB-A00F-4E50-B10F-7F91EE97870B}">
  <ds:schemaRefs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schemas.microsoft.com/office/2006/metadata/properties"/>
    <ds:schemaRef ds:uri="http://purl.org/dc/dcmitype/"/>
    <ds:schemaRef ds:uri="http://purl.org/dc/elements/1.1/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16594</TotalTime>
  <Words>459</Words>
  <Application>Microsoft Office PowerPoint</Application>
  <PresentationFormat>On-screen Show (4:3)</PresentationFormat>
  <Paragraphs>71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Custom Design</vt:lpstr>
      <vt:lpstr>MDWG Update to COPS</vt:lpstr>
      <vt:lpstr>NOGRR084 – Daily Grid Ops Report</vt:lpstr>
      <vt:lpstr>Open Items</vt:lpstr>
      <vt:lpstr>Review of Market Data Transparency SLA</vt:lpstr>
      <vt:lpstr>Additional Discussion</vt:lpstr>
      <vt:lpstr>What’s Coming in R3 - June  21st – 23rd</vt:lpstr>
      <vt:lpstr>Next MDWG Meeting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Apodaca, Amy</dc:creator>
  <cp:lastModifiedBy>Thomas, Julie</cp:lastModifiedBy>
  <cp:revision>899</cp:revision>
  <cp:lastPrinted>2015-04-13T14:50:48Z</cp:lastPrinted>
  <dcterms:created xsi:type="dcterms:W3CDTF">2005-04-21T14:28:35Z</dcterms:created>
  <dcterms:modified xsi:type="dcterms:W3CDTF">2016-05-09T21:01:45Z</dcterms:modified>
</cp:coreProperties>
</file>