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5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Data Transparency IT systems did not meet all SLA targets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04/20/16 - ERCOT experienced replication </a:t>
            </a:r>
            <a:r>
              <a:rPr lang="en-US" sz="1600" dirty="0"/>
              <a:t>issues </a:t>
            </a:r>
            <a:r>
              <a:rPr lang="en-US" sz="1600" dirty="0" smtClean="0"/>
              <a:t>which affected </a:t>
            </a:r>
            <a:r>
              <a:rPr lang="en-US" sz="1600" dirty="0"/>
              <a:t>the availability of data for the Supplemental AMS extract and Market Data Transparency (MDT) Web </a:t>
            </a:r>
            <a:r>
              <a:rPr lang="en-US" sz="1600" dirty="0" smtClean="0"/>
              <a:t>Services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Web Services affected (“Data </a:t>
            </a:r>
            <a:r>
              <a:rPr lang="en-US" sz="1600" dirty="0"/>
              <a:t>Available as of </a:t>
            </a:r>
            <a:r>
              <a:rPr lang="en-US" sz="1600" dirty="0" smtClean="0"/>
              <a:t>date”):</a:t>
            </a:r>
          </a:p>
          <a:p>
            <a:pPr lvl="2"/>
            <a:r>
              <a:rPr lang="en-US" sz="1400" dirty="0" smtClean="0"/>
              <a:t>Provide </a:t>
            </a:r>
            <a:r>
              <a:rPr lang="en-US" sz="1400" dirty="0"/>
              <a:t>ESIIDs where AMS interval data not loaded for a trade date</a:t>
            </a:r>
          </a:p>
          <a:p>
            <a:pPr lvl="2"/>
            <a:r>
              <a:rPr lang="en-US" sz="1400" dirty="0" smtClean="0"/>
              <a:t>Provide </a:t>
            </a:r>
            <a:r>
              <a:rPr lang="en-US" sz="1400" dirty="0"/>
              <a:t>AMS interval data for a trade date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Extract impacts: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501783"/>
              </p:ext>
            </p:extLst>
          </p:nvPr>
        </p:nvGraphicFramePr>
        <p:xfrm>
          <a:off x="1066800" y="4419600"/>
          <a:ext cx="5940425" cy="1684020"/>
        </p:xfrm>
        <a:graphic>
          <a:graphicData uri="http://schemas.openxmlformats.org/drawingml/2006/table">
            <a:tbl>
              <a:tblPr firstRow="1" firstCol="1" bandRow="1"/>
              <a:tblGrid>
                <a:gridCol w="1825625"/>
                <a:gridCol w="1083945"/>
                <a:gridCol w="3030855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Report Name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Posting Date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Posting Status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Supplemental AMS Interval Data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4/18/2016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Posted 4/21/2016, missed SLA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4/19/2016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Posted 4/22/2016, missed SLA 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4/20/2016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Posted 4/22/2016, missed SLA 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4/21/2016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Posted 4/22/2016, missed SLA 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4/22/2016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Currently running, expected to post  before midnight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4/23/2016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Expected to post within SLA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c34af464-7aa1-4edd-9be4-83dffc1cb926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145</Words>
  <Application>Microsoft Office PowerPoint</Application>
  <PresentationFormat>On-screen Show (4:3)</PresentationFormat>
  <Paragraphs>42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35</cp:revision>
  <cp:lastPrinted>2016-01-21T20:53:15Z</cp:lastPrinted>
  <dcterms:created xsi:type="dcterms:W3CDTF">2016-01-21T15:20:31Z</dcterms:created>
  <dcterms:modified xsi:type="dcterms:W3CDTF">2016-05-09T19:42:35Z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