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257" r:id="rId8"/>
    <p:sldId id="261" r:id="rId9"/>
    <p:sldId id="262" r:id="rId10"/>
    <p:sldId id="263" r:id="rId11"/>
    <p:sldId id="264" r:id="rId12"/>
    <p:sldId id="273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 autoAdjust="0"/>
    <p:restoredTop sz="94660"/>
  </p:normalViewPr>
  <p:slideViewPr>
    <p:cSldViewPr showGuides="1"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62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53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7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0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59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00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7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76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8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Stability</a:t>
            </a:r>
            <a:endParaRPr lang="en-US" b="1" dirty="0"/>
          </a:p>
          <a:p>
            <a:r>
              <a:rPr lang="en-US" sz="1600" b="1" dirty="0" smtClean="0"/>
              <a:t>2016 Q1 Update to COPS</a:t>
            </a:r>
            <a:endParaRPr lang="en-US" sz="1600" b="1" dirty="0"/>
          </a:p>
          <a:p>
            <a:endParaRPr lang="en-US" dirty="0"/>
          </a:p>
          <a:p>
            <a:r>
              <a:rPr lang="en-US" dirty="0" smtClean="0"/>
              <a:t>Blake Holt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5/11/16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883" y="685800"/>
            <a:ext cx="755043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883" y="685800"/>
            <a:ext cx="755043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6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883" y="685800"/>
            <a:ext cx="755043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4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883" y="685800"/>
            <a:ext cx="755043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8.2(g) Net Allocation to Load (Board Report)- Totals and $/</a:t>
            </a:r>
            <a:r>
              <a:rPr lang="en-US" sz="2000" dirty="0" err="1"/>
              <a:t>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511219"/>
            <a:ext cx="8534400" cy="1668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14500" y="86878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4648200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040052"/>
            <a:ext cx="8382000" cy="316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</a:t>
            </a:r>
            <a:r>
              <a:rPr lang="en-US" sz="2000" dirty="0" err="1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672324"/>
              </p:ext>
            </p:extLst>
          </p:nvPr>
        </p:nvGraphicFramePr>
        <p:xfrm>
          <a:off x="1236019" y="1219200"/>
          <a:ext cx="6748161" cy="1159785"/>
        </p:xfrm>
        <a:graphic>
          <a:graphicData uri="http://schemas.openxmlformats.org/drawingml/2006/table">
            <a:tbl>
              <a:tblPr firstRow="1" firstCol="1" bandRow="1"/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2016 Q1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6018" y="2378985"/>
            <a:ext cx="674816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There were no price corrections in Q1.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8.2(c)(ii) Track number and types of disputes submitted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472421"/>
              </p:ext>
            </p:extLst>
          </p:nvPr>
        </p:nvGraphicFramePr>
        <p:xfrm>
          <a:off x="666750" y="2057400"/>
          <a:ext cx="7886700" cy="1555376"/>
        </p:xfrm>
        <a:graphic>
          <a:graphicData uri="http://schemas.openxmlformats.org/drawingml/2006/table">
            <a:tbl>
              <a:tblPr/>
              <a:tblGrid>
                <a:gridCol w="2737870"/>
                <a:gridCol w="919434"/>
                <a:gridCol w="919434"/>
                <a:gridCol w="1471094"/>
                <a:gridCol w="919434"/>
                <a:gridCol w="919434"/>
              </a:tblGrid>
              <a:tr h="2451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51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QUARTER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140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Row Labels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Denied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Granted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Granted w/Exc.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Submitted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Energy-RTM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Invoice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5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402187"/>
              </p:ext>
            </p:extLst>
          </p:nvPr>
        </p:nvGraphicFramePr>
        <p:xfrm>
          <a:off x="850900" y="1981200"/>
          <a:ext cx="7518400" cy="1600200"/>
        </p:xfrm>
        <a:graphic>
          <a:graphicData uri="http://schemas.openxmlformats.org/drawingml/2006/table">
            <a:tbl>
              <a:tblPr/>
              <a:tblGrid>
                <a:gridCol w="3403600"/>
                <a:gridCol w="1143000"/>
                <a:gridCol w="1143000"/>
                <a:gridCol w="1828800"/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QUARTER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TRUE-UP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Energy-RTM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Invoice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9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51047" y="3991640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109" y="956141"/>
            <a:ext cx="8762491" cy="29928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9904" y="4225994"/>
            <a:ext cx="2095238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281" y="3733800"/>
            <a:ext cx="3979247" cy="235000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062290"/>
            <a:ext cx="3979247" cy="235000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6280" y="1062290"/>
            <a:ext cx="3979247" cy="235000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195" y="3733800"/>
            <a:ext cx="3885442" cy="235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71697"/>
            <a:ext cx="3885442" cy="23500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6280" y="1071697"/>
            <a:ext cx="3885442" cy="2350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3733800"/>
            <a:ext cx="3885442" cy="23500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6280" y="3728977"/>
            <a:ext cx="3885442" cy="235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883" y="685800"/>
            <a:ext cx="755043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883" y="685800"/>
            <a:ext cx="755043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9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c34af464-7aa1-4edd-9be4-83dffc1cb92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3033</TotalTime>
  <Words>326</Words>
  <Application>Microsoft Office PowerPoint</Application>
  <PresentationFormat>On-screen Show (4:3)</PresentationFormat>
  <Paragraphs>135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8.2(c)(i) Track number of price changes</vt:lpstr>
      <vt:lpstr>8.2(c)(ii) Track number and types of disputes submitted</vt:lpstr>
      <vt:lpstr>8.2(c)(iii) Compliance with timeliness of response to disputes </vt:lpstr>
      <vt:lpstr>8.2(c)(iv) Other Settlement metrics</vt:lpstr>
      <vt:lpstr>8.2(c)(iv) Other Settlement metrics</vt:lpstr>
      <vt:lpstr>8.2(c)(iv) Other Settlement metrics</vt:lpstr>
      <vt:lpstr>8.2(c)(v) Availability of ESIID consumption data</vt:lpstr>
      <vt:lpstr>8.2(c)(v) Availability of ESIID consumption data</vt:lpstr>
      <vt:lpstr>8.2(c)(v) Availability of ESIID consumption data</vt:lpstr>
      <vt:lpstr>8.2(c)(v) Availability of ESIID consumption data</vt:lpstr>
      <vt:lpstr>8.2(c)(v) Availability of ESIID consumption data</vt:lpstr>
      <vt:lpstr>8.2(c)(v) Availability of ESIID consumption data</vt:lpstr>
      <vt:lpstr>8.2(g) Net Allocation to Load (Board Report)-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Holt, Blake</cp:lastModifiedBy>
  <cp:revision>43</cp:revision>
  <cp:lastPrinted>2016-01-21T20:53:15Z</cp:lastPrinted>
  <dcterms:created xsi:type="dcterms:W3CDTF">2016-01-21T15:20:31Z</dcterms:created>
  <dcterms:modified xsi:type="dcterms:W3CDTF">2016-05-09T21:35:20Z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