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89" r:id="rId4"/>
    <p:sldMasterId id="2147493467" r:id="rId5"/>
  </p:sldMasterIdLst>
  <p:notesMasterIdLst>
    <p:notesMasterId r:id="rId22"/>
  </p:notesMasterIdLst>
  <p:handoutMasterIdLst>
    <p:handoutMasterId r:id="rId23"/>
  </p:handoutMasterIdLst>
  <p:sldIdLst>
    <p:sldId id="260" r:id="rId6"/>
    <p:sldId id="284" r:id="rId7"/>
    <p:sldId id="261" r:id="rId8"/>
    <p:sldId id="275" r:id="rId9"/>
    <p:sldId id="288" r:id="rId10"/>
    <p:sldId id="289" r:id="rId11"/>
    <p:sldId id="276" r:id="rId12"/>
    <p:sldId id="264" r:id="rId13"/>
    <p:sldId id="265" r:id="rId14"/>
    <p:sldId id="270" r:id="rId15"/>
    <p:sldId id="280" r:id="rId16"/>
    <p:sldId id="272" r:id="rId17"/>
    <p:sldId id="285" r:id="rId18"/>
    <p:sldId id="273" r:id="rId19"/>
    <p:sldId id="286" r:id="rId20"/>
    <p:sldId id="262" r:id="rId21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33926FF-832A-42D0-9291-3EA76F20DFDB}">
          <p14:sldIdLst>
            <p14:sldId id="260"/>
            <p14:sldId id="284"/>
          </p14:sldIdLst>
        </p14:section>
        <p14:section name="Meeting Minutes" id="{D18BE402-A6BF-4A3B-BBC7-FD970CD5DCEF}">
          <p14:sldIdLst>
            <p14:sldId id="261"/>
          </p14:sldIdLst>
        </p14:section>
        <p14:section name="FMEs &amp; IMFR" id="{7B07A7F3-E643-48FA-B8F7-0A8F95EAB17B}">
          <p14:sldIdLst>
            <p14:sldId id="275"/>
            <p14:sldId id="288"/>
            <p14:sldId id="289"/>
            <p14:sldId id="276"/>
          </p14:sldIdLst>
        </p14:section>
        <p14:section name="Frequency Control" id="{B8F210D6-5D03-4ACD-A13A-59DB9A6E0761}">
          <p14:sldIdLst>
            <p14:sldId id="264"/>
            <p14:sldId id="265"/>
            <p14:sldId id="270"/>
            <p14:sldId id="280"/>
            <p14:sldId id="272"/>
            <p14:sldId id="285"/>
            <p14:sldId id="273"/>
            <p14:sldId id="286"/>
          </p14:sldIdLst>
        </p14:section>
        <p14:section name="Untitled Section" id="{96F416E3-8143-44F1-BC34-31FDEEEDC0B2}">
          <p14:sldIdLst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03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rratano, Alex" initials="GA" lastIdx="1" clrIdx="0">
    <p:extLst>
      <p:ext uri="{19B8F6BF-5375-455C-9EA6-DF929625EA0E}">
        <p15:presenceInfo xmlns:p15="http://schemas.microsoft.com/office/powerpoint/2012/main" userId="S-1-5-21-639947351-343809578-3807592339-400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86"/>
    <a:srgbClr val="55BAB7"/>
    <a:srgbClr val="00385E"/>
    <a:srgbClr val="C4E3E1"/>
    <a:srgbClr val="C0D1E2"/>
    <a:srgbClr val="008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84" autoAdjust="0"/>
    <p:restoredTop sz="94595" autoAdjust="0"/>
  </p:normalViewPr>
  <p:slideViewPr>
    <p:cSldViewPr snapToGrid="0" snapToObjects="1">
      <p:cViewPr varScale="1">
        <p:scale>
          <a:sx n="104" d="100"/>
          <a:sy n="104" d="100"/>
        </p:scale>
        <p:origin x="174" y="114"/>
      </p:cViewPr>
      <p:guideLst>
        <p:guide orient="horz" pos="403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 showGuides="1">
      <p:cViewPr varScale="1">
        <p:scale>
          <a:sx n="78" d="100"/>
          <a:sy n="78" d="100"/>
        </p:scale>
        <p:origin x="-2034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9DE495-51AC-4723-A7B4-B1B58AAC8C5A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D1E90-E9C6-42A2-8EB7-24DAC221A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87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DF52B9-7E6C-4146-83FC-76B5AB271E46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1B3D22-F502-4A52-A06E-717BD3D70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3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58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1165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101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971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371475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963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664" y="9255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9664" y="1565275"/>
            <a:ext cx="4040188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255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65275"/>
            <a:ext cx="4041775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224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787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540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474"/>
            <a:ext cx="3008313" cy="8921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71474"/>
            <a:ext cx="5111750" cy="55832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636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844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631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34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085849" y="6010274"/>
            <a:ext cx="68675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b="1" dirty="0" smtClean="0"/>
              <a:t>ROS</a:t>
            </a:r>
            <a:endParaRPr lang="en-US" sz="1050" b="1" dirty="0"/>
          </a:p>
          <a:p>
            <a:pPr algn="l"/>
            <a:r>
              <a:rPr lang="en-US" sz="1050" dirty="0" smtClean="0"/>
              <a:t>5/5/2016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4158016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0" r:id="rId1"/>
    <p:sldLayoutId id="2147493491" r:id="rId2"/>
    <p:sldLayoutId id="2147493492" r:id="rId3"/>
    <p:sldLayoutId id="2147493493" r:id="rId4"/>
    <p:sldLayoutId id="2147493494" r:id="rId5"/>
    <p:sldLayoutId id="2147493495" r:id="rId6"/>
    <p:sldLayoutId id="2147493496" r:id="rId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975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1B48D-6708-5141-8A45-C2E8F9E833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33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74" r:id="rId1"/>
    <p:sldLayoutId id="2147493475" r:id="rId2"/>
    <p:sldLayoutId id="2147493476" r:id="rId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87400" y="2804577"/>
            <a:ext cx="7543800" cy="2586136"/>
            <a:chOff x="787400" y="1852613"/>
            <a:chExt cx="7543800" cy="2586136"/>
          </a:xfrm>
        </p:grpSpPr>
        <p:sp>
          <p:nvSpPr>
            <p:cNvPr id="10" name="TextBox 9"/>
            <p:cNvSpPr txBox="1"/>
            <p:nvPr/>
          </p:nvSpPr>
          <p:spPr>
            <a:xfrm>
              <a:off x="787400" y="2130425"/>
              <a:ext cx="75438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/>
                <a:t>PDCWG Report to ROS </a:t>
              </a:r>
            </a:p>
            <a:p>
              <a:endParaRPr lang="en-US" b="1" dirty="0" smtClean="0"/>
            </a:p>
            <a:p>
              <a:r>
                <a:rPr lang="en-US" sz="2000" i="1" dirty="0" smtClean="0"/>
                <a:t>Chair: </a:t>
              </a:r>
              <a:r>
                <a:rPr lang="en-US" sz="2000" dirty="0" smtClean="0"/>
                <a:t>Percy Galliguez, Brazos Electric Power Cooperative, Inc.</a:t>
              </a:r>
            </a:p>
            <a:p>
              <a:r>
                <a:rPr lang="en-US" sz="2000" i="1" dirty="0" smtClean="0"/>
                <a:t>Vice Chair: </a:t>
              </a:r>
              <a:r>
                <a:rPr lang="en-US" sz="2000" dirty="0" smtClean="0"/>
                <a:t>Stewart Rake, </a:t>
              </a:r>
              <a:r>
                <a:rPr lang="en-US" sz="2000" dirty="0" err="1" smtClean="0"/>
                <a:t>Luminant</a:t>
              </a:r>
              <a:endParaRPr lang="en-US" sz="2000" dirty="0" smtClean="0"/>
            </a:p>
            <a:p>
              <a:r>
                <a:rPr lang="en-US" dirty="0" smtClean="0"/>
                <a:t> </a:t>
              </a:r>
            </a:p>
            <a:p>
              <a:r>
                <a:rPr lang="en-US" dirty="0" smtClean="0"/>
                <a:t>ROS</a:t>
              </a:r>
            </a:p>
            <a:p>
              <a:r>
                <a:rPr lang="en-US" dirty="0" smtClean="0"/>
                <a:t>May 5</a:t>
              </a:r>
              <a:r>
                <a:rPr lang="en-US" baseline="30000" dirty="0" smtClean="0"/>
                <a:t>th</a:t>
              </a:r>
              <a:r>
                <a:rPr lang="en-US" dirty="0" smtClean="0"/>
                <a:t>, 2016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787400" y="1852613"/>
              <a:ext cx="6286500" cy="1270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6979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RMS1 Performance of ERCOT Frequency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6203" y="828675"/>
            <a:ext cx="7176020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69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Profile Analysis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9047" y="828675"/>
            <a:ext cx="6870331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82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9413" y="988055"/>
            <a:ext cx="8229600" cy="479775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Error Corrections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51832" y="5698729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There was </a:t>
            </a:r>
            <a:r>
              <a:rPr lang="en-US" dirty="0" err="1" smtClean="0"/>
              <a:t>no</a:t>
            </a:r>
            <a:r>
              <a:rPr lang="en-US" dirty="0" err="1" smtClean="0"/>
              <a:t>Time</a:t>
            </a:r>
            <a:r>
              <a:rPr lang="en-US" dirty="0" smtClean="0"/>
              <a:t> </a:t>
            </a:r>
            <a:r>
              <a:rPr lang="en-US" dirty="0" smtClean="0"/>
              <a:t>Error Corrections (TEC) in </a:t>
            </a:r>
            <a:r>
              <a:rPr lang="en-US" dirty="0" smtClean="0"/>
              <a:t>April.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38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Generation Performance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7618" y="828675"/>
            <a:ext cx="8213189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56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Generation Performance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7618" y="828675"/>
            <a:ext cx="8213189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71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534" y="828675"/>
            <a:ext cx="8225357" cy="511651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Generation Performance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25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95400" y="2736053"/>
            <a:ext cx="6553200" cy="1385895"/>
            <a:chOff x="1295400" y="2799182"/>
            <a:chExt cx="6553200" cy="1385895"/>
          </a:xfrm>
        </p:grpSpPr>
        <p:sp>
          <p:nvSpPr>
            <p:cNvPr id="2" name="TextBox 1"/>
            <p:cNvSpPr txBox="1"/>
            <p:nvPr/>
          </p:nvSpPr>
          <p:spPr>
            <a:xfrm>
              <a:off x="1295400" y="3199742"/>
              <a:ext cx="6553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/>
                <a:t>Questions?</a:t>
              </a:r>
              <a:endParaRPr lang="en-US" b="1" dirty="0" smtClean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428750" y="2799182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438275" y="4185077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874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Report Overview</a:t>
            </a:r>
          </a:p>
          <a:p>
            <a:pPr lvl="1"/>
            <a:r>
              <a:rPr lang="en-US" sz="2000" dirty="0" smtClean="0"/>
              <a:t>Meeting Minutes</a:t>
            </a:r>
          </a:p>
          <a:p>
            <a:pPr lvl="1"/>
            <a:r>
              <a:rPr lang="en-US" sz="2000" dirty="0" smtClean="0"/>
              <a:t>BAL-001-TRE-1 FMEs &amp; IMFR</a:t>
            </a:r>
          </a:p>
          <a:p>
            <a:pPr lvl="2"/>
            <a:r>
              <a:rPr lang="en-US" sz="1600" dirty="0" smtClean="0"/>
              <a:t>No FME’s in the month of March</a:t>
            </a:r>
          </a:p>
          <a:p>
            <a:pPr lvl="1"/>
            <a:r>
              <a:rPr lang="en-US" sz="2000" dirty="0" smtClean="0"/>
              <a:t>Frequency Control Report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 Overview &amp; Notes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66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kern="0" dirty="0" smtClean="0"/>
              <a:t>PDCWG Meeting </a:t>
            </a:r>
            <a:r>
              <a:rPr lang="en-US" sz="2400" b="1" kern="0" dirty="0" smtClean="0"/>
              <a:t>4/13/16</a:t>
            </a:r>
            <a:endParaRPr lang="en-US" sz="2400" b="1" kern="0" dirty="0" smtClean="0"/>
          </a:p>
          <a:p>
            <a:pPr lvl="1"/>
            <a:r>
              <a:rPr lang="en-US" sz="1800" kern="0" dirty="0" smtClean="0"/>
              <a:t>Regulation &amp; Frequency Control Reports</a:t>
            </a:r>
          </a:p>
          <a:p>
            <a:pPr lvl="1"/>
            <a:r>
              <a:rPr lang="en-US" sz="1800" kern="0" dirty="0"/>
              <a:t>GREDP Performance </a:t>
            </a:r>
            <a:r>
              <a:rPr lang="en-US" sz="1800" kern="0" dirty="0" smtClean="0"/>
              <a:t>Analysis</a:t>
            </a:r>
          </a:p>
          <a:p>
            <a:pPr lvl="1"/>
            <a:r>
              <a:rPr lang="en-US" sz="1800" kern="0" dirty="0" smtClean="0"/>
              <a:t>BAL-001-TRE-1 Mitigation Plan Requirements</a:t>
            </a:r>
          </a:p>
          <a:p>
            <a:pPr lvl="2"/>
            <a:r>
              <a:rPr lang="en-US" sz="1400" kern="0" dirty="0" smtClean="0"/>
              <a:t>Section C 2.1 of Regional </a:t>
            </a:r>
            <a:r>
              <a:rPr lang="en-US" sz="1400" kern="0" dirty="0" smtClean="0"/>
              <a:t>Standard</a:t>
            </a:r>
          </a:p>
          <a:p>
            <a:pPr lvl="1"/>
            <a:r>
              <a:rPr lang="en-US" sz="1800" kern="0" dirty="0" smtClean="0"/>
              <a:t>Assessing Historical Frequency Response Demands &amp; Assessing Reliability Issues, Ongoing Costs, and Concerns</a:t>
            </a:r>
          </a:p>
          <a:p>
            <a:pPr lvl="2"/>
            <a:r>
              <a:rPr lang="en-US" sz="1400" kern="0" dirty="0" smtClean="0"/>
              <a:t>Mike Potishnak asked for volunteers within PDCWG to participate in a survey.</a:t>
            </a:r>
            <a:endParaRPr lang="en-US" sz="1400" kern="0" dirty="0" smtClean="0"/>
          </a:p>
          <a:p>
            <a:pPr lvl="1"/>
            <a:r>
              <a:rPr lang="en-US" sz="1800" kern="0" dirty="0" smtClean="0"/>
              <a:t>Reviewed </a:t>
            </a:r>
            <a:r>
              <a:rPr lang="en-US" sz="1800" kern="0" dirty="0" smtClean="0"/>
              <a:t>2 </a:t>
            </a:r>
            <a:r>
              <a:rPr lang="en-US" sz="1800" kern="0" dirty="0" smtClean="0"/>
              <a:t>(</a:t>
            </a:r>
            <a:r>
              <a:rPr lang="en-US" sz="1800" b="1" kern="0" dirty="0" smtClean="0"/>
              <a:t>non-FME</a:t>
            </a:r>
            <a:r>
              <a:rPr lang="en-US" sz="1800" kern="0" dirty="0" smtClean="0"/>
              <a:t>) ERCOT Frequency </a:t>
            </a:r>
            <a:r>
              <a:rPr lang="en-US" sz="1800" kern="0" dirty="0" smtClean="0"/>
              <a:t>Disturbance</a:t>
            </a:r>
          </a:p>
          <a:p>
            <a:pPr lvl="2"/>
            <a:r>
              <a:rPr lang="pt-BR" sz="1400" kern="0" dirty="0" smtClean="0"/>
              <a:t>3/15/2016 </a:t>
            </a:r>
            <a:r>
              <a:rPr lang="pt-BR" sz="1400" kern="0" dirty="0"/>
              <a:t>@ </a:t>
            </a:r>
            <a:r>
              <a:rPr lang="pt-BR" sz="1400" kern="0" dirty="0" smtClean="0"/>
              <a:t>1000</a:t>
            </a:r>
            <a:endParaRPr lang="pt-BR" sz="1400" kern="0" dirty="0"/>
          </a:p>
          <a:p>
            <a:pPr lvl="3"/>
            <a:r>
              <a:rPr lang="pt-BR" sz="1200" kern="0" dirty="0"/>
              <a:t>Loss of </a:t>
            </a:r>
            <a:r>
              <a:rPr lang="pt-BR" sz="1200" kern="0" dirty="0" smtClean="0"/>
              <a:t>425 MW</a:t>
            </a:r>
            <a:endParaRPr lang="pt-BR" sz="1200" kern="0" dirty="0"/>
          </a:p>
          <a:p>
            <a:pPr lvl="3"/>
            <a:r>
              <a:rPr lang="pt-BR" sz="1200" kern="0" dirty="0" smtClean="0"/>
              <a:t>977 </a:t>
            </a:r>
            <a:r>
              <a:rPr lang="pt-BR" sz="1200" kern="0" dirty="0"/>
              <a:t>MW/0.1HZ </a:t>
            </a:r>
            <a:r>
              <a:rPr lang="pt-BR" sz="1200" kern="0" dirty="0" smtClean="0"/>
              <a:t>Response</a:t>
            </a:r>
            <a:endParaRPr lang="en-US" sz="1400" kern="0" dirty="0" smtClean="0"/>
          </a:p>
          <a:p>
            <a:pPr lvl="2"/>
            <a:r>
              <a:rPr lang="pt-BR" sz="1400" kern="0" dirty="0" smtClean="0"/>
              <a:t>3</a:t>
            </a:r>
            <a:r>
              <a:rPr lang="pt-BR" sz="1400" kern="0" dirty="0" smtClean="0"/>
              <a:t>/22/2016 </a:t>
            </a:r>
            <a:r>
              <a:rPr lang="pt-BR" sz="1400" kern="0" dirty="0"/>
              <a:t>@ </a:t>
            </a:r>
            <a:r>
              <a:rPr lang="pt-BR" sz="1400" kern="0" dirty="0" smtClean="0"/>
              <a:t>0929</a:t>
            </a:r>
            <a:endParaRPr lang="pt-BR" sz="1400" kern="0" dirty="0"/>
          </a:p>
          <a:p>
            <a:pPr lvl="3"/>
            <a:r>
              <a:rPr lang="pt-BR" sz="1200" kern="0" dirty="0"/>
              <a:t>Loss of </a:t>
            </a:r>
            <a:r>
              <a:rPr lang="pt-BR" sz="1200" kern="0" dirty="0" smtClean="0"/>
              <a:t>276 </a:t>
            </a:r>
            <a:r>
              <a:rPr lang="pt-BR" sz="1200" kern="0" dirty="0"/>
              <a:t>MW</a:t>
            </a:r>
          </a:p>
          <a:p>
            <a:pPr lvl="3"/>
            <a:r>
              <a:rPr lang="pt-BR" sz="1200" kern="0" dirty="0" smtClean="0"/>
              <a:t>544 </a:t>
            </a:r>
            <a:r>
              <a:rPr lang="pt-BR" sz="1200" kern="0" dirty="0"/>
              <a:t>MW/0.1HZ Response</a:t>
            </a:r>
          </a:p>
          <a:p>
            <a:pPr lvl="2"/>
            <a:r>
              <a:rPr lang="pt-BR" sz="1400" kern="0" dirty="0" smtClean="0"/>
              <a:t>4</a:t>
            </a:r>
            <a:r>
              <a:rPr lang="pt-BR" sz="1400" kern="0" dirty="0" smtClean="0"/>
              <a:t>/9/2016 </a:t>
            </a:r>
            <a:r>
              <a:rPr lang="pt-BR" sz="1400" kern="0" dirty="0" smtClean="0"/>
              <a:t>@ </a:t>
            </a:r>
            <a:r>
              <a:rPr lang="pt-BR" sz="1400" kern="0" dirty="0" smtClean="0"/>
              <a:t>0500</a:t>
            </a:r>
            <a:endParaRPr lang="pt-BR" sz="1400" kern="0" dirty="0" smtClean="0"/>
          </a:p>
          <a:p>
            <a:pPr lvl="3"/>
            <a:r>
              <a:rPr lang="pt-BR" sz="1200" kern="0" dirty="0" smtClean="0"/>
              <a:t>Loss of </a:t>
            </a:r>
            <a:r>
              <a:rPr lang="pt-BR" sz="1200" kern="0" dirty="0" smtClean="0"/>
              <a:t>234 </a:t>
            </a:r>
            <a:r>
              <a:rPr lang="pt-BR" sz="1200" kern="0" dirty="0" smtClean="0"/>
              <a:t>MW</a:t>
            </a:r>
          </a:p>
          <a:p>
            <a:pPr lvl="3"/>
            <a:r>
              <a:rPr lang="pt-BR" sz="1200" kern="0" dirty="0" smtClean="0"/>
              <a:t>498</a:t>
            </a:r>
            <a:r>
              <a:rPr lang="pt-BR" sz="1200" kern="0" dirty="0" smtClean="0"/>
              <a:t> </a:t>
            </a:r>
            <a:r>
              <a:rPr lang="pt-BR" sz="1200" kern="0" dirty="0" smtClean="0"/>
              <a:t>MW/0.1HZ Response</a:t>
            </a:r>
          </a:p>
          <a:p>
            <a:pPr marL="914400" lvl="2" indent="0">
              <a:buNone/>
            </a:pPr>
            <a:endParaRPr lang="pt-BR" sz="1400" kern="0" dirty="0" smtClean="0"/>
          </a:p>
          <a:p>
            <a:pPr lvl="2"/>
            <a:endParaRPr lang="pt-BR" sz="1400" kern="0" dirty="0" smtClean="0"/>
          </a:p>
          <a:p>
            <a:pPr lvl="3"/>
            <a:endParaRPr lang="pt-BR" sz="650" kern="0" dirty="0" smtClean="0"/>
          </a:p>
          <a:p>
            <a:pPr marL="0" indent="0">
              <a:buNone/>
            </a:pPr>
            <a:endParaRPr lang="en-US" sz="2000" b="1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Meeting Minutes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63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Measurable Events Performance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April &amp; May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89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There were </a:t>
            </a:r>
            <a:r>
              <a:rPr lang="en-US" dirty="0" smtClean="0"/>
              <a:t>3 </a:t>
            </a:r>
            <a:r>
              <a:rPr lang="en-US" dirty="0" smtClean="0"/>
              <a:t>FMEs during the month of </a:t>
            </a:r>
            <a:r>
              <a:rPr lang="en-US" dirty="0" smtClean="0"/>
              <a:t>April.</a:t>
            </a:r>
            <a:endParaRPr lang="en-US" dirty="0" smtClean="0"/>
          </a:p>
          <a:p>
            <a:pPr lvl="1"/>
            <a:r>
              <a:rPr lang="en-US" dirty="0" smtClean="0"/>
              <a:t>4</a:t>
            </a:r>
            <a:r>
              <a:rPr lang="en-US" dirty="0" smtClean="0"/>
              <a:t>/17/2016 23:30:44</a:t>
            </a:r>
            <a:endParaRPr lang="en-US" dirty="0" smtClean="0"/>
          </a:p>
          <a:p>
            <a:pPr lvl="2"/>
            <a:r>
              <a:rPr lang="en-US" dirty="0" smtClean="0"/>
              <a:t>Loss of </a:t>
            </a:r>
            <a:r>
              <a:rPr lang="en-US" dirty="0" smtClean="0"/>
              <a:t>663 MW</a:t>
            </a:r>
          </a:p>
          <a:p>
            <a:pPr lvl="2"/>
            <a:r>
              <a:rPr lang="en-US" dirty="0" smtClean="0"/>
              <a:t>Interconnection Frequency Response: 872 MW/0.1 Hz</a:t>
            </a:r>
            <a:endParaRPr lang="en-US" dirty="0" smtClean="0"/>
          </a:p>
          <a:p>
            <a:pPr lvl="2"/>
            <a:r>
              <a:rPr lang="en-US" dirty="0" smtClean="0"/>
              <a:t>6 </a:t>
            </a:r>
            <a:r>
              <a:rPr lang="en-US" dirty="0" smtClean="0"/>
              <a:t>of </a:t>
            </a:r>
            <a:r>
              <a:rPr lang="en-US" dirty="0" smtClean="0"/>
              <a:t>41 </a:t>
            </a:r>
            <a:r>
              <a:rPr lang="en-US" dirty="0" smtClean="0"/>
              <a:t>Generation Resources had less than 75% of their expected Initial Primary Frequency Response. </a:t>
            </a:r>
          </a:p>
          <a:p>
            <a:pPr lvl="2"/>
            <a:r>
              <a:rPr lang="en-US" dirty="0" smtClean="0"/>
              <a:t>5 </a:t>
            </a:r>
            <a:r>
              <a:rPr lang="en-US" dirty="0" smtClean="0"/>
              <a:t>of </a:t>
            </a:r>
            <a:r>
              <a:rPr lang="en-US" dirty="0" smtClean="0"/>
              <a:t>41 </a:t>
            </a:r>
            <a:r>
              <a:rPr lang="en-US" dirty="0" smtClean="0"/>
              <a:t>Generation </a:t>
            </a:r>
            <a:r>
              <a:rPr lang="en-US" dirty="0"/>
              <a:t>Resources had less than 75% of their expected </a:t>
            </a:r>
            <a:r>
              <a:rPr lang="en-US" dirty="0" smtClean="0"/>
              <a:t>Sustained </a:t>
            </a:r>
            <a:r>
              <a:rPr lang="en-US" dirty="0"/>
              <a:t>Primary Frequency Response.</a:t>
            </a:r>
          </a:p>
          <a:p>
            <a:pPr lvl="1"/>
            <a:r>
              <a:rPr lang="en-US" dirty="0" smtClean="0"/>
              <a:t>4</a:t>
            </a:r>
            <a:r>
              <a:rPr lang="en-US" dirty="0" smtClean="0"/>
              <a:t>/23/2016 1:54:22</a:t>
            </a:r>
            <a:endParaRPr lang="en-US" dirty="0"/>
          </a:p>
          <a:p>
            <a:pPr lvl="2"/>
            <a:r>
              <a:rPr lang="en-US" dirty="0" smtClean="0"/>
              <a:t>Loss of </a:t>
            </a:r>
            <a:r>
              <a:rPr lang="en-US" dirty="0"/>
              <a:t>402 </a:t>
            </a:r>
            <a:r>
              <a:rPr lang="en-US" dirty="0" smtClean="0"/>
              <a:t>MW</a:t>
            </a:r>
          </a:p>
          <a:p>
            <a:pPr lvl="2"/>
            <a:r>
              <a:rPr lang="en-US" dirty="0" smtClean="0"/>
              <a:t>Interconnection </a:t>
            </a:r>
            <a:r>
              <a:rPr lang="en-US" dirty="0"/>
              <a:t>Frequency Response: </a:t>
            </a:r>
            <a:r>
              <a:rPr lang="en-US" dirty="0" smtClean="0"/>
              <a:t>687 </a:t>
            </a:r>
            <a:r>
              <a:rPr lang="en-US" dirty="0"/>
              <a:t>MW/0.1 </a:t>
            </a:r>
            <a:r>
              <a:rPr lang="en-US" dirty="0" smtClean="0"/>
              <a:t>Hz</a:t>
            </a:r>
            <a:endParaRPr lang="en-US" dirty="0" smtClean="0"/>
          </a:p>
          <a:p>
            <a:pPr lvl="2"/>
            <a:r>
              <a:rPr lang="en-US" dirty="0"/>
              <a:t>7</a:t>
            </a:r>
            <a:r>
              <a:rPr lang="en-US" dirty="0" smtClean="0"/>
              <a:t> </a:t>
            </a:r>
            <a:r>
              <a:rPr lang="en-US" dirty="0" smtClean="0"/>
              <a:t>of </a:t>
            </a:r>
            <a:r>
              <a:rPr lang="en-US" dirty="0" smtClean="0"/>
              <a:t>44</a:t>
            </a:r>
            <a:r>
              <a:rPr lang="en-US" dirty="0" smtClean="0"/>
              <a:t> </a:t>
            </a:r>
            <a:r>
              <a:rPr lang="en-US" dirty="0" smtClean="0"/>
              <a:t>Generation </a:t>
            </a:r>
            <a:r>
              <a:rPr lang="en-US" dirty="0"/>
              <a:t>Resources had less than 75% of their expected Initial Primary Frequency Response.</a:t>
            </a:r>
          </a:p>
          <a:p>
            <a:pPr lvl="2"/>
            <a:r>
              <a:rPr lang="en-US" dirty="0" smtClean="0"/>
              <a:t>7 </a:t>
            </a:r>
            <a:r>
              <a:rPr lang="en-US" dirty="0"/>
              <a:t>of </a:t>
            </a:r>
            <a:r>
              <a:rPr lang="en-US" dirty="0" smtClean="0"/>
              <a:t>44</a:t>
            </a:r>
            <a:r>
              <a:rPr lang="en-US" dirty="0" smtClean="0"/>
              <a:t> </a:t>
            </a:r>
            <a:r>
              <a:rPr lang="en-US" dirty="0"/>
              <a:t>Generation Resources had less than 75% of their expected Sustained Primary Frequency Response</a:t>
            </a:r>
            <a:r>
              <a:rPr lang="en-US" dirty="0" smtClean="0"/>
              <a:t>.</a:t>
            </a:r>
          </a:p>
          <a:p>
            <a:pPr marL="914400" lvl="2" indent="0">
              <a:buNone/>
            </a:pPr>
            <a:endParaRPr lang="en-US" dirty="0"/>
          </a:p>
          <a:p>
            <a:pPr lvl="2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Measurable Events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46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1"/>
            <a:r>
              <a:rPr lang="en-US" dirty="0" smtClean="0"/>
              <a:t>4</a:t>
            </a:r>
            <a:r>
              <a:rPr lang="en-US" dirty="0" smtClean="0"/>
              <a:t>/30/2016 1:16:20</a:t>
            </a:r>
            <a:endParaRPr lang="en-US" dirty="0" smtClean="0"/>
          </a:p>
          <a:p>
            <a:pPr lvl="2"/>
            <a:r>
              <a:rPr lang="en-US" dirty="0" smtClean="0"/>
              <a:t>Loss of </a:t>
            </a:r>
            <a:r>
              <a:rPr lang="en-US" dirty="0"/>
              <a:t>432 </a:t>
            </a:r>
            <a:r>
              <a:rPr lang="en-US" dirty="0" smtClean="0"/>
              <a:t>MW</a:t>
            </a:r>
          </a:p>
          <a:p>
            <a:pPr lvl="2"/>
            <a:r>
              <a:rPr lang="en-US" dirty="0" smtClean="0"/>
              <a:t>Interconnection Frequency Response: 584 MW/0.1 Hz</a:t>
            </a:r>
            <a:endParaRPr lang="en-US" dirty="0" smtClean="0"/>
          </a:p>
          <a:p>
            <a:pPr lvl="2"/>
            <a:r>
              <a:rPr lang="en-US" dirty="0"/>
              <a:t>4</a:t>
            </a:r>
            <a:r>
              <a:rPr lang="en-US" dirty="0" smtClean="0"/>
              <a:t> </a:t>
            </a:r>
            <a:r>
              <a:rPr lang="en-US" dirty="0" smtClean="0"/>
              <a:t>of </a:t>
            </a:r>
            <a:r>
              <a:rPr lang="en-US" dirty="0" smtClean="0"/>
              <a:t>39</a:t>
            </a:r>
            <a:r>
              <a:rPr lang="en-US" dirty="0" smtClean="0"/>
              <a:t> </a:t>
            </a:r>
            <a:r>
              <a:rPr lang="en-US" dirty="0" smtClean="0"/>
              <a:t>Generation Resources had less than 75% of their expected Initial Primary Frequency Response. </a:t>
            </a:r>
          </a:p>
          <a:p>
            <a:pPr lvl="2"/>
            <a:r>
              <a:rPr lang="en-US" dirty="0"/>
              <a:t>3</a:t>
            </a:r>
            <a:r>
              <a:rPr lang="en-US" dirty="0" smtClean="0"/>
              <a:t> </a:t>
            </a:r>
            <a:r>
              <a:rPr lang="en-US" dirty="0" smtClean="0"/>
              <a:t>of </a:t>
            </a:r>
            <a:r>
              <a:rPr lang="en-US" dirty="0" smtClean="0"/>
              <a:t>39</a:t>
            </a:r>
            <a:r>
              <a:rPr lang="en-US" dirty="0" smtClean="0"/>
              <a:t> </a:t>
            </a:r>
            <a:r>
              <a:rPr lang="en-US" dirty="0" smtClean="0"/>
              <a:t>Generation </a:t>
            </a:r>
            <a:r>
              <a:rPr lang="en-US" dirty="0"/>
              <a:t>Resources had less than 75% of their expected </a:t>
            </a:r>
            <a:r>
              <a:rPr lang="en-US" dirty="0" smtClean="0"/>
              <a:t>Sustained </a:t>
            </a:r>
            <a:r>
              <a:rPr lang="en-US" dirty="0"/>
              <a:t>Primary Frequency Response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There has been 1 FME so far in May.</a:t>
            </a:r>
            <a:endParaRPr lang="en-US" dirty="0"/>
          </a:p>
          <a:p>
            <a:pPr lvl="1"/>
            <a:r>
              <a:rPr lang="en-US" dirty="0" smtClean="0"/>
              <a:t>5</a:t>
            </a:r>
            <a:r>
              <a:rPr lang="en-US" dirty="0" smtClean="0"/>
              <a:t>/1/2016 12:32:30</a:t>
            </a:r>
            <a:endParaRPr lang="en-US" dirty="0"/>
          </a:p>
          <a:p>
            <a:pPr lvl="2"/>
            <a:r>
              <a:rPr lang="en-US" dirty="0" smtClean="0"/>
              <a:t>Loss of </a:t>
            </a:r>
            <a:r>
              <a:rPr lang="en-US" dirty="0"/>
              <a:t>562 </a:t>
            </a:r>
            <a:r>
              <a:rPr lang="en-US" dirty="0" smtClean="0"/>
              <a:t>MW</a:t>
            </a:r>
          </a:p>
          <a:p>
            <a:pPr lvl="2"/>
            <a:r>
              <a:rPr lang="en-US" dirty="0" smtClean="0"/>
              <a:t>Interconnection </a:t>
            </a:r>
            <a:r>
              <a:rPr lang="en-US" dirty="0"/>
              <a:t>Frequency Response: </a:t>
            </a:r>
            <a:r>
              <a:rPr lang="en-US" dirty="0" smtClean="0"/>
              <a:t>906 </a:t>
            </a:r>
            <a:r>
              <a:rPr lang="en-US" dirty="0"/>
              <a:t>MW/0.1 </a:t>
            </a:r>
            <a:r>
              <a:rPr lang="en-US" dirty="0" smtClean="0"/>
              <a:t>Hz</a:t>
            </a:r>
            <a:endParaRPr lang="en-US" dirty="0" smtClean="0"/>
          </a:p>
          <a:p>
            <a:pPr lvl="2"/>
            <a:r>
              <a:rPr lang="en-US" dirty="0" smtClean="0"/>
              <a:t>5 </a:t>
            </a:r>
            <a:r>
              <a:rPr lang="en-US" dirty="0" smtClean="0"/>
              <a:t>of </a:t>
            </a:r>
            <a:r>
              <a:rPr lang="en-US" dirty="0" smtClean="0"/>
              <a:t>48</a:t>
            </a:r>
            <a:r>
              <a:rPr lang="en-US" dirty="0" smtClean="0"/>
              <a:t> </a:t>
            </a:r>
            <a:r>
              <a:rPr lang="en-US" dirty="0" smtClean="0"/>
              <a:t>Generation </a:t>
            </a:r>
            <a:r>
              <a:rPr lang="en-US" dirty="0"/>
              <a:t>Resources had less than 75% of their expected Initial Primary Frequency Response.</a:t>
            </a:r>
          </a:p>
          <a:p>
            <a:pPr lvl="2"/>
            <a:r>
              <a:rPr lang="en-US" dirty="0"/>
              <a:t>4</a:t>
            </a:r>
            <a:r>
              <a:rPr lang="en-US" dirty="0" smtClean="0"/>
              <a:t> </a:t>
            </a:r>
            <a:r>
              <a:rPr lang="en-US" dirty="0"/>
              <a:t>of </a:t>
            </a:r>
            <a:r>
              <a:rPr lang="en-US" dirty="0" smtClean="0"/>
              <a:t>48</a:t>
            </a:r>
            <a:r>
              <a:rPr lang="en-US" dirty="0" smtClean="0"/>
              <a:t> </a:t>
            </a:r>
            <a:r>
              <a:rPr lang="en-US" dirty="0"/>
              <a:t>Generation Resources had less than 75% of their expected Sustained Primary Frequency Response</a:t>
            </a:r>
            <a:r>
              <a:rPr lang="en-US" dirty="0" smtClean="0"/>
              <a:t>.</a:t>
            </a:r>
          </a:p>
          <a:p>
            <a:pPr marL="914400" lvl="2" indent="0">
              <a:buNone/>
            </a:pPr>
            <a:endParaRPr lang="en-US" dirty="0"/>
          </a:p>
          <a:p>
            <a:pPr lvl="2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Measurable Events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04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Interconnection Minimum Frequency Response (IMFR) Performance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8569" y="828675"/>
            <a:ext cx="7051287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95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Frequency Control Report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January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23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CPS1 Performance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8190" y="828675"/>
            <a:ext cx="7012045" cy="51165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00073" y="640808"/>
            <a:ext cx="36391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CPS1 12 Month Rolling Average = </a:t>
            </a:r>
            <a:r>
              <a:rPr lang="en-US" sz="1400" dirty="0" smtClean="0"/>
              <a:t>175.57%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5954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B6C32BA7893B4D8D08DA703C6B8599" ma:contentTypeVersion="0" ma:contentTypeDescription="Create a new document." ma:contentTypeScope="" ma:versionID="438847a72b75665982a8a359f97ca60b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429eac13a7923d6b47fc28e8f4096b10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C9659B9-8752-4DC3-8CFE-950F74D5E7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terms/"/>
    <ds:schemaRef ds:uri="http://purl.org/dc/elements/1.1/"/>
    <ds:schemaRef ds:uri="c34af464-7aa1-4edd-9be4-83dffc1cb926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3969</TotalTime>
  <Words>427</Words>
  <Application>Microsoft Office PowerPoint</Application>
  <PresentationFormat>On-screen Show (4:3)</PresentationFormat>
  <Paragraphs>73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Office Theme</vt:lpstr>
      <vt:lpstr>Custom Design</vt:lpstr>
      <vt:lpstr>PowerPoint Presentation</vt:lpstr>
      <vt:lpstr>Report Overview &amp; Notes</vt:lpstr>
      <vt:lpstr>Meeting Minutes</vt:lpstr>
      <vt:lpstr>Frequency Measurable Events Performance</vt:lpstr>
      <vt:lpstr>Frequency Measurable Events</vt:lpstr>
      <vt:lpstr>Frequency Measurable Events</vt:lpstr>
      <vt:lpstr>Interconnection Minimum Frequency Response (IMFR) Performance</vt:lpstr>
      <vt:lpstr>Frequency Control Report</vt:lpstr>
      <vt:lpstr>CPS1 Performance</vt:lpstr>
      <vt:lpstr>RMS1 Performance of ERCOT Frequency</vt:lpstr>
      <vt:lpstr>Frequency Profile Analysis</vt:lpstr>
      <vt:lpstr>Time Error Corrections</vt:lpstr>
      <vt:lpstr>Wind Generation Performance</vt:lpstr>
      <vt:lpstr>Wind Generation Performance</vt:lpstr>
      <vt:lpstr>Wind Generation Performance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Giarratano, Alex</cp:lastModifiedBy>
  <cp:revision>158</cp:revision>
  <cp:lastPrinted>2013-01-30T23:16:36Z</cp:lastPrinted>
  <dcterms:created xsi:type="dcterms:W3CDTF">2010-04-12T23:12:02Z</dcterms:created>
  <dcterms:modified xsi:type="dcterms:W3CDTF">2016-05-04T18:13:43Z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0x0101000EB6C32BA7893B4D8D08DA703C6B8599</vt:lpwstr>
  </property>
</Properties>
</file>