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</p:sldMasterIdLst>
  <p:notesMasterIdLst>
    <p:notesMasterId r:id="rId13"/>
  </p:notesMasterIdLst>
  <p:handoutMasterIdLst>
    <p:handoutMasterId r:id="rId14"/>
  </p:handoutMasterIdLst>
  <p:sldIdLst>
    <p:sldId id="271" r:id="rId6"/>
    <p:sldId id="269" r:id="rId7"/>
    <p:sldId id="270" r:id="rId8"/>
    <p:sldId id="272" r:id="rId9"/>
    <p:sldId id="273" r:id="rId10"/>
    <p:sldId id="274" r:id="rId11"/>
    <p:sldId id="275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541" autoAdjust="0"/>
  </p:normalViewPr>
  <p:slideViewPr>
    <p:cSldViewPr showGuides="1">
      <p:cViewPr varScale="1">
        <p:scale>
          <a:sx n="60" d="100"/>
          <a:sy n="60" d="100"/>
        </p:scale>
        <p:origin x="151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4/27/2016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452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6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1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Responsive Design - Your Application will fit and be designed for 17, 19 and 24 inch monitors -  no more horizontal scroll on small screens or postage stamp size screens in the middle of a 24 inch monitor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Search – Your application can support type ahead search – which means you no longer have to select operating company, requesting company and then stations.  You can just select a station by typing the letters you know exist in the station name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Grouping Data – Your application can group and display data such as outage groups in a tree view that can be expanded and collapsed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Error messaging – significantly improved error messaging  – in most cases, you will know if the information you entered in a field is correct when you exit out of the field – no more I’ve got a secret, and I’ll tell you what’s wrong  when you submit an outage.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7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35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0522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505200" y="0"/>
            <a:ext cx="563880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1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97966" y="2514600"/>
            <a:ext cx="56460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ERCOT Browser Support Roadmap Update</a:t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/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/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>David Forfia</a:t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>Director, Enterprise Architecture &amp; </a:t>
            </a:r>
            <a:br>
              <a:rPr lang="en-US" altLang="en-US" b="1" dirty="0" smtClean="0">
                <a:solidFill>
                  <a:srgbClr val="000000"/>
                </a:solidFill>
              </a:rPr>
            </a:br>
            <a:r>
              <a:rPr lang="en-US" altLang="en-US" b="1" dirty="0" smtClean="0">
                <a:solidFill>
                  <a:srgbClr val="000000"/>
                </a:solidFill>
              </a:rPr>
              <a:t>IT Transformation</a:t>
            </a:r>
          </a:p>
          <a:p>
            <a:pPr algn="ctr">
              <a:spcBef>
                <a:spcPct val="0"/>
              </a:spcBef>
            </a:pPr>
            <a:endParaRPr lang="en-US" altLang="en-US" b="1" dirty="0">
              <a:solidFill>
                <a:srgbClr val="000000"/>
              </a:solidFill>
            </a:endParaRPr>
          </a:p>
          <a:p>
            <a:pPr algn="ctr">
              <a:spcBef>
                <a:spcPct val="0"/>
              </a:spcBef>
            </a:pPr>
            <a:endParaRPr lang="en-US" altLang="en-US" b="1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b="1" dirty="0" smtClean="0">
                <a:solidFill>
                  <a:srgbClr val="000000"/>
                </a:solidFill>
              </a:rPr>
              <a:t>COPS</a:t>
            </a:r>
            <a:endParaRPr lang="en-US" altLang="en-US" b="1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endParaRPr lang="en-US" altLang="en-US" sz="1600" b="1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</a:rPr>
              <a:t>May 2016</a:t>
            </a:r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69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700" y="914400"/>
            <a:ext cx="7924800" cy="472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Microsoft ended support </a:t>
            </a:r>
            <a:r>
              <a:rPr lang="en-US" sz="2000" dirty="0"/>
              <a:t>for </a:t>
            </a:r>
            <a:r>
              <a:rPr lang="en-US" sz="2000" dirty="0" smtClean="0"/>
              <a:t>Internet Explorer (IE) browser versions below IE 11. </a:t>
            </a:r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Previous versions such as IE 7 and IE 8 are no longer receiving security patches. </a:t>
            </a:r>
            <a:endParaRPr lang="en-US" sz="2000" dirty="0"/>
          </a:p>
          <a:p>
            <a:pPr marL="0" lvl="1">
              <a:defRPr/>
            </a:pPr>
            <a:endParaRPr lang="en-US" sz="2000" dirty="0" smtClean="0"/>
          </a:p>
          <a:p>
            <a:pPr marL="0" lvl="1">
              <a:defRPr/>
            </a:pPr>
            <a:endParaRPr lang="en-US" sz="20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In April 2015, ERCOT verified that all market facing applications worked in both IE 8 and IE 11 or greater  in “Enterprise Mode”.  </a:t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ERCOT would support both browsers for an interim period of time.</a:t>
            </a:r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2000" i="1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2000" i="1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ERCOT would announce to the Market prior to beginning the projects to migrate the applications to browsers other than IE8 in advance.</a:t>
            </a:r>
            <a:endParaRPr lang="en-US" sz="2000" dirty="0"/>
          </a:p>
          <a:p>
            <a:pPr marL="0" lvl="1">
              <a:defRPr/>
            </a:pPr>
            <a:endParaRPr lang="en-US" sz="2400" dirty="0"/>
          </a:p>
          <a:p>
            <a:pPr marL="0" lvl="1">
              <a:defRPr/>
            </a:pPr>
            <a:endParaRPr lang="en-US" sz="24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ERCOT Browser Support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746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End of Support Announcement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57800" y="841028"/>
            <a:ext cx="13716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September 2016 </a:t>
            </a:r>
            <a:br>
              <a:rPr lang="en-US" sz="1200" dirty="0" smtClean="0"/>
            </a:br>
            <a:r>
              <a:rPr lang="en-US" sz="1200" dirty="0" smtClean="0"/>
              <a:t>Release 5</a:t>
            </a:r>
            <a:endParaRPr lang="en-US" sz="1200" dirty="0"/>
          </a:p>
        </p:txBody>
      </p:sp>
      <p:sp>
        <p:nvSpPr>
          <p:cNvPr id="2" name="Right Arrow 1"/>
          <p:cNvSpPr/>
          <p:nvPr/>
        </p:nvSpPr>
        <p:spPr>
          <a:xfrm>
            <a:off x="5943600" y="5923459"/>
            <a:ext cx="2667000" cy="637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Begin Migration to IE11+ </a:t>
            </a: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17812" y="1155849"/>
            <a:ext cx="9321843" cy="522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4891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33400" y="869576"/>
            <a:ext cx="5410200" cy="469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1">
              <a:defRPr/>
            </a:pP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0" lvl="1">
              <a:defRPr/>
            </a:pPr>
            <a:r>
              <a:rPr lang="en-US" sz="1600" u="sng" dirty="0"/>
              <a:t>User Experience expectations have changed</a:t>
            </a: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Developing the easiest to use interfaces requires the capabilities of a newer browser</a:t>
            </a:r>
            <a:br>
              <a:rPr lang="en-US" sz="1600" dirty="0"/>
            </a:br>
            <a:endParaRPr lang="en-US" sz="1600" u="sng" dirty="0" smtClean="0"/>
          </a:p>
          <a:p>
            <a:pPr marL="0" lvl="1">
              <a:defRPr/>
            </a:pPr>
            <a:endParaRPr lang="en-US" sz="1600" u="sng" dirty="0"/>
          </a:p>
          <a:p>
            <a:pPr marL="0" lvl="1">
              <a:defRPr/>
            </a:pPr>
            <a:endParaRPr lang="en-US" sz="1600" u="sng" dirty="0"/>
          </a:p>
          <a:p>
            <a:pPr marL="0" lvl="1">
              <a:defRPr/>
            </a:pPr>
            <a:r>
              <a:rPr lang="en-US" sz="1600" u="sng" dirty="0" smtClean="0"/>
              <a:t>Technology has changed</a:t>
            </a:r>
            <a:endParaRPr lang="en-US" sz="1600" u="sng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IE </a:t>
            </a:r>
            <a:r>
              <a:rPr lang="en-US" sz="1600" dirty="0"/>
              <a:t>8 is now 7 years </a:t>
            </a:r>
            <a:r>
              <a:rPr lang="en-US" sz="1600" dirty="0" smtClean="0"/>
              <a:t>old and not supported</a:t>
            </a:r>
          </a:p>
          <a:p>
            <a:pPr marL="0" lvl="1"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0" lvl="1">
              <a:defRPr/>
            </a:pPr>
            <a:r>
              <a:rPr lang="en-US" sz="1600" u="sng" dirty="0" smtClean="0"/>
              <a:t>Economic</a:t>
            </a:r>
            <a:br>
              <a:rPr lang="en-US" sz="1600" u="sng" dirty="0" smtClean="0"/>
            </a:br>
            <a:endParaRPr lang="en-US" sz="1600" u="sng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Developing two different user interfaces for every project is cost prohibitive.</a:t>
            </a:r>
          </a:p>
          <a:p>
            <a:pPr marL="457200" lvl="2">
              <a:defRPr/>
            </a:pPr>
            <a:endParaRPr lang="en-US" sz="1600" dirty="0" smtClean="0"/>
          </a:p>
          <a:p>
            <a:pPr marL="0" lvl="1">
              <a:defRPr/>
            </a:pPr>
            <a:endParaRPr lang="en-US" sz="1600" dirty="0"/>
          </a:p>
          <a:p>
            <a:pPr marL="0" lvl="1">
              <a:defRPr/>
            </a:pP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sz="1600" dirty="0" smtClean="0"/>
          </a:p>
          <a:p>
            <a:pPr marL="0" lvl="1">
              <a:defRPr/>
            </a:pPr>
            <a:endParaRPr lang="en-US" sz="1600" dirty="0" smtClean="0"/>
          </a:p>
          <a:p>
            <a:pPr marL="457200" lvl="2">
              <a:defRPr/>
            </a:pP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  <a:p>
            <a:pPr marL="457200" lvl="2">
              <a:defRPr/>
            </a:pPr>
            <a:endParaRPr lang="en-US" sz="1600" dirty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/>
          </a:p>
          <a:p>
            <a:pPr marL="457200" lvl="2">
              <a:defRPr/>
            </a:pPr>
            <a:endParaRPr lang="en-US" dirty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/>
              <a:t>W</a:t>
            </a:r>
            <a:r>
              <a:rPr lang="en-US" dirty="0" smtClean="0"/>
              <a:t>hy now ?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271" y="2953219"/>
            <a:ext cx="842175" cy="12223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43526" y="715687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2008</a:t>
            </a:r>
            <a:endParaRPr lang="en-US" sz="14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276" y="2953219"/>
            <a:ext cx="1024451" cy="116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45726" y="673793"/>
            <a:ext cx="685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/>
              <a:t>2016</a:t>
            </a:r>
            <a:endParaRPr lang="en-US" sz="1400" b="1" u="sng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698" y="4967581"/>
            <a:ext cx="1133279" cy="438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558" y="4967581"/>
            <a:ext cx="1133279" cy="4382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4159" y="1155569"/>
            <a:ext cx="1041526" cy="1043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78122" y="1104931"/>
            <a:ext cx="1959302" cy="13062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61459" y="5405841"/>
            <a:ext cx="1093474" cy="6219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12609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700" y="1143000"/>
            <a:ext cx="7924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lvl="2">
              <a:defRPr/>
            </a:pPr>
            <a:endParaRPr lang="en-US" sz="1600" dirty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/>
          </a:p>
          <a:p>
            <a:pPr marL="457200" lvl="2">
              <a:defRPr/>
            </a:pPr>
            <a:endParaRPr lang="en-US" dirty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Affected projects 2016 – Market Projects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23" y="1676400"/>
            <a:ext cx="8626754" cy="315383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63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700" y="1143000"/>
            <a:ext cx="7924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lvl="2">
              <a:defRPr/>
            </a:pPr>
            <a:endParaRPr lang="en-US" sz="1600" dirty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/>
          </a:p>
          <a:p>
            <a:pPr marL="457200" lvl="2">
              <a:defRPr/>
            </a:pPr>
            <a:endParaRPr lang="en-US" dirty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Affected projects 2017+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07" y="1447800"/>
            <a:ext cx="7941329" cy="396457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00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47700" y="1143000"/>
            <a:ext cx="7924800" cy="312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lvl="2">
              <a:defRPr/>
            </a:pPr>
            <a:endParaRPr lang="en-US" sz="1600" dirty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 smtClean="0"/>
          </a:p>
          <a:p>
            <a:pPr marL="0" lvl="1">
              <a:defRPr/>
            </a:pPr>
            <a:endParaRPr lang="en-US" i="1" dirty="0"/>
          </a:p>
          <a:p>
            <a:pPr marL="457200" lvl="2">
              <a:defRPr/>
            </a:pPr>
            <a:endParaRPr lang="en-US" dirty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 smtClean="0"/>
          </a:p>
          <a:p>
            <a:pPr marL="742950" lvl="2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0" lvl="1">
              <a:defRPr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94518"/>
          </a:xfrm>
        </p:spPr>
        <p:txBody>
          <a:bodyPr/>
          <a:lstStyle/>
          <a:p>
            <a:r>
              <a:rPr lang="en-US" dirty="0" smtClean="0"/>
              <a:t>Questions 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905000" y="274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Questions ?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3960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5DFABCE5-6410-4FC5-930F-1111C63E401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A68982-DD5D-44FD-B77F-4C531465FE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E9AA12-8AF9-4AA6-90FE-24669859CDF3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c34af464-7aa1-4edd-9be4-83dffc1cb92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131</Words>
  <Application>Microsoft Office PowerPoint</Application>
  <PresentationFormat>On-screen Show (4:3)</PresentationFormat>
  <Paragraphs>100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Symbol</vt:lpstr>
      <vt:lpstr>Times New Roman</vt:lpstr>
      <vt:lpstr>1_Custom Design</vt:lpstr>
      <vt:lpstr>Office Theme</vt:lpstr>
      <vt:lpstr>PowerPoint Presentation</vt:lpstr>
      <vt:lpstr>ERCOT Browser Support</vt:lpstr>
      <vt:lpstr>ERCOT End of Support Announcement</vt:lpstr>
      <vt:lpstr>Why now ?</vt:lpstr>
      <vt:lpstr>Affected projects 2016 – Market Projects </vt:lpstr>
      <vt:lpstr>Affected projects 2017+</vt:lpstr>
      <vt:lpstr>Questions 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Suzy Clifton </cp:lastModifiedBy>
  <cp:revision>30</cp:revision>
  <cp:lastPrinted>2016-01-21T20:53:15Z</cp:lastPrinted>
  <dcterms:created xsi:type="dcterms:W3CDTF">2016-01-21T15:20:31Z</dcterms:created>
  <dcterms:modified xsi:type="dcterms:W3CDTF">2016-04-27T16:20:37Z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