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79" r:id="rId4"/>
    <p:sldId id="274" r:id="rId5"/>
    <p:sldId id="28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1734"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5/2/2016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5/2/2016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5/2/2016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5/2/2016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5/2/2016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fontScale="90000"/>
          </a:bodyPr>
          <a:lstStyle/>
          <a:p>
            <a:r>
              <a:rPr lang="en-US" dirty="0" smtClean="0"/>
              <a:t>Market Credit Working Group update to the Wholesale Market Subcommittee</a:t>
            </a:r>
            <a:endParaRPr lang="en-US" dirty="0"/>
          </a:p>
        </p:txBody>
      </p:sp>
      <p:sp>
        <p:nvSpPr>
          <p:cNvPr id="3" name="Subtitle 2"/>
          <p:cNvSpPr>
            <a:spLocks noGrp="1"/>
          </p:cNvSpPr>
          <p:nvPr>
            <p:ph type="subTitle" idx="1"/>
          </p:nvPr>
        </p:nvSpPr>
        <p:spPr/>
        <p:txBody>
          <a:bodyPr/>
          <a:lstStyle/>
          <a:p>
            <a:r>
              <a:rPr lang="en-US" dirty="0" smtClean="0"/>
              <a:t>5</a:t>
            </a:r>
            <a:r>
              <a:rPr lang="en-US" dirty="0" smtClean="0"/>
              <a:t>/02/2016</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MCWG update to WMS</a:t>
            </a:r>
            <a:endParaRPr lang="en-US" dirty="0"/>
          </a:p>
        </p:txBody>
      </p:sp>
      <p:sp>
        <p:nvSpPr>
          <p:cNvPr id="3" name="Content Placeholder 2"/>
          <p:cNvSpPr>
            <a:spLocks noGrp="1"/>
          </p:cNvSpPr>
          <p:nvPr>
            <p:ph idx="1"/>
          </p:nvPr>
        </p:nvSpPr>
        <p:spPr>
          <a:xfrm>
            <a:off x="457200" y="1219200"/>
            <a:ext cx="8229600" cy="5257800"/>
          </a:xfrm>
        </p:spPr>
        <p:txBody>
          <a:bodyPr>
            <a:normAutofit fontScale="85000" lnSpcReduction="20000"/>
          </a:bodyPr>
          <a:lstStyle/>
          <a:p>
            <a:r>
              <a:rPr lang="en-US" dirty="0" smtClean="0"/>
              <a:t>Joint meeting of MCWG and CWG on Wednesday, </a:t>
            </a:r>
            <a:r>
              <a:rPr lang="en-US" dirty="0" smtClean="0"/>
              <a:t>April 20</a:t>
            </a:r>
            <a:r>
              <a:rPr lang="en-US" baseline="30000" dirty="0" smtClean="0"/>
              <a:t>th</a:t>
            </a:r>
            <a:r>
              <a:rPr lang="en-US" dirty="0" smtClean="0"/>
              <a:t> </a:t>
            </a:r>
            <a:endParaRPr lang="en-US" dirty="0" smtClean="0"/>
          </a:p>
          <a:p>
            <a:r>
              <a:rPr lang="en-US" dirty="0"/>
              <a:t>8</a:t>
            </a:r>
            <a:r>
              <a:rPr lang="en-US" dirty="0" smtClean="0"/>
              <a:t> </a:t>
            </a:r>
            <a:r>
              <a:rPr lang="en-US" dirty="0" smtClean="0"/>
              <a:t>NPRRs reviewed for credit impacts</a:t>
            </a:r>
          </a:p>
          <a:p>
            <a:pPr lvl="1"/>
            <a:r>
              <a:rPr lang="en-US" dirty="0"/>
              <a:t>7</a:t>
            </a:r>
            <a:r>
              <a:rPr lang="en-US" dirty="0" smtClean="0"/>
              <a:t> </a:t>
            </a:r>
            <a:r>
              <a:rPr lang="en-US" dirty="0" smtClean="0"/>
              <a:t>NPRRs had no credit </a:t>
            </a:r>
            <a:r>
              <a:rPr lang="en-US" dirty="0" smtClean="0"/>
              <a:t>impact</a:t>
            </a:r>
          </a:p>
          <a:p>
            <a:pPr lvl="1"/>
            <a:r>
              <a:rPr lang="en-US" dirty="0"/>
              <a:t>The Credit WG reached the consensus that, with regard to NPRR755, the Credit WG recognizes that Entities that receive the Data Agent-Only Qualified Scheduling Entity (QSE) designation are exempt from certain credit requirements, but that these Entities are not expected to incur any credit risks since they are not allowed to participate in the ERCOT markets.  ERCOT Staff will continue to monitor any potential credit implications which may arise related to the activities of such Counter-Parties and will inform the market of any identified issues or concerns</a:t>
            </a:r>
            <a:r>
              <a:rPr lang="en-US" dirty="0" smtClean="0"/>
              <a:t>.</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Review of Counter-Party Credit Application</a:t>
            </a:r>
            <a:endParaRPr lang="en-US" u="sng" dirty="0"/>
          </a:p>
          <a:p>
            <a:r>
              <a:rPr lang="en-US" dirty="0" smtClean="0"/>
              <a:t>Minor clarifications</a:t>
            </a:r>
            <a:endParaRPr lang="en-US" dirty="0"/>
          </a:p>
          <a:p>
            <a:r>
              <a:rPr lang="en-US" dirty="0" smtClean="0"/>
              <a:t>Daily percentage of energy sales vs. generated</a:t>
            </a:r>
            <a:endParaRPr lang="en-US" dirty="0"/>
          </a:p>
          <a:p>
            <a:r>
              <a:rPr lang="en-US" dirty="0" smtClean="0"/>
              <a:t>Financial statements by Applicant or its Guarantor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413351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MCWG update to WMS</a:t>
            </a:r>
            <a:endParaRPr lang="en-US" dirty="0"/>
          </a:p>
        </p:txBody>
      </p:sp>
      <p:sp>
        <p:nvSpPr>
          <p:cNvPr id="3" name="Content Placeholder 2"/>
          <p:cNvSpPr>
            <a:spLocks noGrp="1"/>
          </p:cNvSpPr>
          <p:nvPr>
            <p:ph idx="1"/>
          </p:nvPr>
        </p:nvSpPr>
        <p:spPr>
          <a:xfrm>
            <a:off x="457200" y="838200"/>
            <a:ext cx="8229600" cy="5105400"/>
          </a:xfrm>
        </p:spPr>
        <p:txBody>
          <a:bodyPr>
            <a:normAutofit/>
          </a:bodyPr>
          <a:lstStyle/>
          <a:p>
            <a:r>
              <a:rPr lang="en-US" dirty="0" smtClean="0"/>
              <a:t>ERCOT Forward Curve Data </a:t>
            </a:r>
            <a:r>
              <a:rPr lang="en-US" dirty="0" smtClean="0"/>
              <a:t>Review -Liquidity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7" name="Picture 6"/>
          <p:cNvPicPr>
            <a:picLocks noChangeAspect="1"/>
          </p:cNvPicPr>
          <p:nvPr/>
        </p:nvPicPr>
        <p:blipFill>
          <a:blip r:embed="rId2"/>
          <a:stretch>
            <a:fillRect/>
          </a:stretch>
        </p:blipFill>
        <p:spPr>
          <a:xfrm>
            <a:off x="152400" y="1371600"/>
            <a:ext cx="8458723" cy="2703691"/>
          </a:xfrm>
          <a:prstGeom prst="rect">
            <a:avLst/>
          </a:prstGeom>
        </p:spPr>
      </p:pic>
      <p:pic>
        <p:nvPicPr>
          <p:cNvPr id="8" name="Picture 7"/>
          <p:cNvPicPr>
            <a:picLocks noChangeAspect="1"/>
          </p:cNvPicPr>
          <p:nvPr/>
        </p:nvPicPr>
        <p:blipFill>
          <a:blip r:embed="rId3"/>
          <a:stretch>
            <a:fillRect/>
          </a:stretch>
        </p:blipFill>
        <p:spPr>
          <a:xfrm>
            <a:off x="152400" y="4142159"/>
            <a:ext cx="8458200" cy="2715841"/>
          </a:xfrm>
          <a:prstGeom prst="rect">
            <a:avLst/>
          </a:prstGeom>
        </p:spPr>
      </p:pic>
    </p:spTree>
    <p:extLst>
      <p:ext uri="{BB962C8B-B14F-4D97-AF65-F5344CB8AC3E}">
        <p14:creationId xmlns:p14="http://schemas.microsoft.com/office/powerpoint/2010/main" val="3685275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MCWG update to WMS</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4"/>
          <p:cNvPicPr>
            <a:picLocks noChangeAspect="1"/>
          </p:cNvPicPr>
          <p:nvPr/>
        </p:nvPicPr>
        <p:blipFill>
          <a:blip r:embed="rId2"/>
          <a:stretch>
            <a:fillRect/>
          </a:stretch>
        </p:blipFill>
        <p:spPr>
          <a:xfrm>
            <a:off x="374177" y="1401660"/>
            <a:ext cx="8388823" cy="4846740"/>
          </a:xfrm>
          <a:prstGeom prst="rect">
            <a:avLst/>
          </a:prstGeom>
        </p:spPr>
      </p:pic>
    </p:spTree>
    <p:extLst>
      <p:ext uri="{BB962C8B-B14F-4D97-AF65-F5344CB8AC3E}">
        <p14:creationId xmlns:p14="http://schemas.microsoft.com/office/powerpoint/2010/main" val="2799127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1172</TotalTime>
  <Words>178</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Market Credit Working Group update to the Wholesale Market Subcommittee</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100</cp:revision>
  <dcterms:created xsi:type="dcterms:W3CDTF">2006-08-16T00:00:00Z</dcterms:created>
  <dcterms:modified xsi:type="dcterms:W3CDTF">2016-05-02T17:22:21Z</dcterms:modified>
</cp:coreProperties>
</file>