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1" r:id="rId9"/>
    <p:sldId id="280" r:id="rId10"/>
    <p:sldId id="282" r:id="rId11"/>
    <p:sldId id="284" r:id="rId12"/>
    <p:sldId id="283" r:id="rId13"/>
    <p:sldId id="274" r:id="rId14"/>
    <p:sldId id="28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66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11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00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25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61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80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99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3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0184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05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Discussion Items for the CDR Methodology Review</a:t>
            </a:r>
            <a:endParaRPr lang="en-US" sz="4400" dirty="0"/>
          </a:p>
          <a:p>
            <a:endParaRPr lang="en-US" dirty="0"/>
          </a:p>
          <a:p>
            <a:r>
              <a:rPr lang="en-US" dirty="0" smtClean="0"/>
              <a:t>For the Supply </a:t>
            </a:r>
            <a:r>
              <a:rPr lang="en-US" dirty="0" smtClean="0"/>
              <a:t>Analysis Working </a:t>
            </a:r>
            <a:r>
              <a:rPr lang="en-US" smtClean="0"/>
              <a:t>Group Meeting, 5/16/2016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Issues with Reporting New Resource Additions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678" y="903249"/>
            <a:ext cx="8686800" cy="52578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By design, CDR does not include </a:t>
            </a:r>
            <a:r>
              <a:rPr lang="en-US" sz="2400" dirty="0" smtClean="0"/>
              <a:t>a long term resource addition forecast</a:t>
            </a:r>
            <a:endParaRPr lang="en-US" sz="2400" dirty="0"/>
          </a:p>
          <a:p>
            <a:pPr lvl="1"/>
            <a:r>
              <a:rPr lang="en-US" sz="2000" dirty="0"/>
              <a:t>Project developers typically submit interconnection requests no more than three to four years before </a:t>
            </a:r>
            <a:r>
              <a:rPr lang="en-US" sz="2000" dirty="0" smtClean="0"/>
              <a:t>a generation facility </a:t>
            </a:r>
            <a:r>
              <a:rPr lang="en-US" sz="2000" dirty="0"/>
              <a:t>is expected to enter commercial </a:t>
            </a:r>
            <a:r>
              <a:rPr lang="en-US" sz="2000" dirty="0" smtClean="0"/>
              <a:t>operations; resource additions thus only extend about four years, reflecting the year </a:t>
            </a:r>
            <a:r>
              <a:rPr lang="en-US" sz="2000" dirty="0"/>
              <a:t>of </a:t>
            </a:r>
            <a:r>
              <a:rPr lang="en-US" sz="2000" dirty="0" smtClean="0"/>
              <a:t>the latest </a:t>
            </a:r>
            <a:r>
              <a:rPr lang="en-US" sz="2000" dirty="0"/>
              <a:t>projected commercial operations </a:t>
            </a:r>
            <a:r>
              <a:rPr lang="en-US" sz="2000" dirty="0" smtClean="0"/>
              <a:t>dates </a:t>
            </a:r>
            <a:r>
              <a:rPr lang="en-US" sz="2000" dirty="0"/>
              <a:t>among CDR-eligible </a:t>
            </a:r>
            <a:r>
              <a:rPr lang="en-US" sz="2000" dirty="0" smtClean="0"/>
              <a:t>resources</a:t>
            </a:r>
          </a:p>
          <a:p>
            <a:pPr lvl="1"/>
            <a:r>
              <a:rPr lang="en-US" sz="2000" dirty="0" smtClean="0"/>
              <a:t>By excluding other prospective project development activity, CDR </a:t>
            </a:r>
            <a:r>
              <a:rPr lang="en-US" sz="2000" dirty="0"/>
              <a:t>will always show declining </a:t>
            </a:r>
            <a:r>
              <a:rPr lang="en-US" sz="2000" dirty="0" smtClean="0"/>
              <a:t>capacity reserve </a:t>
            </a:r>
            <a:r>
              <a:rPr lang="en-US" sz="2000" dirty="0"/>
              <a:t>margins </a:t>
            </a:r>
            <a:r>
              <a:rPr lang="en-US" sz="2000" dirty="0" smtClean="0"/>
              <a:t>in the out-years if forecasted peak loads are increasing; risk </a:t>
            </a:r>
            <a:r>
              <a:rPr lang="en-US" sz="2000" dirty="0"/>
              <a:t>of stakeholders not familiar with the CDR </a:t>
            </a:r>
            <a:r>
              <a:rPr lang="en-US" sz="2000" dirty="0" smtClean="0"/>
              <a:t>concluding </a:t>
            </a:r>
            <a:r>
              <a:rPr lang="en-US" sz="2000" dirty="0"/>
              <a:t>that a </a:t>
            </a:r>
            <a:r>
              <a:rPr lang="en-US" sz="2000" dirty="0" smtClean="0"/>
              <a:t>future resource </a:t>
            </a:r>
            <a:r>
              <a:rPr lang="en-US" sz="2000" dirty="0"/>
              <a:t>adequacy problem is developing</a:t>
            </a:r>
          </a:p>
          <a:p>
            <a:pPr lvl="1"/>
            <a:r>
              <a:rPr lang="en-US" sz="2000" dirty="0" smtClean="0"/>
              <a:t>CDR does not address what market solutions are anticipated to address potential longer-term capacity shortfalls</a:t>
            </a:r>
          </a:p>
          <a:p>
            <a:pPr lvl="1"/>
            <a:r>
              <a:rPr lang="en-US" sz="2000" dirty="0" smtClean="0"/>
              <a:t>Potential CDR changes: shorten the 10-year forecast period and/or introduce “resource addition” scenarios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Issues with Reporting New Resource Additions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678" y="959004"/>
            <a:ext cx="8686800" cy="5257800"/>
          </a:xfrm>
        </p:spPr>
        <p:txBody>
          <a:bodyPr/>
          <a:lstStyle/>
          <a:p>
            <a:r>
              <a:rPr lang="en-US" sz="2400" dirty="0" smtClean="0"/>
              <a:t>Resource Addition Scenarios</a:t>
            </a:r>
          </a:p>
          <a:p>
            <a:pPr lvl="1"/>
            <a:r>
              <a:rPr lang="en-US" sz="2000" dirty="0" smtClean="0"/>
              <a:t>Conflicting stakeholder views expressed regarding building resource scenarios to address the lack of a long term resource addition forecast</a:t>
            </a:r>
          </a:p>
          <a:p>
            <a:pPr lvl="2"/>
            <a:r>
              <a:rPr lang="en-US" sz="2000" i="1" dirty="0" smtClean="0"/>
              <a:t>For</a:t>
            </a:r>
            <a:r>
              <a:rPr lang="en-US" sz="2000" dirty="0" smtClean="0"/>
              <a:t>: The CDR presents an incomplete view on resource mix and availability trends; scenarios would provide readers with a more informative perspective on those possible trends</a:t>
            </a:r>
          </a:p>
          <a:p>
            <a:pPr lvl="2"/>
            <a:r>
              <a:rPr lang="en-US" sz="2000" i="1" dirty="0" smtClean="0"/>
              <a:t>Against</a:t>
            </a:r>
            <a:r>
              <a:rPr lang="en-US" sz="2000" dirty="0" smtClean="0"/>
              <a:t>: Adding scenarios makes the CDR more complex and controversial; risk of readers misinterpreting scenarios as expectations; the CDR should be the </a:t>
            </a:r>
            <a:r>
              <a:rPr lang="en-US" sz="2000" dirty="0"/>
              <a:t>starting point for readers to develop their own </a:t>
            </a:r>
            <a:r>
              <a:rPr lang="en-US" sz="2000" dirty="0" smtClean="0"/>
              <a:t>scenarios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Issues with Reporting New Resource Additions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678" y="959004"/>
            <a:ext cx="8686800" cy="5257800"/>
          </a:xfrm>
        </p:spPr>
        <p:txBody>
          <a:bodyPr/>
          <a:lstStyle/>
          <a:p>
            <a:r>
              <a:rPr lang="en-US" sz="2400" dirty="0" smtClean="0"/>
              <a:t>Resource Addition Scenarios</a:t>
            </a:r>
          </a:p>
          <a:p>
            <a:pPr lvl="1"/>
            <a:r>
              <a:rPr lang="en-US" sz="2000" dirty="0" smtClean="0"/>
              <a:t>One approach is to expand </a:t>
            </a:r>
            <a:r>
              <a:rPr lang="en-US" sz="2000" dirty="0"/>
              <a:t>the CDR to report resource addition categories </a:t>
            </a:r>
            <a:r>
              <a:rPr lang="en-US" sz="2000" dirty="0" smtClean="0"/>
              <a:t>and associated capacity reserve margins similar </a:t>
            </a:r>
            <a:r>
              <a:rPr lang="en-US" sz="2000" dirty="0"/>
              <a:t>to those used for the NERC </a:t>
            </a:r>
            <a:r>
              <a:rPr lang="en-US" sz="2000" dirty="0" smtClean="0"/>
              <a:t>annual Long </a:t>
            </a:r>
            <a:r>
              <a:rPr lang="en-US" sz="2000" dirty="0"/>
              <a:t>Term Reliability Assessment (LTRA</a:t>
            </a:r>
            <a:r>
              <a:rPr lang="en-US" sz="2000" dirty="0" smtClean="0"/>
              <a:t>); for example:</a:t>
            </a:r>
            <a:endParaRPr lang="en-US" sz="2000" dirty="0"/>
          </a:p>
          <a:p>
            <a:pPr lvl="2"/>
            <a:r>
              <a:rPr lang="en-US" sz="1800" dirty="0"/>
              <a:t>Tier 1 - Units under construction or meet the following </a:t>
            </a:r>
            <a:r>
              <a:rPr lang="en-US" sz="1800" dirty="0" smtClean="0"/>
              <a:t>ERCOT Planning </a:t>
            </a:r>
            <a:r>
              <a:rPr lang="en-US" sz="1800" dirty="0"/>
              <a:t>Guide 6.9 criteria: IA signed, proof of water rights/supplies (thermal units</a:t>
            </a:r>
            <a:r>
              <a:rPr lang="en-US" sz="1800" dirty="0" smtClean="0"/>
              <a:t>), air </a:t>
            </a:r>
            <a:r>
              <a:rPr lang="en-US" sz="1800" dirty="0"/>
              <a:t>permits obtained (thermal units</a:t>
            </a:r>
            <a:r>
              <a:rPr lang="en-US" sz="1800" dirty="0" smtClean="0"/>
              <a:t>), </a:t>
            </a:r>
            <a:r>
              <a:rPr lang="en-US" sz="1800" dirty="0"/>
              <a:t>financial commitment and notice to proceed from TSP</a:t>
            </a:r>
          </a:p>
          <a:p>
            <a:pPr lvl="2"/>
            <a:r>
              <a:rPr lang="en-US" sz="1800" dirty="0"/>
              <a:t>Tier 2 - Units that meet the current CDR resource eligibility criteria: IA signed, proof of water </a:t>
            </a:r>
            <a:r>
              <a:rPr lang="en-US" sz="1800" dirty="0" smtClean="0"/>
              <a:t>rights/supplies, </a:t>
            </a:r>
            <a:r>
              <a:rPr lang="en-US" sz="1800" dirty="0"/>
              <a:t>air permits </a:t>
            </a:r>
            <a:r>
              <a:rPr lang="en-US" sz="1800" dirty="0" smtClean="0"/>
              <a:t>obtained</a:t>
            </a:r>
          </a:p>
          <a:p>
            <a:pPr lvl="2"/>
            <a:r>
              <a:rPr lang="en-US" sz="1800" dirty="0" smtClean="0"/>
              <a:t>Tier </a:t>
            </a:r>
            <a:r>
              <a:rPr lang="en-US" sz="1800" dirty="0"/>
              <a:t>3 - All projects for which an interconnection request and Full Interconnection Study request </a:t>
            </a:r>
            <a:r>
              <a:rPr lang="en-US" sz="1800" dirty="0" smtClean="0"/>
              <a:t>have </a:t>
            </a:r>
            <a:r>
              <a:rPr lang="en-US" sz="1800" dirty="0"/>
              <a:t>been made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8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Issues with Reporting New Resource Additions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678" y="959004"/>
            <a:ext cx="8686800" cy="5257800"/>
          </a:xfrm>
        </p:spPr>
        <p:txBody>
          <a:bodyPr/>
          <a:lstStyle/>
          <a:p>
            <a:r>
              <a:rPr lang="en-US" sz="2400" dirty="0" smtClean="0"/>
              <a:t>Accuracy of reported near-term resource additions </a:t>
            </a:r>
          </a:p>
          <a:p>
            <a:pPr lvl="1"/>
            <a:r>
              <a:rPr lang="en-US" sz="2000" dirty="0" smtClean="0"/>
              <a:t>CDR-eligible resources are subject to delays and cancellations; in rare cases, some have been indefinitely placed on hold and eventually cancelled</a:t>
            </a:r>
          </a:p>
          <a:p>
            <a:pPr lvl="1"/>
            <a:r>
              <a:rPr lang="en-US" sz="2000" dirty="0" smtClean="0"/>
              <a:t>Potential CDR changes: </a:t>
            </a:r>
          </a:p>
          <a:p>
            <a:pPr lvl="2"/>
            <a:r>
              <a:rPr lang="en-US" sz="1800" dirty="0" smtClean="0"/>
              <a:t>Increase the stringency of CDR eligibility criteria</a:t>
            </a:r>
          </a:p>
          <a:p>
            <a:pPr lvl="2"/>
            <a:r>
              <a:rPr lang="en-US" sz="1800" dirty="0" smtClean="0"/>
              <a:t>Break out aggregate planned resources into two line item categories per NPRR 759: (1) current eligibility criteria, and (2) current criteria plus financial commitment/TSP notice to proceed</a:t>
            </a:r>
          </a:p>
          <a:p>
            <a:pPr lvl="2"/>
            <a:r>
              <a:rPr lang="en-US" sz="1800" dirty="0" smtClean="0"/>
              <a:t>Add resource categories/reserve margins as outlined on previous slide</a:t>
            </a:r>
          </a:p>
          <a:p>
            <a:pPr lvl="2"/>
            <a:r>
              <a:rPr lang="en-US" sz="1800" dirty="0" smtClean="0"/>
              <a:t>Institute rules that address handling of significant/chronic project delays; examples include:</a:t>
            </a:r>
          </a:p>
          <a:p>
            <a:pPr lvl="3"/>
            <a:r>
              <a:rPr lang="en-US" sz="1600" dirty="0" smtClean="0"/>
              <a:t>Flag projects in the CDR for which substantial </a:t>
            </a:r>
            <a:r>
              <a:rPr lang="en-US" sz="1600" dirty="0"/>
              <a:t>construction </a:t>
            </a:r>
            <a:r>
              <a:rPr lang="en-US" sz="1600" dirty="0" smtClean="0"/>
              <a:t>has not started one </a:t>
            </a:r>
            <a:r>
              <a:rPr lang="en-US" sz="1600" dirty="0"/>
              <a:t>year after an IA is </a:t>
            </a:r>
            <a:r>
              <a:rPr lang="en-US" sz="1600" dirty="0" smtClean="0"/>
              <a:t>signed</a:t>
            </a:r>
          </a:p>
          <a:p>
            <a:pPr lvl="3"/>
            <a:r>
              <a:rPr lang="en-US" sz="1600" dirty="0" smtClean="0"/>
              <a:t>Exclude CDR-eligible projects that have been delayed beyond a certain amount of time unless the developer communicates its intention to complete the project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Issues with Reporting New Resource Additions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678" y="959004"/>
            <a:ext cx="8686800" cy="5257800"/>
          </a:xfrm>
        </p:spPr>
        <p:txBody>
          <a:bodyPr/>
          <a:lstStyle/>
          <a:p>
            <a:r>
              <a:rPr lang="en-US" sz="2400" dirty="0" smtClean="0"/>
              <a:t>Is the requirement to have a generation project available by June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(the start of the Peak Load Season) too conservative?</a:t>
            </a:r>
          </a:p>
          <a:p>
            <a:r>
              <a:rPr lang="en-US" sz="2400" dirty="0" smtClean="0"/>
              <a:t>New DC ties</a:t>
            </a:r>
          </a:p>
          <a:p>
            <a:pPr lvl="1"/>
            <a:r>
              <a:rPr lang="en-US" sz="2000" dirty="0" smtClean="0"/>
              <a:t>CDR protocols do not have a method for forecasting the capacity impact of new or expanded DC ties; only the historical imports across the existing DC ties during the highest seasonal peak load hours is considered</a:t>
            </a:r>
          </a:p>
          <a:p>
            <a:pPr lvl="1"/>
            <a:r>
              <a:rPr lang="en-US" sz="2000" dirty="0"/>
              <a:t>Potential CDR </a:t>
            </a:r>
            <a:r>
              <a:rPr lang="en-US" sz="2000" dirty="0" smtClean="0"/>
              <a:t>changes: Multiply the ratio of historical DC tie seasonal peak capacity to total capacity by the sum of existing and new DC tie capacity; revert to the existing methodology once one season of historical seasonal transfers for the new line has been accrued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7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Issues with Reporting Existing Resource Availability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678" y="769436"/>
            <a:ext cx="8686800" cy="5478963"/>
          </a:xfrm>
        </p:spPr>
        <p:txBody>
          <a:bodyPr/>
          <a:lstStyle/>
          <a:p>
            <a:pPr lvl="0"/>
            <a:r>
              <a:rPr lang="en-US" sz="2400" dirty="0" smtClean="0"/>
              <a:t>The CDR is not accounting for likely thermal unit retirements due to environmental regulations and other factors</a:t>
            </a:r>
          </a:p>
          <a:p>
            <a:pPr lvl="1"/>
            <a:r>
              <a:rPr lang="en-US" sz="2000" dirty="0"/>
              <a:t>CDR only includes unit retirements for which an official notice of suspended operations is provided; Resource Entities are only required to give ERCOT 90-day advance notice of such retirements</a:t>
            </a:r>
          </a:p>
          <a:p>
            <a:pPr lvl="1"/>
            <a:r>
              <a:rPr lang="en-US" sz="2000" dirty="0" smtClean="0"/>
              <a:t>Cumulative impact of EPA’s Regional Haze Federal Implementation Plan and other regulations on the resource mix is not addressed</a:t>
            </a:r>
          </a:p>
          <a:p>
            <a:pPr lvl="1"/>
            <a:r>
              <a:rPr lang="en-US" sz="2000" dirty="0" smtClean="0"/>
              <a:t>Publicly announced planned retirements not formally communicated to ERCOT are not included in the CDR (e.g., Austin Energy’s Decker gas-steam unit and ownership share of the Fayette coal plant)</a:t>
            </a:r>
          </a:p>
          <a:p>
            <a:r>
              <a:rPr lang="en-US" sz="2400" dirty="0"/>
              <a:t>Possible Solutions</a:t>
            </a:r>
          </a:p>
          <a:p>
            <a:pPr lvl="1"/>
            <a:r>
              <a:rPr lang="en-US" sz="2000" dirty="0" smtClean="0"/>
              <a:t>Include “unconfirmed capacity retirements” as an aggregate line item on the Summary page</a:t>
            </a:r>
          </a:p>
          <a:p>
            <a:pPr lvl="1"/>
            <a:r>
              <a:rPr lang="en-US" sz="2000" dirty="0" smtClean="0"/>
              <a:t>Develop thermal plant retirement scenarios (data to come from an LTSA </a:t>
            </a:r>
            <a:r>
              <a:rPr lang="en-US" sz="2000" dirty="0"/>
              <a:t>scenario, </a:t>
            </a:r>
            <a:r>
              <a:rPr lang="en-US" sz="2000" dirty="0" smtClean="0"/>
              <a:t>environmental </a:t>
            </a:r>
            <a:r>
              <a:rPr lang="en-US" sz="2000" dirty="0"/>
              <a:t>reg. </a:t>
            </a:r>
            <a:r>
              <a:rPr lang="en-US" sz="2000" dirty="0" smtClean="0"/>
              <a:t>study, or generator survey)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Other Issues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73724"/>
            <a:ext cx="8534400" cy="5527430"/>
          </a:xfrm>
        </p:spPr>
        <p:txBody>
          <a:bodyPr/>
          <a:lstStyle/>
          <a:p>
            <a:pPr lvl="0"/>
            <a:r>
              <a:rPr lang="en-US" sz="2400" dirty="0" smtClean="0"/>
              <a:t>Should price-responsive demand reductions be a new load adjustment line item on the Summary page?</a:t>
            </a:r>
          </a:p>
          <a:p>
            <a:pPr lvl="0"/>
            <a:r>
              <a:rPr lang="en-US" sz="2400" dirty="0" smtClean="0"/>
              <a:t>Should Distributed Generation (DG) capacity be identified in separate line </a:t>
            </a:r>
            <a:r>
              <a:rPr lang="en-US" sz="2400" dirty="0"/>
              <a:t>items in the Summary and </a:t>
            </a:r>
            <a:r>
              <a:rPr lang="en-US" sz="2400" dirty="0" smtClean="0"/>
              <a:t>Detailed Capacity pages? Should unregistered DG (&lt;= 1 MW and not supplying net power to a distribution system) be shown separately as a load reduction?</a:t>
            </a:r>
          </a:p>
          <a:p>
            <a:pPr lvl="0"/>
            <a:r>
              <a:rPr lang="en-US" sz="2400" dirty="0" smtClean="0"/>
              <a:t>Should the CDR be expanded to include a regional perspective on resource adequacy, such as generation deliverability?</a:t>
            </a:r>
          </a:p>
          <a:p>
            <a:pPr lvl="1"/>
            <a:r>
              <a:rPr lang="en-US" sz="2000" dirty="0" smtClean="0"/>
              <a:t>NERC’s LTRA allows for reporting of “Transmission Limitations</a:t>
            </a:r>
            <a:r>
              <a:rPr lang="en-US" sz="2000" dirty="0"/>
              <a:t>”, defined as </a:t>
            </a:r>
            <a:r>
              <a:rPr lang="en-US" sz="2000" dirty="0" smtClean="0"/>
              <a:t>“[c]</a:t>
            </a:r>
            <a:r>
              <a:rPr lang="en-US" sz="2000" dirty="0" err="1" smtClean="0"/>
              <a:t>apacity</a:t>
            </a:r>
            <a:r>
              <a:rPr lang="en-US" sz="2000" dirty="0" smtClean="0"/>
              <a:t> </a:t>
            </a:r>
            <a:r>
              <a:rPr lang="en-US" sz="2000" dirty="0"/>
              <a:t>projected to be unavailable due to transmission limitations caused by known physical deliverability limitations to serve load that the resources are obligated to </a:t>
            </a:r>
            <a:r>
              <a:rPr lang="en-US" sz="2000" dirty="0" smtClean="0"/>
              <a:t>serve.”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9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Other Issues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08892"/>
            <a:ext cx="8534400" cy="5439507"/>
          </a:xfrm>
        </p:spPr>
        <p:txBody>
          <a:bodyPr/>
          <a:lstStyle/>
          <a:p>
            <a:pPr lvl="0"/>
            <a:r>
              <a:rPr lang="en-US" sz="2400" dirty="0" smtClean="0"/>
              <a:t>Given the </a:t>
            </a:r>
            <a:r>
              <a:rPr lang="en-US" sz="2400" dirty="0"/>
              <a:t>growing impact </a:t>
            </a:r>
            <a:r>
              <a:rPr lang="en-US" sz="2400" dirty="0" smtClean="0"/>
              <a:t>of wind and solar energy on </a:t>
            </a:r>
            <a:r>
              <a:rPr lang="en-US" sz="2400" dirty="0"/>
              <a:t>the resource mix, should ERCOT be publishing </a:t>
            </a:r>
            <a:r>
              <a:rPr lang="en-US" sz="2400" dirty="0" smtClean="0"/>
              <a:t>both capacity and energy resource adequacy metrics?</a:t>
            </a:r>
          </a:p>
          <a:p>
            <a:r>
              <a:rPr lang="en-US" sz="2400" dirty="0"/>
              <a:t>Uncertainty regarding </a:t>
            </a:r>
            <a:r>
              <a:rPr lang="en-US" sz="2400" dirty="0" smtClean="0"/>
              <a:t>the outcome of PUCT project 42302, “ Review of the Reliability Standard in the ERCOT Region” and how this will affect the CDR</a:t>
            </a:r>
            <a:endParaRPr lang="en-US" sz="2400" dirty="0"/>
          </a:p>
          <a:p>
            <a:pPr lvl="0"/>
            <a:r>
              <a:rPr lang="en-US" sz="2400" dirty="0" smtClean="0"/>
              <a:t>Accuracy </a:t>
            </a:r>
            <a:r>
              <a:rPr lang="en-US" sz="2400" dirty="0"/>
              <a:t>of seasonal maximum capability </a:t>
            </a:r>
            <a:r>
              <a:rPr lang="en-US" sz="2400" dirty="0" smtClean="0"/>
              <a:t>ratings</a:t>
            </a:r>
          </a:p>
          <a:p>
            <a:pPr lvl="1"/>
            <a:r>
              <a:rPr lang="en-US" sz="2000" dirty="0" smtClean="0"/>
              <a:t>No standard assumptions for reporting seasonal Net Maximum Sustainable Ratings in the RARFs; many reported ratings for units are not representative of ambient temperatures expected during the seasonal peak load periods and regions in which the units operate</a:t>
            </a:r>
          </a:p>
          <a:p>
            <a:pPr lvl="1"/>
            <a:r>
              <a:rPr lang="en-US" sz="2000" dirty="0" smtClean="0"/>
              <a:t>ERCOT to submit a Resource </a:t>
            </a:r>
            <a:r>
              <a:rPr lang="en-US" sz="2000" dirty="0"/>
              <a:t>Registration Glossary Revision Request </a:t>
            </a:r>
            <a:r>
              <a:rPr lang="en-US" sz="2000" dirty="0" smtClean="0"/>
              <a:t>(RRGRR) </a:t>
            </a:r>
            <a:r>
              <a:rPr lang="en-US" sz="2000" dirty="0"/>
              <a:t>to </a:t>
            </a:r>
            <a:r>
              <a:rPr lang="en-US" sz="2000" dirty="0" smtClean="0"/>
              <a:t>address this deficiency if there is no major opposition</a:t>
            </a:r>
          </a:p>
          <a:p>
            <a:r>
              <a:rPr lang="en-US" sz="2400" dirty="0" smtClean="0"/>
              <a:t>Treatment of storage technologies and MW ratings?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769" y="6537692"/>
            <a:ext cx="381000" cy="252471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3511</TotalTime>
  <Words>1044</Words>
  <Application>Microsoft Office PowerPoint</Application>
  <PresentationFormat>On-screen Show (4:3)</PresentationFormat>
  <Paragraphs>71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Issues with Reporting New Resource Additions</vt:lpstr>
      <vt:lpstr>Issues with Reporting New Resource Additions</vt:lpstr>
      <vt:lpstr>Issues with Reporting New Resource Additions</vt:lpstr>
      <vt:lpstr>Issues with Reporting New Resource Additions</vt:lpstr>
      <vt:lpstr>Issues with Reporting New Resource Additions</vt:lpstr>
      <vt:lpstr>Issues with Reporting Existing Resource Availability</vt:lpstr>
      <vt:lpstr>Other Issues</vt:lpstr>
      <vt:lpstr>Other Issues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106</cp:revision>
  <cp:lastPrinted>2016-01-21T20:53:15Z</cp:lastPrinted>
  <dcterms:created xsi:type="dcterms:W3CDTF">2016-01-21T15:20:31Z</dcterms:created>
  <dcterms:modified xsi:type="dcterms:W3CDTF">2016-04-29T16:11:11Z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