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ercot.com\Departments\RCC\17_TransactionDisputes\Reports\IAG_Numbers_for_RMS\Inadvertant%20Stats\Inadvertent%20Stats%20Templat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IAS_Chart!$B$2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IAS_Chart!$B$3:$B$36</c:f>
              <c:numCache>
                <c:formatCode>0.00%</c:formatCode>
                <c:ptCount val="34"/>
                <c:pt idx="0">
                  <c:v>3.125E-2</c:v>
                </c:pt>
                <c:pt idx="1">
                  <c:v>0</c:v>
                </c:pt>
                <c:pt idx="2">
                  <c:v>0</c:v>
                </c:pt>
                <c:pt idx="3">
                  <c:v>5.9171597633135998E-3</c:v>
                </c:pt>
                <c:pt idx="4">
                  <c:v>4.4843049327354199E-3</c:v>
                </c:pt>
                <c:pt idx="5">
                  <c:v>1.04166666666666E-2</c:v>
                </c:pt>
                <c:pt idx="6">
                  <c:v>9.8684210526315697E-3</c:v>
                </c:pt>
                <c:pt idx="7">
                  <c:v>4.1067761806981504E-3</c:v>
                </c:pt>
                <c:pt idx="8">
                  <c:v>8.7145969498910597E-3</c:v>
                </c:pt>
                <c:pt idx="9">
                  <c:v>7.4349442379182101E-3</c:v>
                </c:pt>
                <c:pt idx="10">
                  <c:v>1.3157894736842099E-2</c:v>
                </c:pt>
                <c:pt idx="11">
                  <c:v>0</c:v>
                </c:pt>
                <c:pt idx="12">
                  <c:v>8.2304526748971096E-3</c:v>
                </c:pt>
                <c:pt idx="13">
                  <c:v>0</c:v>
                </c:pt>
                <c:pt idx="14">
                  <c:v>1.31147540983606E-2</c:v>
                </c:pt>
                <c:pt idx="15">
                  <c:v>0</c:v>
                </c:pt>
                <c:pt idx="16">
                  <c:v>1.22448979591836E-2</c:v>
                </c:pt>
                <c:pt idx="17">
                  <c:v>4.1493775933609898E-3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IAS_Chart!$C$2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IAS_Chart!$C$3:$C$36</c:f>
              <c:numCache>
                <c:formatCode>0.00%</c:formatCode>
                <c:ptCount val="34"/>
                <c:pt idx="0">
                  <c:v>0</c:v>
                </c:pt>
                <c:pt idx="1">
                  <c:v>1.1111111111111099E-2</c:v>
                </c:pt>
                <c:pt idx="2">
                  <c:v>2.27272727272727E-2</c:v>
                </c:pt>
                <c:pt idx="3">
                  <c:v>1.18343195266272E-2</c:v>
                </c:pt>
                <c:pt idx="4">
                  <c:v>8.9686098654708502E-3</c:v>
                </c:pt>
                <c:pt idx="5">
                  <c:v>0</c:v>
                </c:pt>
                <c:pt idx="6">
                  <c:v>3.2894736842105201E-3</c:v>
                </c:pt>
                <c:pt idx="7">
                  <c:v>6.1601642710472203E-3</c:v>
                </c:pt>
                <c:pt idx="8">
                  <c:v>2.1786492374727602E-3</c:v>
                </c:pt>
                <c:pt idx="9">
                  <c:v>1.11524163568773E-2</c:v>
                </c:pt>
                <c:pt idx="10">
                  <c:v>2.6315789473684201E-3</c:v>
                </c:pt>
                <c:pt idx="11">
                  <c:v>0</c:v>
                </c:pt>
                <c:pt idx="12">
                  <c:v>1.6460905349794198E-2</c:v>
                </c:pt>
                <c:pt idx="13">
                  <c:v>0</c:v>
                </c:pt>
                <c:pt idx="14">
                  <c:v>9.8360655737704892E-3</c:v>
                </c:pt>
                <c:pt idx="15">
                  <c:v>0</c:v>
                </c:pt>
                <c:pt idx="16">
                  <c:v>8.1632653061224393E-3</c:v>
                </c:pt>
                <c:pt idx="17">
                  <c:v>1.8672199170124401E-2</c:v>
                </c:pt>
                <c:pt idx="18">
                  <c:v>0</c:v>
                </c:pt>
                <c:pt idx="19">
                  <c:v>0.12396694214876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IAS_Chart!$D$2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IAS_Chart!$D$3:$D$36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7.78210116731517E-3</c:v>
                </c:pt>
                <c:pt idx="12">
                  <c:v>0</c:v>
                </c:pt>
                <c:pt idx="13">
                  <c:v>7.3099415204678298E-3</c:v>
                </c:pt>
                <c:pt idx="14">
                  <c:v>0</c:v>
                </c:pt>
                <c:pt idx="15">
                  <c:v>7.7262693156732801E-3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5.7361376673040103E-3</c:v>
                </c:pt>
                <c:pt idx="21">
                  <c:v>2.07900207900207E-3</c:v>
                </c:pt>
                <c:pt idx="22">
                  <c:v>1.5355086372360801E-2</c:v>
                </c:pt>
                <c:pt idx="23">
                  <c:v>8.1335616438356108E-3</c:v>
                </c:pt>
                <c:pt idx="24">
                  <c:v>8.2372322899505693E-3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IAS_Chart!$E$2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IAS_Chart!$E$3:$E$36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3.8910505836575798E-3</c:v>
                </c:pt>
                <c:pt idx="12">
                  <c:v>0</c:v>
                </c:pt>
                <c:pt idx="13">
                  <c:v>2.92397660818713E-3</c:v>
                </c:pt>
                <c:pt idx="14">
                  <c:v>0</c:v>
                </c:pt>
                <c:pt idx="15">
                  <c:v>3.3112582781456902E-3</c:v>
                </c:pt>
                <c:pt idx="16">
                  <c:v>0</c:v>
                </c:pt>
                <c:pt idx="17">
                  <c:v>0</c:v>
                </c:pt>
                <c:pt idx="18">
                  <c:v>1.22767857142857E-2</c:v>
                </c:pt>
                <c:pt idx="19">
                  <c:v>0</c:v>
                </c:pt>
                <c:pt idx="20">
                  <c:v>1.52963671128107E-2</c:v>
                </c:pt>
                <c:pt idx="21">
                  <c:v>1.31670131670131E-2</c:v>
                </c:pt>
                <c:pt idx="22">
                  <c:v>8.6372360844529702E-3</c:v>
                </c:pt>
                <c:pt idx="23">
                  <c:v>3.8527397260273901E-3</c:v>
                </c:pt>
                <c:pt idx="24">
                  <c:v>9.8846787479406895E-3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IAS_Chart!$F$2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IAS_Chart!$F$3:$F$36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3.5632476457113701E-3</c:v>
                </c:pt>
                <c:pt idx="26">
                  <c:v>1.17109397315052E-2</c:v>
                </c:pt>
                <c:pt idx="27">
                  <c:v>5.1224587802144997E-3</c:v>
                </c:pt>
                <c:pt idx="28">
                  <c:v>7.0357907617008197E-3</c:v>
                </c:pt>
                <c:pt idx="29">
                  <c:v>7.8854785878927497E-3</c:v>
                </c:pt>
                <c:pt idx="30">
                  <c:v>2.9826464208242902E-3</c:v>
                </c:pt>
                <c:pt idx="31">
                  <c:v>7.9672029702970194E-3</c:v>
                </c:pt>
                <c:pt idx="32">
                  <c:v>8.7452471482889708E-3</c:v>
                </c:pt>
                <c:pt idx="33">
                  <c:v>6.7017218269924701E-3</c:v>
                </c:pt>
              </c:numCache>
            </c:numRef>
          </c:val>
        </c:ser>
        <c:ser>
          <c:idx val="5"/>
          <c:order val="5"/>
          <c:tx>
            <c:strRef>
              <c:f>IAS_Chart!$G$2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IAS_Chart!$A$3:$A$36</c:f>
              <c:strCache>
                <c:ptCount val="34"/>
                <c:pt idx="0">
                  <c:v>REP 80</c:v>
                </c:pt>
                <c:pt idx="1">
                  <c:v>REP 112</c:v>
                </c:pt>
                <c:pt idx="2">
                  <c:v>REP 44</c:v>
                </c:pt>
                <c:pt idx="3">
                  <c:v>REP 61</c:v>
                </c:pt>
                <c:pt idx="4">
                  <c:v>REP 106</c:v>
                </c:pt>
                <c:pt idx="5">
                  <c:v>REP 50</c:v>
                </c:pt>
                <c:pt idx="6">
                  <c:v>REP 67</c:v>
                </c:pt>
                <c:pt idx="7">
                  <c:v>REP 46</c:v>
                </c:pt>
                <c:pt idx="8">
                  <c:v>REP 47</c:v>
                </c:pt>
                <c:pt idx="9">
                  <c:v>REP 95</c:v>
                </c:pt>
                <c:pt idx="10">
                  <c:v>REP 31</c:v>
                </c:pt>
                <c:pt idx="11">
                  <c:v>REP 34</c:v>
                </c:pt>
                <c:pt idx="12">
                  <c:v>REP 77</c:v>
                </c:pt>
                <c:pt idx="13">
                  <c:v>REP 39</c:v>
                </c:pt>
                <c:pt idx="14">
                  <c:v>REP 115</c:v>
                </c:pt>
                <c:pt idx="15">
                  <c:v>REP 16</c:v>
                </c:pt>
                <c:pt idx="16">
                  <c:v>REP 36</c:v>
                </c:pt>
                <c:pt idx="17">
                  <c:v>REP 35</c:v>
                </c:pt>
                <c:pt idx="18">
                  <c:v>REP 38</c:v>
                </c:pt>
                <c:pt idx="19">
                  <c:v>REP 76</c:v>
                </c:pt>
                <c:pt idx="20">
                  <c:v>REP 18</c:v>
                </c:pt>
                <c:pt idx="21">
                  <c:v>REP 48</c:v>
                </c:pt>
                <c:pt idx="22">
                  <c:v>REP 83</c:v>
                </c:pt>
                <c:pt idx="23">
                  <c:v>REP 19</c:v>
                </c:pt>
                <c:pt idx="24">
                  <c:v>REP 12</c:v>
                </c:pt>
                <c:pt idx="25">
                  <c:v>REP 25</c:v>
                </c:pt>
                <c:pt idx="26">
                  <c:v>REP 22</c:v>
                </c:pt>
                <c:pt idx="27">
                  <c:v>REP 17</c:v>
                </c:pt>
                <c:pt idx="28">
                  <c:v>REP 15</c:v>
                </c:pt>
                <c:pt idx="29">
                  <c:v>REP 111</c:v>
                </c:pt>
                <c:pt idx="30">
                  <c:v>REP 11</c:v>
                </c:pt>
                <c:pt idx="31">
                  <c:v>REP 5</c:v>
                </c:pt>
                <c:pt idx="32">
                  <c:v>REP 4</c:v>
                </c:pt>
                <c:pt idx="33">
                  <c:v>REP 2</c:v>
                </c:pt>
              </c:strCache>
            </c:strRef>
          </c:cat>
          <c:val>
            <c:numRef>
              <c:f>IAS_Chart!$G$3:$G$36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9.9261898701959693E-3</c:v>
                </c:pt>
                <c:pt idx="26">
                  <c:v>4.8557554984290201E-3</c:v>
                </c:pt>
                <c:pt idx="27">
                  <c:v>5.6026892908596099E-3</c:v>
                </c:pt>
                <c:pt idx="28">
                  <c:v>3.5178953808504099E-3</c:v>
                </c:pt>
                <c:pt idx="29">
                  <c:v>2.6689312143636998E-3</c:v>
                </c:pt>
                <c:pt idx="30">
                  <c:v>2.1963123644251601E-2</c:v>
                </c:pt>
                <c:pt idx="31">
                  <c:v>4.8731435643564304E-3</c:v>
                </c:pt>
                <c:pt idx="32">
                  <c:v>6.9074778200253397E-3</c:v>
                </c:pt>
                <c:pt idx="33">
                  <c:v>2.3713784926281001E-2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5517168"/>
        <c:axId val="445515992"/>
      </c:barChart>
      <c:catAx>
        <c:axId val="44551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45515992"/>
        <c:crosses val="autoZero"/>
        <c:auto val="1"/>
        <c:lblAlgn val="ctr"/>
        <c:lblOffset val="100"/>
        <c:tickLblSkip val="1"/>
        <c:noMultiLvlLbl val="0"/>
      </c:catAx>
      <c:valAx>
        <c:axId val="4455159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455171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45519076404985E-2"/>
          <c:y val="4.6772075940851747E-2"/>
          <c:w val="0.81253686654314616"/>
          <c:h val="0.74199872344305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28</c:v>
                </c:pt>
                <c:pt idx="1">
                  <c:v>REP 56</c:v>
                </c:pt>
                <c:pt idx="2">
                  <c:v>REP 64</c:v>
                </c:pt>
                <c:pt idx="3">
                  <c:v>REP 115</c:v>
                </c:pt>
                <c:pt idx="4">
                  <c:v>REP 47</c:v>
                </c:pt>
                <c:pt idx="5">
                  <c:v>REP 59</c:v>
                </c:pt>
                <c:pt idx="6">
                  <c:v>REP 35</c:v>
                </c:pt>
                <c:pt idx="7">
                  <c:v>REP 3</c:v>
                </c:pt>
                <c:pt idx="8">
                  <c:v>REP 10</c:v>
                </c:pt>
                <c:pt idx="9">
                  <c:v>REP 4</c:v>
                </c:pt>
                <c:pt idx="10">
                  <c:v>REP 2</c:v>
                </c:pt>
                <c:pt idx="11">
                  <c:v>REP 5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REC_Chart!$B$2:$B$15</c:f>
              <c:numCache>
                <c:formatCode>0.00%</c:formatCode>
                <c:ptCount val="14"/>
                <c:pt idx="0">
                  <c:v>2.1276595744680799E-2</c:v>
                </c:pt>
                <c:pt idx="1">
                  <c:v>1.51515151515151E-2</c:v>
                </c:pt>
                <c:pt idx="2">
                  <c:v>3.03030303030303E-2</c:v>
                </c:pt>
                <c:pt idx="3">
                  <c:v>1.6260162601626001E-2</c:v>
                </c:pt>
                <c:pt idx="4">
                  <c:v>2.3622047244094401E-2</c:v>
                </c:pt>
                <c:pt idx="5">
                  <c:v>3.0927835051546299E-2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28</c:v>
                </c:pt>
                <c:pt idx="1">
                  <c:v>REP 56</c:v>
                </c:pt>
                <c:pt idx="2">
                  <c:v>REP 64</c:v>
                </c:pt>
                <c:pt idx="3">
                  <c:v>REP 115</c:v>
                </c:pt>
                <c:pt idx="4">
                  <c:v>REP 47</c:v>
                </c:pt>
                <c:pt idx="5">
                  <c:v>REP 59</c:v>
                </c:pt>
                <c:pt idx="6">
                  <c:v>REP 35</c:v>
                </c:pt>
                <c:pt idx="7">
                  <c:v>REP 3</c:v>
                </c:pt>
                <c:pt idx="8">
                  <c:v>REP 10</c:v>
                </c:pt>
                <c:pt idx="9">
                  <c:v>REP 4</c:v>
                </c:pt>
                <c:pt idx="10">
                  <c:v>REP 2</c:v>
                </c:pt>
                <c:pt idx="11">
                  <c:v>REP 5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REC_Chart!$C$2:$C$15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3.3088235294117599E-2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REC_Chart!$A$2:$A$15</c:f>
              <c:strCache>
                <c:ptCount val="14"/>
                <c:pt idx="0">
                  <c:v>REP 28</c:v>
                </c:pt>
                <c:pt idx="1">
                  <c:v>REP 56</c:v>
                </c:pt>
                <c:pt idx="2">
                  <c:v>REP 64</c:v>
                </c:pt>
                <c:pt idx="3">
                  <c:v>REP 115</c:v>
                </c:pt>
                <c:pt idx="4">
                  <c:v>REP 47</c:v>
                </c:pt>
                <c:pt idx="5">
                  <c:v>REP 59</c:v>
                </c:pt>
                <c:pt idx="6">
                  <c:v>REP 35</c:v>
                </c:pt>
                <c:pt idx="7">
                  <c:v>REP 3</c:v>
                </c:pt>
                <c:pt idx="8">
                  <c:v>REP 10</c:v>
                </c:pt>
                <c:pt idx="9">
                  <c:v>REP 4</c:v>
                </c:pt>
                <c:pt idx="10">
                  <c:v>REP 2</c:v>
                </c:pt>
                <c:pt idx="11">
                  <c:v>REP 5</c:v>
                </c:pt>
                <c:pt idx="12">
                  <c:v>REP 1</c:v>
                </c:pt>
                <c:pt idx="13">
                  <c:v>REP 11</c:v>
                </c:pt>
              </c:strCache>
            </c:strRef>
          </c:cat>
          <c:val>
            <c:numRef>
              <c:f>REC_Chart!$D$2:$D$15</c:f>
              <c:numCache>
                <c:formatCode>0.00%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1.07001321003963E-2</c:v>
                </c:pt>
                <c:pt idx="8">
                  <c:v>5.3700065487884703E-2</c:v>
                </c:pt>
                <c:pt idx="9">
                  <c:v>2.6135656502800201E-2</c:v>
                </c:pt>
                <c:pt idx="10">
                  <c:v>2.6935072299404499E-2</c:v>
                </c:pt>
                <c:pt idx="11">
                  <c:v>3.08818847500795E-2</c:v>
                </c:pt>
                <c:pt idx="12">
                  <c:v>1.64390825931327E-2</c:v>
                </c:pt>
                <c:pt idx="13">
                  <c:v>5.4473304473304403E-2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6026760"/>
        <c:axId val="406027544"/>
      </c:barChart>
      <c:catAx>
        <c:axId val="406026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06027544"/>
        <c:crosses val="autoZero"/>
        <c:auto val="1"/>
        <c:lblAlgn val="ctr"/>
        <c:lblOffset val="100"/>
        <c:tickLblSkip val="1"/>
        <c:noMultiLvlLbl val="0"/>
      </c:catAx>
      <c:valAx>
        <c:axId val="4060275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06026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0.87648</cdr:x>
      <cdr:y>0.19626</cdr:y>
    </cdr:from>
    <cdr:to>
      <cdr:x>1</cdr:x>
      <cdr:y>0.27414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72399" y="600073"/>
          <a:ext cx="1095376" cy="238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</a:t>
          </a:r>
          <a:r>
            <a:rPr lang="en-US" sz="1000" b="1" baseline="0"/>
            <a:t> Enrollments</a:t>
          </a:r>
          <a:endParaRPr lang="en-US" sz="10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0.88308</cdr:x>
      <cdr:y>0.28958</cdr:y>
    </cdr:from>
    <cdr:to>
      <cdr:x>1</cdr:x>
      <cdr:y>0.4052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4182" y="872987"/>
          <a:ext cx="904881" cy="348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 Switches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IAG/IAL Stats</a:t>
            </a:r>
          </a:p>
          <a:p>
            <a:r>
              <a:rPr lang="en-US" dirty="0" smtClean="0"/>
              <a:t>Explanation of IAG/IAL Stats</a:t>
            </a:r>
          </a:p>
          <a:p>
            <a:r>
              <a:rPr lang="en-US" dirty="0" smtClean="0"/>
              <a:t>Rescission Stats</a:t>
            </a:r>
          </a:p>
          <a:p>
            <a:r>
              <a:rPr lang="en-US" dirty="0" smtClean="0"/>
              <a:t>Explanation of Rescission Stats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pPr algn="ctr"/>
            <a:r>
              <a:rPr lang="en-US" altLang="en-US" sz="1600" dirty="0" smtClean="0"/>
              <a:t>Febr</a:t>
            </a:r>
            <a:r>
              <a:rPr lang="en-US" altLang="en-US" sz="1600" dirty="0" smtClean="0"/>
              <a:t>uary </a:t>
            </a:r>
            <a:r>
              <a:rPr lang="en-US" altLang="en-US" sz="1600" dirty="0" smtClean="0"/>
              <a:t>2016 - IAG/IAL </a:t>
            </a:r>
            <a:r>
              <a:rPr lang="en-US" altLang="en-US" sz="1600" dirty="0"/>
              <a:t>% Greater Than 1% of Enrollments</a:t>
            </a:r>
            <a:br>
              <a:rPr lang="en-US" altLang="en-US" sz="1600" dirty="0"/>
            </a:br>
            <a:r>
              <a:rPr lang="en-US" altLang="en-US" sz="1600" dirty="0" smtClean="0"/>
              <a:t>1,386 </a:t>
            </a:r>
            <a:r>
              <a:rPr lang="en-US" altLang="en-US" sz="1600" dirty="0"/>
              <a:t>Total IAG+IAL</a:t>
            </a:r>
            <a:br>
              <a:rPr lang="en-US" altLang="en-US" sz="1600" dirty="0"/>
            </a:br>
            <a:r>
              <a:rPr lang="en-US" altLang="en-US" sz="1600" dirty="0"/>
              <a:t>Total IAG+IAL % of Total Enrollments </a:t>
            </a:r>
            <a:r>
              <a:rPr lang="en-US" altLang="en-US" sz="1600" dirty="0" smtClean="0"/>
              <a:t>0.99%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57200" y="3962400"/>
            <a:ext cx="7629525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</a:t>
            </a: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IAG+IAL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count (Low to High)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36550" y="444817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IAG/IAL % Less Than 1% of Enrollments – </a:t>
            </a: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1,309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Total IAG+IAL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chemeClr val="accent1"/>
                </a:solidFill>
                <a:latin typeface="Arial (Headings)"/>
                <a:cs typeface="Arial" charset="0"/>
              </a:rPr>
              <a:t>Retail </a:t>
            </a:r>
            <a:r>
              <a:rPr lang="en-US" altLang="en-US" sz="1600" b="1" dirty="0">
                <a:solidFill>
                  <a:schemeClr val="accent1"/>
                </a:solidFill>
                <a:latin typeface="Arial (Headings)"/>
                <a:cs typeface="Arial" charset="0"/>
              </a:rPr>
              <a:t>Electric Provider Counts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05/03/16</a:t>
            </a:r>
            <a:endParaRPr lang="en-US" sz="9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632233"/>
              </p:ext>
            </p:extLst>
          </p:nvPr>
        </p:nvGraphicFramePr>
        <p:xfrm>
          <a:off x="176211" y="950465"/>
          <a:ext cx="8867775" cy="305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4263"/>
              </p:ext>
            </p:extLst>
          </p:nvPr>
        </p:nvGraphicFramePr>
        <p:xfrm>
          <a:off x="2171700" y="5061525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IAG/IAL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IAG/IAL percentage of their total enrollments is above 1%. </a:t>
            </a:r>
          </a:p>
          <a:p>
            <a:pPr lvl="1"/>
            <a:r>
              <a:rPr lang="en-US" altLang="en-US" sz="1400" dirty="0"/>
              <a:t>The purple shades show enrollment totals of over 2500 for the month being reported</a:t>
            </a:r>
          </a:p>
          <a:p>
            <a:pPr lvl="1"/>
            <a:r>
              <a:rPr lang="en-US" altLang="en-US" sz="1400" dirty="0"/>
              <a:t>The orange shades show enrollment totals of less than 2500 for the month being reported</a:t>
            </a:r>
          </a:p>
          <a:p>
            <a:pPr lvl="1"/>
            <a:r>
              <a:rPr lang="en-US" altLang="en-US" sz="1400" dirty="0"/>
              <a:t>The blue shades show enrollment totals of less than 500 for the month being reported</a:t>
            </a:r>
          </a:p>
          <a:p>
            <a:pPr lvl="1"/>
            <a:r>
              <a:rPr lang="en-US" altLang="en-US" sz="1400" dirty="0"/>
              <a:t>The REPs with the lowest count of IAG/IAL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IAG/IAL percentage of their total enrollments is below 1%.</a:t>
            </a:r>
          </a:p>
          <a:p>
            <a:pPr lvl="1"/>
            <a:r>
              <a:rPr lang="en-US" altLang="en-US" sz="1400" dirty="0"/>
              <a:t>The Blue row shows counts of REPs that have less than 250 total enrollments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 and less than 1750 total enrollments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2500 total enrollments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pPr algn="ctr"/>
            <a:r>
              <a:rPr lang="en-US" altLang="en-US" sz="1600" dirty="0" smtClean="0"/>
              <a:t>Febr</a:t>
            </a:r>
            <a:r>
              <a:rPr lang="en-US" altLang="en-US" sz="1600" dirty="0" smtClean="0"/>
              <a:t>uary </a:t>
            </a:r>
            <a:r>
              <a:rPr lang="en-US" altLang="en-US" sz="1600" dirty="0" smtClean="0"/>
              <a:t>2016 </a:t>
            </a:r>
            <a:r>
              <a:rPr lang="en-US" altLang="en-US" sz="1600" dirty="0"/>
              <a:t>– Rescission % Greater Than 1% of Switches</a:t>
            </a:r>
            <a:br>
              <a:rPr lang="en-US" altLang="en-US" sz="1600" dirty="0"/>
            </a:br>
            <a:r>
              <a:rPr lang="en-US" altLang="en-US" sz="1600" dirty="0" smtClean="0"/>
              <a:t>73</a:t>
            </a:r>
            <a:r>
              <a:rPr lang="en-US" altLang="en-US" sz="1600" dirty="0" smtClean="0"/>
              <a:t>4 </a:t>
            </a:r>
            <a:r>
              <a:rPr lang="en-US" altLang="en-US" sz="1600" dirty="0" smtClean="0"/>
              <a:t>Total </a:t>
            </a:r>
            <a:r>
              <a:rPr lang="en-US" altLang="en-US" sz="1600" dirty="0"/>
              <a:t>Rescission</a:t>
            </a:r>
            <a:br>
              <a:rPr lang="en-US" altLang="en-US" sz="1600" dirty="0"/>
            </a:br>
            <a:r>
              <a:rPr lang="en-US" altLang="en-US" sz="1600" dirty="0"/>
              <a:t>Total Rescission % of Total Switches </a:t>
            </a:r>
            <a:r>
              <a:rPr lang="en-US" altLang="en-US" sz="1600" dirty="0" smtClean="0"/>
              <a:t>1.37%</a:t>
            </a: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85801" y="4038600"/>
            <a:ext cx="7239000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ysClr val="window" lastClr="FFFFFF"/>
              </a:gs>
              <a:gs pos="100000">
                <a:srgbClr val="FF0000"/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Gaining REP by total Rescission count (Low to High)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336549" y="4525655"/>
            <a:ext cx="845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Rescission % Less Than 1% of Switches - 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95</a:t>
            </a:r>
            <a:r>
              <a:rPr lang="en-US" altLang="en-US" sz="16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Total Rescission</a:t>
            </a:r>
          </a:p>
          <a:p>
            <a:pPr algn="ctr">
              <a:spcBef>
                <a:spcPct val="0"/>
              </a:spcBef>
            </a:pPr>
            <a:r>
              <a:rPr lang="en-US" altLang="en-US" sz="16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Retail Electric Provider Counts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523811"/>
              </p:ext>
            </p:extLst>
          </p:nvPr>
        </p:nvGraphicFramePr>
        <p:xfrm>
          <a:off x="838200" y="975033"/>
          <a:ext cx="7739063" cy="3139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657027"/>
              </p:ext>
            </p:extLst>
          </p:nvPr>
        </p:nvGraphicFramePr>
        <p:xfrm>
          <a:off x="2266950" y="5126265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1750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Explanation of Rescission Slide Data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altLang="en-US" sz="1800" dirty="0"/>
              <a:t>The upper chart shows the REPs whose Rescission percentage of their total Switches is above 1%. </a:t>
            </a:r>
          </a:p>
          <a:p>
            <a:pPr lvl="1"/>
            <a:r>
              <a:rPr lang="en-US" altLang="en-US" sz="1400" dirty="0"/>
              <a:t>The purple shades show switch totals of over 1750 for the month being reported</a:t>
            </a:r>
          </a:p>
          <a:p>
            <a:pPr lvl="1"/>
            <a:r>
              <a:rPr lang="en-US" altLang="en-US" sz="1400" dirty="0"/>
              <a:t>The orange shades show switch totals of less than 1750 for the month being reported</a:t>
            </a:r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REPs with the lowest count of rescission totals start on the left, and move to the highest counts on the right</a:t>
            </a:r>
          </a:p>
          <a:p>
            <a:r>
              <a:rPr lang="en-US" altLang="en-US" sz="1800" dirty="0"/>
              <a:t>The lower chart shows a count of REPs whose Rescission percentage of their total Switches is below 1%.</a:t>
            </a:r>
          </a:p>
          <a:p>
            <a:pPr lvl="1"/>
            <a:r>
              <a:rPr lang="en-US" altLang="en-US" sz="1400" dirty="0"/>
              <a:t>The Blue row shows counts of REPs that have less than 250total switches by their percentage ranges</a:t>
            </a:r>
          </a:p>
          <a:p>
            <a:pPr lvl="1"/>
            <a:r>
              <a:rPr lang="en-US" altLang="en-US" sz="1400" dirty="0"/>
              <a:t>The Orange row shows counts of REPs that have greater  than 250and less than 1750 total switches by their percentage ranges</a:t>
            </a:r>
          </a:p>
          <a:p>
            <a:pPr lvl="1"/>
            <a:r>
              <a:rPr lang="en-US" altLang="en-US" sz="1400" dirty="0"/>
              <a:t>The Purple row shows counts of REPs that have greater than 1750 total switches by their percentage ranges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Stats by REP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</TotalTime>
  <Words>586</Words>
  <Application>Microsoft Office PowerPoint</Application>
  <PresentationFormat>On-screen Show (4:3)</PresentationFormat>
  <Paragraphs>109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(Headings)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February 2016 - IAG/IAL % Greater Than 1% of Enrollments 1,386 Total IAG+IAL Total IAG+IAL % of Total Enrollments 0.99%</vt:lpstr>
      <vt:lpstr>Explanation of IAG/IAL Slide Data</vt:lpstr>
      <vt:lpstr>February 2016 – Rescission % Greater Than 1% of Switches 734 Total Rescission Total Rescission % of Total Switches 1.37%</vt:lpstr>
      <vt:lpstr>Explanation of Rescission Slide Data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43</cp:revision>
  <cp:lastPrinted>2016-01-21T20:53:15Z</cp:lastPrinted>
  <dcterms:created xsi:type="dcterms:W3CDTF">2016-01-21T15:20:31Z</dcterms:created>
  <dcterms:modified xsi:type="dcterms:W3CDTF">2016-04-27T20:13:18Z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