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70" r:id="rId2"/>
    <p:sldId id="389" r:id="rId3"/>
    <p:sldId id="390" r:id="rId4"/>
    <p:sldId id="391" r:id="rId5"/>
    <p:sldId id="379" r:id="rId6"/>
    <p:sldId id="382" r:id="rId7"/>
    <p:sldId id="385" r:id="rId8"/>
    <p:sldId id="380" r:id="rId9"/>
    <p:sldId id="3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49A"/>
    <a:srgbClr val="DDDDDD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1830" y="-66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May 1</a:t>
            </a:r>
            <a:r>
              <a:rPr lang="en-US" sz="2800" baseline="30000" dirty="0" smtClean="0">
                <a:latin typeface="Calibri" panose="020F0502020204030204" pitchFamily="34" charset="0"/>
              </a:rPr>
              <a:t>st</a:t>
            </a:r>
            <a:r>
              <a:rPr lang="en-US" sz="2800" dirty="0" smtClean="0">
                <a:latin typeface="Calibri" panose="020F0502020204030204" pitchFamily="34" charset="0"/>
              </a:rPr>
              <a:t> , 2016</a:t>
            </a: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Instructor Led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i="1" u="sng" dirty="0" smtClean="0"/>
              <a:t>Retail 101 </a:t>
            </a:r>
            <a:r>
              <a:rPr lang="en-US" dirty="0" smtClean="0"/>
              <a:t>	</a:t>
            </a:r>
            <a:r>
              <a:rPr lang="en-US" b="0" dirty="0" smtClean="0"/>
              <a:t>Dallas &amp; Houston –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updated presentation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i="1" u="sng" dirty="0" err="1" smtClean="0"/>
              <a:t>MarkeTrak</a:t>
            </a:r>
            <a:r>
              <a:rPr lang="en-US" sz="2400" i="1" u="sng" dirty="0" smtClean="0"/>
              <a:t> </a:t>
            </a:r>
            <a:r>
              <a:rPr lang="en-US" dirty="0" smtClean="0"/>
              <a:t>   	</a:t>
            </a:r>
            <a:r>
              <a:rPr lang="en-US" b="0" dirty="0" smtClean="0"/>
              <a:t>Dallas</a:t>
            </a:r>
            <a:r>
              <a:rPr lang="en-US" b="0" dirty="0"/>
              <a:t> </a:t>
            </a:r>
            <a:r>
              <a:rPr lang="en-US" b="0" dirty="0" smtClean="0"/>
              <a:t>&amp; Houston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     </a:t>
            </a:r>
            <a:r>
              <a:rPr lang="en-US" sz="2400" dirty="0" smtClean="0">
                <a:solidFill>
                  <a:srgbClr val="40949A"/>
                </a:solidFill>
              </a:rPr>
              <a:t>Dallas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 Hosted by TXU, </a:t>
            </a:r>
            <a:r>
              <a:rPr lang="en-US" b="0" dirty="0" smtClean="0"/>
              <a:t>200 W John Carpenter </a:t>
            </a:r>
            <a:r>
              <a:rPr lang="en-US" b="0" dirty="0" err="1" smtClean="0"/>
              <a:t>Fwy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					Irving, TX  75039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       Retail 101: May 5   </a:t>
            </a:r>
            <a:r>
              <a:rPr lang="en-US" b="0" dirty="0" smtClean="0"/>
              <a:t>9 – 4:30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       </a:t>
            </a:r>
            <a:r>
              <a:rPr lang="en-US" dirty="0" err="1" smtClean="0"/>
              <a:t>MarkeTrak</a:t>
            </a:r>
            <a:r>
              <a:rPr lang="en-US" dirty="0" smtClean="0"/>
              <a:t>: May 6	</a:t>
            </a:r>
            <a:r>
              <a:rPr lang="en-US" b="0" dirty="0" smtClean="0"/>
              <a:t>9 – 4:30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40949A"/>
                </a:solidFill>
              </a:rPr>
              <a:t>    Houston      </a:t>
            </a:r>
            <a:r>
              <a:rPr lang="en-US" dirty="0" smtClean="0"/>
              <a:t>Hosted </a:t>
            </a:r>
            <a:r>
              <a:rPr lang="en-US" dirty="0"/>
              <a:t>by </a:t>
            </a:r>
            <a:r>
              <a:rPr lang="en-US" dirty="0" err="1" smtClean="0"/>
              <a:t>Centerpoint</a:t>
            </a:r>
            <a:r>
              <a:rPr lang="en-US" dirty="0" smtClean="0"/>
              <a:t>, </a:t>
            </a:r>
            <a:r>
              <a:rPr lang="en-US" b="0" dirty="0" smtClean="0"/>
              <a:t>1111 </a:t>
            </a:r>
            <a:r>
              <a:rPr lang="en-US" b="0" dirty="0" err="1" smtClean="0"/>
              <a:t>Louisana</a:t>
            </a:r>
            <a:r>
              <a:rPr lang="en-US" b="0" dirty="0" smtClean="0"/>
              <a:t> St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					   Houston, TX 77002</a:t>
            </a:r>
            <a:endParaRPr lang="en-US" b="0" dirty="0"/>
          </a:p>
          <a:p>
            <a:pPr marL="0" indent="0">
              <a:buNone/>
            </a:pPr>
            <a:r>
              <a:rPr lang="en-US" dirty="0" smtClean="0"/>
              <a:t>			       Retail 101: </a:t>
            </a:r>
            <a:r>
              <a:rPr lang="en-US" dirty="0"/>
              <a:t>September </a:t>
            </a:r>
            <a:r>
              <a:rPr lang="en-US" dirty="0" smtClean="0"/>
              <a:t>27  	</a:t>
            </a:r>
            <a:r>
              <a:rPr lang="en-US" b="0" dirty="0" smtClean="0"/>
              <a:t>9 – 4:30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       Marketrak: </a:t>
            </a:r>
            <a:r>
              <a:rPr lang="en-US" dirty="0"/>
              <a:t>September </a:t>
            </a:r>
            <a:r>
              <a:rPr lang="en-US" dirty="0" smtClean="0"/>
              <a:t>28  	</a:t>
            </a:r>
            <a:r>
              <a:rPr lang="en-US" b="0" dirty="0" smtClean="0"/>
              <a:t>9 – 4:30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All training classes will be listed on the ERCOT LMS </a:t>
            </a:r>
          </a:p>
          <a:p>
            <a:pPr marL="0" indent="0">
              <a:buNone/>
            </a:pPr>
            <a:r>
              <a:rPr lang="en-US" sz="1800" dirty="0" smtClean="0"/>
              <a:t>(Learning Management System) and will require registration in order to attend. </a:t>
            </a:r>
          </a:p>
          <a:p>
            <a:pPr marL="0" indent="0">
              <a:buNone/>
            </a:pPr>
            <a:r>
              <a:rPr lang="en-US" sz="1800" dirty="0" smtClean="0"/>
              <a:t>Classes will also be available via WebEx.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Retail Market Training Task Force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Upcoming Instructor Led Training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9436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800" b="1" i="1" u="sng" dirty="0" smtClean="0">
                <a:latin typeface="Calibri" panose="020F0502020204030204" pitchFamily="34" charset="0"/>
              </a:rPr>
              <a:t>Retail 101 – </a:t>
            </a:r>
            <a:r>
              <a:rPr lang="en-US" sz="2800" dirty="0" smtClean="0">
                <a:latin typeface="Calibri" panose="020F0502020204030204" pitchFamily="34" charset="0"/>
              </a:rPr>
              <a:t>a high level overview of the retail market</a:t>
            </a:r>
          </a:p>
          <a:p>
            <a:pPr lvl="1"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history of the Texas competitive electricity market</a:t>
            </a:r>
          </a:p>
          <a:p>
            <a:pPr lvl="1"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roles of market participants</a:t>
            </a:r>
          </a:p>
          <a:p>
            <a:pPr lvl="1"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market rules</a:t>
            </a:r>
          </a:p>
          <a:p>
            <a:pPr lvl="1"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retail transactions</a:t>
            </a:r>
          </a:p>
          <a:p>
            <a:pPr lvl="1"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advance metering technology</a:t>
            </a:r>
          </a:p>
          <a:p>
            <a:pPr lvl="1">
              <a:buClr>
                <a:srgbClr val="FF0000"/>
              </a:buClr>
            </a:pPr>
            <a:r>
              <a:rPr lang="en-US" sz="2400" dirty="0">
                <a:latin typeface="Calibri" panose="020F0502020204030204" pitchFamily="34" charset="0"/>
              </a:rPr>
              <a:t>market data</a:t>
            </a:r>
            <a:endParaRPr lang="en-US" sz="2400" b="1" i="1" u="sng" dirty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800" b="1" i="1" u="sng" dirty="0" err="1" smtClean="0">
                <a:latin typeface="Calibri" panose="020F0502020204030204" pitchFamily="34" charset="0"/>
              </a:rPr>
              <a:t>MarkeTrak</a:t>
            </a:r>
            <a:r>
              <a:rPr lang="en-US" sz="2800" b="1" i="1" u="sng" dirty="0" smtClean="0">
                <a:latin typeface="Calibri" panose="020F0502020204030204" pitchFamily="34" charset="0"/>
              </a:rPr>
              <a:t> 101 – </a:t>
            </a:r>
            <a:r>
              <a:rPr lang="en-US" sz="2800" dirty="0" smtClean="0">
                <a:latin typeface="Calibri" panose="020F0502020204030204" pitchFamily="34" charset="0"/>
              </a:rPr>
              <a:t>a closer look at the market issue resolution tool offering a view into the following: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the various subtypes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suggested applications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latin typeface="Calibri" panose="020F0502020204030204" pitchFamily="34" charset="0"/>
              </a:rPr>
              <a:t>tips and tricks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8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800" b="1" dirty="0" smtClean="0">
                <a:latin typeface="Calibri" panose="020F0502020204030204" pitchFamily="34" charset="0"/>
              </a:rPr>
              <a:t> Instructor Led Training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– Topics to be covered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638800"/>
          </a:xfrm>
        </p:spPr>
        <p:txBody>
          <a:bodyPr/>
          <a:lstStyle/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What is </a:t>
            </a: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?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General Navigation &amp; Quick Reference Subtypes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Bulk Inserts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Switch Holds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Cancel w/Approvals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Other Day to Day Subtypes – 13 subtypes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(DEVs) – LSE &amp; Non-LSE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Admin Functionality/Emails &amp; Notifications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5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r"/>
            <a:r>
              <a:rPr lang="en-US" sz="28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800" b="1" dirty="0" smtClean="0">
                <a:latin typeface="Calibri" panose="020F0502020204030204" pitchFamily="34" charset="0"/>
              </a:rPr>
              <a:t> On-line Training Modules Update – 5 Complete!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</a:t>
            </a:r>
            <a:r>
              <a:rPr lang="en-US" sz="2400" dirty="0" smtClean="0">
                <a:latin typeface="Calibri" panose="020F0502020204030204" pitchFamily="34" charset="0"/>
              </a:rPr>
              <a:t>Rescissions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Usage and Billing  </a:t>
            </a:r>
            <a:endParaRPr lang="en-US" sz="2400" i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Other D2D Subtypes </a:t>
            </a:r>
            <a:r>
              <a:rPr lang="en-US" sz="2400" dirty="0" smtClean="0">
                <a:latin typeface="Calibri" panose="020F0502020204030204" pitchFamily="34" charset="0"/>
              </a:rPr>
              <a:t>–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Module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 Progress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Background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GUI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MarkeTrak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400" b="1" dirty="0" smtClean="0">
                <a:latin typeface="Calibri" panose="020F0502020204030204" pitchFamily="34" charset="0"/>
              </a:rPr>
              <a:t> On-line Training via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 ERCOT Learning Management System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market participants have viewed the </a:t>
            </a:r>
            <a:r>
              <a:rPr lang="en-US" dirty="0" smtClean="0"/>
              <a:t>four </a:t>
            </a:r>
            <a:r>
              <a:rPr lang="en-US" dirty="0"/>
              <a:t>training </a:t>
            </a:r>
            <a:r>
              <a:rPr lang="en-US" dirty="0" smtClean="0"/>
              <a:t>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segment of the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*via ERCOT LMS and does not include training outside of LMS</a:t>
            </a:r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15710"/>
              </p:ext>
            </p:extLst>
          </p:nvPr>
        </p:nvGraphicFramePr>
        <p:xfrm>
          <a:off x="838200" y="2505075"/>
          <a:ext cx="2971800" cy="3133726"/>
        </p:xfrm>
        <a:graphic>
          <a:graphicData uri="http://schemas.openxmlformats.org/drawingml/2006/table">
            <a:tbl>
              <a:tblPr/>
              <a:tblGrid>
                <a:gridCol w="1495245"/>
                <a:gridCol w="1476555"/>
              </a:tblGrid>
              <a:tr h="696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Module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Overview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 (77)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Hold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 (59)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  (54)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 (57)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Usage &amp; Billing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 (6)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  (253)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48469"/>
              </p:ext>
            </p:extLst>
          </p:nvPr>
        </p:nvGraphicFramePr>
        <p:xfrm>
          <a:off x="4914900" y="2505075"/>
          <a:ext cx="3009900" cy="3133726"/>
        </p:xfrm>
        <a:graphic>
          <a:graphicData uri="http://schemas.openxmlformats.org/drawingml/2006/table">
            <a:tbl>
              <a:tblPr/>
              <a:tblGrid>
                <a:gridCol w="1514415"/>
                <a:gridCol w="1495485"/>
              </a:tblGrid>
              <a:tr h="696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  (108)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 (76)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 (17)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(50)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 Agcy / Resource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 (2)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  (253)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5943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May 17</a:t>
            </a:r>
            <a:r>
              <a:rPr lang="en-US" sz="2600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dirty="0" smtClean="0">
                <a:latin typeface="Calibri" panose="020F0502020204030204" pitchFamily="34" charset="0"/>
              </a:rPr>
              <a:t> , </a:t>
            </a:r>
            <a:r>
              <a:rPr lang="en-US" sz="2600" b="0" dirty="0" smtClean="0">
                <a:latin typeface="Calibri" panose="020F0502020204030204" pitchFamily="34" charset="0"/>
              </a:rPr>
              <a:t>2016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</a:t>
            </a:r>
            <a:r>
              <a:rPr lang="en-US" sz="2600" dirty="0" smtClean="0">
                <a:latin typeface="Calibri" panose="020F0502020204030204" pitchFamily="34" charset="0"/>
              </a:rPr>
              <a:t>:30 AM to 3:30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 smtClean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Room 102</a:t>
            </a:r>
            <a:endParaRPr lang="en-US" sz="2600" b="0" dirty="0" smtClean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038600"/>
            <a:ext cx="83820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 smtClean="0">
                <a:latin typeface="Calibri" panose="020F0502020204030204" pitchFamily="34" charset="0"/>
              </a:rPr>
              <a:t>RMTTF May 17</a:t>
            </a:r>
            <a:r>
              <a:rPr lang="en-US" sz="2600" u="sng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u="sng" dirty="0" smtClean="0">
                <a:latin typeface="Calibri" panose="020F0502020204030204" pitchFamily="34" charset="0"/>
              </a:rPr>
              <a:t>  Primary Agenda Items Include: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Review </a:t>
            </a:r>
            <a:r>
              <a:rPr lang="en-US" sz="2400" dirty="0">
                <a:latin typeface="Calibri" panose="020F0502020204030204" pitchFamily="34" charset="0"/>
              </a:rPr>
              <a:t>Day to Day </a:t>
            </a: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on line module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Begin review scripting of the Bulk Insert module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Review schedule of remaining on line modules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Schedule the Austin </a:t>
            </a: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instructor </a:t>
            </a:r>
            <a:r>
              <a:rPr lang="en-US" sz="2400" smtClean="0">
                <a:latin typeface="Calibri" panose="020F0502020204030204" pitchFamily="34" charset="0"/>
              </a:rPr>
              <a:t>led class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2">
              <a:defRPr/>
            </a:pPr>
            <a:endParaRPr lang="en-US" sz="2000" b="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Courier New" panose="02070309020205020404" pitchFamily="49" charset="0"/>
              <a:buChar char="o"/>
              <a:defRPr/>
            </a:pPr>
            <a:endParaRPr lang="en-US" sz="2400" b="0" i="1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alibri" panose="020F0502020204030204" pitchFamily="34" charset="0"/>
              </a:rPr>
              <a:t>Thank you!</a:t>
            </a:r>
            <a:endParaRPr lang="en-US" sz="6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Words>545</Words>
  <Application>Microsoft Office PowerPoint</Application>
  <PresentationFormat>On-screen Show (4:3)</PresentationFormat>
  <Paragraphs>158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ERCOT  Retail Market Training Task Force</vt:lpstr>
      <vt:lpstr>Upcoming Instructor Led Classes </vt:lpstr>
      <vt:lpstr>Upcoming Instructor Led Training</vt:lpstr>
      <vt:lpstr>MarkeTrak Instructor Led Training – Topics to be covered</vt:lpstr>
      <vt:lpstr>MarkeTrak On-line Training Modules Update – 5 Complete! </vt:lpstr>
      <vt:lpstr>MarkeTrak On-line Training via  ERCOT Learning Management System </vt:lpstr>
      <vt:lpstr>MarkeTrak On-line Training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220</cp:revision>
  <cp:lastPrinted>2016-02-12T19:29:41Z</cp:lastPrinted>
  <dcterms:created xsi:type="dcterms:W3CDTF">2005-04-21T14:28:35Z</dcterms:created>
  <dcterms:modified xsi:type="dcterms:W3CDTF">2016-04-28T21:30:51Z</dcterms:modified>
</cp:coreProperties>
</file>