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67" r:id="rId3"/>
    <p:sldMasterId id="2147493652" r:id="rId4"/>
    <p:sldMasterId id="2147494357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6" r:id="rId7"/>
    <p:sldId id="292" r:id="rId8"/>
    <p:sldId id="294" r:id="rId9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5386"/>
    <a:srgbClr val="55BAB7"/>
    <a:srgbClr val="00385E"/>
    <a:srgbClr val="C4E3E1"/>
    <a:srgbClr val="C0D1E2"/>
    <a:srgbClr val="00837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09" autoAdjust="0"/>
  </p:normalViewPr>
  <p:slideViewPr>
    <p:cSldViewPr snapToGrid="0" snapToObjects="1">
      <p:cViewPr varScale="1">
        <p:scale>
          <a:sx n="110" d="100"/>
          <a:sy n="110" d="100"/>
        </p:scale>
        <p:origin x="-1692" y="-8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A7A1-AED3-48E4-9F43-414E94AB4551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91BA04-61B0-41B4-8676-6DE46F67DE67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BFD61-89E3-4E24-B50D-BB4E809992B3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6C18-8AF8-4D0F-AEDD-A42170828C4A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2DC264-5C17-433F-8F2A-30A66D0083DF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D384F-45BB-4F2E-B8E4-25BDDA86550B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F519-DA86-45AE-9E98-E223B91BB6F7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8A9A43B-F194-4D0E-8708-E7A51C4A9A9C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B89C73-EBB1-488E-826E-468335F8EC18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FB0B-D333-46F3-A1DE-459DBB8D77F5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3C636-FE16-433F-92EB-4348A55AC110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AC358-84D8-4827-814F-36319A81485E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CF2C47-02B7-4B41-8B72-6A5AA6E90CB9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EBE57-73A2-469B-8381-59A4EA271EDC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F523-19B6-468F-BA8A-2616E2AA959A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66C198-063A-447A-B658-EE3AA5134788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CC2D6-78D6-4DFB-A8FF-BB0C8F922E2A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ADD4D-9703-4E0F-856F-54766EB3CB26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B9FA1C-CC31-46E5-838B-1092E598C359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831F20-C590-4A6F-B436-38781D4262C3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F34B1-F5C0-4936-95D2-7601CFA8B705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EA584-994D-4F1B-B8AE-F5B325BCB8D1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/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72EC95-C80A-43C9-A02D-C9CA2A5B1F01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B56150-0EA2-48F9-837F-0904C8FC1D79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A177ED-BB4D-46DB-B9AD-821DEFDDB5EC}" type="datetime1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26, 2014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200"/>
            <a:chOff x="787400" y="1852613"/>
            <a:chExt cx="7543800" cy="2617972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/>
                <a:t>ROS Report </a:t>
              </a:r>
            </a:p>
            <a:p>
              <a:pPr eaLnBrk="1" hangingPunct="1"/>
              <a:endParaRPr lang="en-US" altLang="en-US" b="1"/>
            </a:p>
            <a:p>
              <a:pPr eaLnBrk="1" hangingPunct="1"/>
              <a:r>
                <a:rPr lang="en-US" altLang="en-US" sz="2000"/>
                <a:t>Alan Bern</a:t>
              </a:r>
            </a:p>
            <a:p>
              <a:pPr eaLnBrk="1" hangingPunct="1"/>
              <a:r>
                <a:rPr lang="en-US" altLang="en-US"/>
                <a:t> </a:t>
              </a:r>
            </a:p>
            <a:p>
              <a:pPr eaLnBrk="1" hangingPunct="1"/>
              <a:r>
                <a:rPr lang="en-US" altLang="en-US" sz="2000"/>
                <a:t>Technical Advisory Committee (TAC) Meeting</a:t>
              </a:r>
            </a:p>
            <a:p>
              <a:pPr eaLnBrk="1" hangingPunct="1"/>
              <a:r>
                <a:rPr lang="en-US" altLang="en-US" sz="2000"/>
                <a:t>ERCOT Public</a:t>
              </a:r>
            </a:p>
            <a:p>
              <a:pPr eaLnBrk="1" hangingPunct="1"/>
              <a:endParaRPr lang="en-US" alt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5137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April 28, 2016 TAC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Non-Voting Items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817688"/>
            <a:ext cx="8153400" cy="4278312"/>
          </a:xfrm>
        </p:spPr>
        <p:txBody>
          <a:bodyPr/>
          <a:lstStyle/>
          <a:p>
            <a:pPr lvl="1"/>
            <a:endParaRPr lang="en-US" sz="1600" dirty="0" smtClean="0"/>
          </a:p>
          <a:p>
            <a:r>
              <a:rPr lang="en-US" sz="1600" b="1" dirty="0" smtClean="0"/>
              <a:t>NOGRR152, Restore Synchrony Between Contingency Planning for Minimum Level of Responsive Reserve Service and Real Time Contingency Analysis – Failed</a:t>
            </a:r>
          </a:p>
          <a:p>
            <a:r>
              <a:rPr lang="en-US" sz="1600" b="1" dirty="0" smtClean="0"/>
              <a:t>Reserve Discount Factor – Passed</a:t>
            </a:r>
          </a:p>
          <a:p>
            <a:r>
              <a:rPr lang="en-US" sz="1600" b="1" dirty="0" smtClean="0"/>
              <a:t>2016 Ancillary Service Methodology – Passed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OWG investigating impact of ERS on reliability during EEA conditions</a:t>
            </a:r>
          </a:p>
          <a:p>
            <a:pPr>
              <a:buNone/>
            </a:pPr>
            <a:endParaRPr lang="en-US" sz="1600" dirty="0" smtClean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4502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April 28, 2016 TAC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Voting Items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817688"/>
            <a:ext cx="8153400" cy="4278312"/>
          </a:xfrm>
        </p:spPr>
        <p:txBody>
          <a:bodyPr/>
          <a:lstStyle/>
          <a:p>
            <a:pPr lvl="1"/>
            <a:endParaRPr lang="en-US" sz="1600" dirty="0" smtClean="0"/>
          </a:p>
          <a:p>
            <a:r>
              <a:rPr lang="en-US" sz="2000" b="1" dirty="0" smtClean="0"/>
              <a:t>ROS endorsed NOGRR153, Maintenance of Duplicate Language via Alignment NOGRR Process as recommended by OWG</a:t>
            </a:r>
          </a:p>
          <a:p>
            <a:endParaRPr lang="en-US" sz="2000" b="1" dirty="0" smtClean="0"/>
          </a:p>
          <a:p>
            <a:pPr lvl="1"/>
            <a:endParaRPr lang="en-US" altLang="en-US" sz="1700" b="1" dirty="0" smtClean="0"/>
          </a:p>
          <a:p>
            <a:endParaRPr lang="en-US" sz="1600" dirty="0" smtClean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4502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April 28, 2016 TAC Meeting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3600" b="1" dirty="0" smtClean="0"/>
              <a:t>Voting Items</a:t>
            </a:r>
            <a:endParaRPr lang="en-US" altLang="en-US" sz="3200" dirty="0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448574" y="1449238"/>
            <a:ext cx="8317601" cy="4278312"/>
          </a:xfrm>
        </p:spPr>
        <p:txBody>
          <a:bodyPr/>
          <a:lstStyle/>
          <a:p>
            <a:pPr lvl="1"/>
            <a:endParaRPr lang="en-US" sz="1600" dirty="0" smtClean="0"/>
          </a:p>
          <a:p>
            <a:r>
              <a:rPr lang="en-US" sz="2000" b="1" dirty="0" smtClean="0"/>
              <a:t>ROS denied appeal of NOGRR149, Revision to Definition of Transmission Operator</a:t>
            </a:r>
          </a:p>
          <a:p>
            <a:pPr lvl="1"/>
            <a:r>
              <a:rPr lang="en-US" altLang="en-US" sz="1700" b="1" dirty="0" smtClean="0"/>
              <a:t>Gerry </a:t>
            </a:r>
            <a:r>
              <a:rPr lang="en-US" altLang="en-US" sz="1700" b="1" dirty="0" err="1" smtClean="0"/>
              <a:t>Nunan</a:t>
            </a:r>
            <a:r>
              <a:rPr lang="en-US" altLang="en-US" sz="1700" b="1" dirty="0" smtClean="0"/>
              <a:t> with Schneider Engineering presented at OWG with no consensus, so appealed to ROS</a:t>
            </a:r>
          </a:p>
          <a:p>
            <a:pPr lvl="1"/>
            <a:r>
              <a:rPr lang="en-US" altLang="en-US" sz="1700" b="1" dirty="0" smtClean="0"/>
              <a:t>Gerry </a:t>
            </a:r>
            <a:r>
              <a:rPr lang="en-US" altLang="en-US" sz="1700" b="1" dirty="0" err="1" smtClean="0"/>
              <a:t>Nunan</a:t>
            </a:r>
            <a:r>
              <a:rPr lang="en-US" altLang="en-US" sz="1700" b="1" dirty="0" smtClean="0"/>
              <a:t> presented appeal at ROS during March meeting</a:t>
            </a:r>
          </a:p>
          <a:p>
            <a:pPr lvl="2"/>
            <a:r>
              <a:rPr lang="en-US" altLang="en-US" sz="1400" b="1" dirty="0" smtClean="0"/>
              <a:t>Added 600 MW analysis after presentation to OWG</a:t>
            </a:r>
          </a:p>
          <a:p>
            <a:pPr lvl="2"/>
            <a:r>
              <a:rPr lang="en-US" altLang="en-US" sz="1400" b="1" dirty="0" smtClean="0"/>
              <a:t>ERCOT said 53 entities could be exempted, but only six don’t have designated </a:t>
            </a:r>
            <a:r>
              <a:rPr lang="en-US" altLang="en-US" sz="1400" b="1" dirty="0" smtClean="0"/>
              <a:t>TO</a:t>
            </a:r>
          </a:p>
          <a:p>
            <a:pPr lvl="2"/>
            <a:r>
              <a:rPr lang="en-US" altLang="en-US" sz="1400" b="1" dirty="0" smtClean="0"/>
              <a:t>Motion to reject appeal carried at ROS (four abstains</a:t>
            </a:r>
            <a:r>
              <a:rPr lang="en-US" altLang="en-US" sz="1400" b="1" dirty="0" smtClean="0"/>
              <a:t>)</a:t>
            </a:r>
            <a:endParaRPr lang="en-US" altLang="en-US" sz="1400" b="1" dirty="0" smtClean="0"/>
          </a:p>
          <a:p>
            <a:pPr lvl="2"/>
            <a:r>
              <a:rPr lang="en-US" altLang="en-US" sz="1400" b="1" dirty="0" smtClean="0"/>
              <a:t>Support for rejection of appeal to ROS based on following issues:</a:t>
            </a:r>
          </a:p>
          <a:p>
            <a:pPr lvl="3"/>
            <a:r>
              <a:rPr lang="en-US" altLang="en-US" sz="1200" b="1" dirty="0" smtClean="0"/>
              <a:t>Fairness </a:t>
            </a:r>
            <a:r>
              <a:rPr lang="en-US" altLang="en-US" sz="1200" b="1" dirty="0" smtClean="0"/>
              <a:t>related to load </a:t>
            </a:r>
            <a:r>
              <a:rPr lang="en-US" altLang="en-US" sz="1200" b="1" dirty="0" smtClean="0"/>
              <a:t>shed (Adding higher percentages to existing TOs and exempting some customers from ever participating in manual load shed events)</a:t>
            </a:r>
            <a:endParaRPr lang="en-US" altLang="en-US" sz="1200" b="1" dirty="0" smtClean="0"/>
          </a:p>
          <a:p>
            <a:pPr lvl="3"/>
            <a:r>
              <a:rPr lang="en-US" altLang="en-US" sz="1200" b="1" dirty="0" smtClean="0"/>
              <a:t>Market </a:t>
            </a:r>
            <a:r>
              <a:rPr lang="en-US" altLang="en-US" sz="1200" b="1" dirty="0" smtClean="0"/>
              <a:t>operations &amp; emergency operations can be slippery slope when exempting based on </a:t>
            </a:r>
            <a:r>
              <a:rPr lang="en-US" altLang="en-US" sz="1200" b="1" dirty="0" smtClean="0"/>
              <a:t>size and costs</a:t>
            </a:r>
          </a:p>
          <a:p>
            <a:pPr lvl="3"/>
            <a:r>
              <a:rPr lang="en-US" altLang="en-US" sz="1200" b="1" dirty="0" smtClean="0"/>
              <a:t>Some </a:t>
            </a:r>
            <a:r>
              <a:rPr lang="en-US" altLang="en-US" sz="1200" b="1" dirty="0" smtClean="0"/>
              <a:t>self-serve entities are fairly large.  Questions </a:t>
            </a:r>
            <a:r>
              <a:rPr lang="en-US" altLang="en-US" sz="1200" b="1" dirty="0" smtClean="0"/>
              <a:t>and unknowns about </a:t>
            </a:r>
            <a:r>
              <a:rPr lang="en-US" altLang="en-US" sz="1200" b="1" dirty="0" smtClean="0"/>
              <a:t>inequities, rapid growth and future consequences.</a:t>
            </a:r>
          </a:p>
          <a:p>
            <a:pPr lvl="3"/>
            <a:endParaRPr lang="en-US" altLang="en-US" sz="1100" b="1" dirty="0" smtClean="0"/>
          </a:p>
          <a:p>
            <a:pPr lvl="2">
              <a:buNone/>
            </a:pPr>
            <a:endParaRPr lang="en-US" altLang="en-US" sz="1400" b="1" dirty="0" smtClean="0"/>
          </a:p>
          <a:p>
            <a:pPr lvl="1"/>
            <a:endParaRPr lang="en-US" altLang="en-US" sz="1700" b="1" dirty="0" smtClean="0"/>
          </a:p>
          <a:p>
            <a:endParaRPr lang="en-US" sz="1600" dirty="0" smtClean="0"/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4645025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en-US" sz="1000" dirty="0" smtClean="0">
                <a:solidFill>
                  <a:schemeClr val="tx1"/>
                </a:solidFill>
              </a:rPr>
              <a:t>April 28, 2016 TAC Meeting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08B9F88-4009-47D3-BE70-F3C0D343BEB5}">
  <ds:schemaRefs>
    <ds:schemaRef ds:uri="http://schemas.microsoft.com/office/2006/metadata/properties"/>
    <ds:schemaRef ds:uri="8b965130-e3da-4e6b-9b2e-40bd1204f29d"/>
  </ds:schemaRefs>
</ds:datastoreItem>
</file>

<file path=customXml/itemProps2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22717</TotalTime>
  <Words>246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Custom Design</vt:lpstr>
      <vt:lpstr>Median</vt:lpstr>
      <vt:lpstr>1_Median</vt:lpstr>
      <vt:lpstr>Slide 1</vt:lpstr>
      <vt:lpstr>Non-Voting Items</vt:lpstr>
      <vt:lpstr>Voting Items</vt:lpstr>
      <vt:lpstr>Voting Items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Bern, Alan</cp:lastModifiedBy>
  <cp:revision>866</cp:revision>
  <cp:lastPrinted>2013-01-30T23:16:36Z</cp:lastPrinted>
  <dcterms:created xsi:type="dcterms:W3CDTF">2010-04-12T23:12:02Z</dcterms:created>
  <dcterms:modified xsi:type="dcterms:W3CDTF">2016-04-26T14:21:11Z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</Properties>
</file>