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7" r:id="rId5"/>
    <p:sldId id="258" r:id="rId6"/>
    <p:sldId id="259" r:id="rId7"/>
    <p:sldId id="269" r:id="rId8"/>
    <p:sldId id="270" r:id="rId9"/>
    <p:sldId id="271" r:id="rId10"/>
    <p:sldId id="272" r:id="rId11"/>
    <p:sldId id="274" r:id="rId12"/>
    <p:sldId id="289" r:id="rId13"/>
    <p:sldId id="275" r:id="rId14"/>
    <p:sldId id="276" r:id="rId15"/>
    <p:sldId id="277" r:id="rId16"/>
    <p:sldId id="278" r:id="rId17"/>
    <p:sldId id="279" r:id="rId18"/>
    <p:sldId id="280" r:id="rId19"/>
    <p:sldId id="287" r:id="rId20"/>
    <p:sldId id="28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95" d="100"/>
          <a:sy n="95" d="100"/>
        </p:scale>
        <p:origin x="-678" y="-96"/>
      </p:cViewPr>
      <p:guideLst>
        <p:guide orient="horz" pos="1008"/>
        <p:guide orient="horz" pos="4032"/>
        <p:guide orient="horz" pos="372"/>
        <p:guide pos="2880"/>
        <p:guide pos="228"/>
        <p:guide pos="288"/>
        <p:guide pos="5472"/>
        <p:guide pos="55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0" d="100"/>
          <a:sy n="50" d="100"/>
        </p:scale>
        <p:origin x="-293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33EE-BA32-419A-9EDE-DF6E818675EE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0D7CC-4501-471C-AD02-75920EE946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49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749C-4674-4E07-8076-08270B9EEA70}" type="datetimeFigureOut">
              <a:rPr lang="en-US" smtClean="0"/>
              <a:pPr/>
              <a:t>4/25/2016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4F29A-0DB2-455F-BF4A-20C9E9A1C6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CD3CF-26E6-4043-9114-6733EFF40E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FB929C2-5C51-41E5-9231-E55BFCB50DC3}" type="datetime1">
              <a:rPr lang="en-US" altLang="en-US" smtClean="0"/>
              <a:pPr/>
              <a:t>4/25/2016</a:t>
            </a:fld>
            <a:endParaRPr lang="en-US" altLang="en-US" smtClean="0"/>
          </a:p>
        </p:txBody>
      </p:sp>
      <p:sp>
        <p:nvSpPr>
          <p:cNvPr id="5427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12975-34BB-44D6-8468-87083C2672CA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4FC44-245A-495B-85CA-EE5A27F32D6E}" type="slidenum">
              <a:rPr lang="en-US"/>
              <a:pPr/>
              <a:t>3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" y="0"/>
            <a:ext cx="9140980" cy="6858000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</p:pic>
      <p:sp>
        <p:nvSpPr>
          <p:cNvPr id="8" name="Footer Placeholder 5"/>
          <p:cNvSpPr txBox="1">
            <a:spLocks/>
          </p:cNvSpPr>
          <p:nvPr userDrawn="1"/>
        </p:nvSpPr>
        <p:spPr bwMode="auto">
          <a:xfrm>
            <a:off x="361950" y="6239645"/>
            <a:ext cx="38782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900" dirty="0">
                <a:solidFill>
                  <a:schemeClr val="bg1"/>
                </a:solidFill>
                <a:latin typeface="+mn-lt"/>
                <a:ea typeface="ＭＳ Ｐゴシック"/>
                <a:cs typeface="Arial" charset="0"/>
              </a:rPr>
              <a:t>CenterPoint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50960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42"/>
          <a:stretch/>
        </p:blipFill>
        <p:spPr>
          <a:xfrm>
            <a:off x="0" y="0"/>
            <a:ext cx="9144000" cy="558641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4025" y="2631622"/>
            <a:ext cx="6858000" cy="40011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noAutofit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1800" b="1" i="1" kern="120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724025" y="1898354"/>
            <a:ext cx="6858000" cy="639535"/>
          </a:xfrm>
        </p:spPr>
        <p:txBody>
          <a:bodyPr anchor="ctr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724025" y="4543437"/>
            <a:ext cx="6858000" cy="457200"/>
          </a:xfrm>
          <a:prstGeom prst="rect">
            <a:avLst/>
          </a:prstGeom>
        </p:spPr>
        <p:txBody>
          <a:bodyPr/>
          <a:lstStyle>
            <a:lvl1pPr>
              <a:buNone/>
              <a:defRPr sz="1600" b="0" baseline="0">
                <a:solidFill>
                  <a:schemeClr val="bg1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7" name="Picture 6" descr="cover-1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55189" y="5754578"/>
            <a:ext cx="2059969" cy="7706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Footer Placeholder 5"/>
          <p:cNvSpPr txBox="1">
            <a:spLocks/>
          </p:cNvSpPr>
          <p:nvPr userDrawn="1"/>
        </p:nvSpPr>
        <p:spPr bwMode="auto">
          <a:xfrm>
            <a:off x="361950" y="6239645"/>
            <a:ext cx="38782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 sz="900" dirty="0">
                <a:solidFill>
                  <a:srgbClr val="7F7F7F"/>
                </a:solidFill>
                <a:latin typeface="+mn-lt"/>
                <a:ea typeface="ＭＳ Ｐゴシック"/>
                <a:cs typeface="Arial" charset="0"/>
              </a:rPr>
              <a:t>CenterPoint Energy Proprietary and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6601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CenterPoint</a:t>
            </a:r>
            <a:r>
              <a:rPr lang="en-US" dirty="0" smtClean="0"/>
              <a:t> Energy Proprietary and 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3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950" y="1453896"/>
            <a:ext cx="4210050" cy="49469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53896"/>
            <a:ext cx="4210050" cy="49469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CenterPoint</a:t>
            </a:r>
            <a:r>
              <a:rPr lang="en-US" dirty="0" smtClean="0"/>
              <a:t> Energy Proprietary and 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6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CenterPoint</a:t>
            </a:r>
            <a:r>
              <a:rPr lang="en-US" dirty="0" smtClean="0"/>
              <a:t> Energy Proprietary and 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693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CenterPoint</a:t>
            </a:r>
            <a:r>
              <a:rPr lang="en-US" dirty="0" smtClean="0"/>
              <a:t> Energy Proprietary and 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89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9" t="2488" r="143" b="6383"/>
          <a:stretch/>
        </p:blipFill>
        <p:spPr>
          <a:xfrm>
            <a:off x="0" y="0"/>
            <a:ext cx="9144000" cy="127846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951" y="189040"/>
            <a:ext cx="6492240" cy="10058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1452557"/>
            <a:ext cx="8420100" cy="4957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7650" y="6513984"/>
            <a:ext cx="914400" cy="230832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191B-EC79-44DF-9A66-5B2CE6AC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6513984"/>
            <a:ext cx="381364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algn="l" defTabSz="914400" rtl="0" eaLnBrk="1" latinLnBrk="0" hangingPunct="1">
              <a:lnSpc>
                <a:spcPct val="100000"/>
              </a:lnSpc>
              <a:spcBef>
                <a:spcPct val="50000"/>
              </a:spcBef>
              <a:defRPr lang="en-US" sz="900" b="0" i="0" kern="1200" smtClean="0">
                <a:solidFill>
                  <a:srgbClr val="777777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err="1" smtClean="0"/>
              <a:t>CenterPoint</a:t>
            </a:r>
            <a:r>
              <a:rPr lang="en-US" dirty="0" smtClean="0"/>
              <a:t> Energy Proprietary and Confidential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69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50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defTabSz="914400" rtl="0" eaLnBrk="1" latinLnBrk="0" hangingPunct="1">
        <a:spcBef>
          <a:spcPts val="800"/>
        </a:spcBef>
        <a:buClr>
          <a:schemeClr val="accent6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3429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indent="-342900" algn="l" defTabSz="914400" rtl="0" eaLnBrk="1" latinLnBrk="0" hangingPunct="1">
        <a:spcBef>
          <a:spcPts val="400"/>
        </a:spcBef>
        <a:buClr>
          <a:schemeClr val="accent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342900" algn="l" defTabSz="914400" rtl="0" eaLnBrk="1" latinLnBrk="0" hangingPunct="1">
        <a:spcBef>
          <a:spcPts val="2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Brockhan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NERC HILF Activities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April  26,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6801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Possible Impact to Texas</a:t>
            </a:r>
          </a:p>
          <a:p>
            <a:pPr lvl="1"/>
            <a:r>
              <a:rPr lang="en-US" sz="2400" dirty="0" err="1" smtClean="0"/>
              <a:t>Metatech</a:t>
            </a:r>
            <a:r>
              <a:rPr lang="en-US" sz="2400" dirty="0" smtClean="0"/>
              <a:t> Simulation</a:t>
            </a:r>
          </a:p>
          <a:p>
            <a:pPr lvl="2"/>
            <a:r>
              <a:rPr lang="en-US" dirty="0" smtClean="0"/>
              <a:t>	Simulation based on a GMD event almost 10x the 	1989 event. </a:t>
            </a:r>
          </a:p>
          <a:p>
            <a:pPr lvl="2"/>
            <a:r>
              <a:rPr lang="en-US" dirty="0" smtClean="0"/>
              <a:t>	Results indicate possibility of 350 large EHV 	transformers could be irreparably damaged</a:t>
            </a:r>
          </a:p>
          <a:p>
            <a:pPr lvl="2"/>
            <a:r>
              <a:rPr lang="en-US" dirty="0" smtClean="0"/>
              <a:t>	Several areas in northern portion of North America 	subject to collapse</a:t>
            </a:r>
          </a:p>
          <a:p>
            <a:pPr lvl="2"/>
            <a:r>
              <a:rPr lang="en-US" dirty="0" smtClean="0"/>
              <a:t>	</a:t>
            </a:r>
            <a:r>
              <a:rPr lang="en-US" b="1" dirty="0" smtClean="0"/>
              <a:t>Texas not identified as subject to possible 	collapse. 0% transformers in Texas at risk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6043" y="1452563"/>
            <a:ext cx="6431913" cy="495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2554" y="1452563"/>
            <a:ext cx="6718891" cy="495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High Altitude Electromagnetic Pulse (HEMP)</a:t>
            </a:r>
            <a:endParaRPr lang="en-US" dirty="0" smtClean="0"/>
          </a:p>
          <a:p>
            <a:pPr lvl="1"/>
            <a:r>
              <a:rPr lang="en-US" sz="2400" dirty="0" smtClean="0"/>
              <a:t>A high-altitude electromagnetic pulse (HEMP) is defined as a series of electromagnetic waveforms that are generated from a nuclear detonation at altitudes above 30 km.</a:t>
            </a:r>
          </a:p>
          <a:p>
            <a:pPr lvl="1"/>
            <a:r>
              <a:rPr lang="en-US" sz="2400" dirty="0" smtClean="0"/>
              <a:t>Military thought places the continent at greater risk for such an attack today than in the past.</a:t>
            </a:r>
          </a:p>
          <a:p>
            <a:pPr lvl="1"/>
            <a:r>
              <a:rPr lang="en-US" sz="2400" dirty="0" smtClean="0"/>
              <a:t>HEMP is three main waveforms covering times from nanoseconds to hundreds of seconds.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b="1" dirty="0" smtClean="0"/>
              <a:t>GMD vs. EMP</a:t>
            </a:r>
          </a:p>
          <a:p>
            <a:r>
              <a:rPr lang="en-US" dirty="0" smtClean="0"/>
              <a:t> NERC’s comments to the FERC GMD NOPR</a:t>
            </a:r>
          </a:p>
          <a:p>
            <a:pPr lvl="1"/>
            <a:r>
              <a:rPr lang="en-US" sz="2400" dirty="0" smtClean="0"/>
              <a:t>Some confusion between GMD &amp; EMP</a:t>
            </a:r>
          </a:p>
          <a:p>
            <a:pPr lvl="1"/>
            <a:r>
              <a:rPr lang="en-US" sz="2400" dirty="0" smtClean="0"/>
              <a:t>EMP E3 wave is similar to a GMD effect - GIC</a:t>
            </a:r>
          </a:p>
          <a:p>
            <a:pPr lvl="2"/>
            <a:r>
              <a:rPr lang="en-US" sz="2000" dirty="0" smtClean="0"/>
              <a:t>Larger magnitude</a:t>
            </a:r>
          </a:p>
          <a:p>
            <a:pPr lvl="2"/>
            <a:r>
              <a:rPr lang="en-US" sz="2000" dirty="0" smtClean="0"/>
              <a:t>Shorter duration – hundreds seconds vs. hours or days</a:t>
            </a:r>
          </a:p>
          <a:p>
            <a:pPr lvl="2"/>
            <a:r>
              <a:rPr lang="en-US" sz="2000" dirty="0" smtClean="0"/>
              <a:t>Occurs after the grid is exposed to the more intense E1 &amp; E2 waves.</a:t>
            </a:r>
          </a:p>
          <a:p>
            <a:pPr lvl="1"/>
            <a:r>
              <a:rPr lang="en-US" sz="2400" dirty="0" smtClean="0"/>
              <a:t>Significant differences between GMD &amp; EMP</a:t>
            </a:r>
          </a:p>
          <a:p>
            <a:pPr lvl="2"/>
            <a:r>
              <a:rPr lang="en-US" sz="2000" dirty="0" smtClean="0"/>
              <a:t>Nature of the threat</a:t>
            </a:r>
          </a:p>
          <a:p>
            <a:pPr lvl="2"/>
            <a:r>
              <a:rPr lang="en-US" sz="2000" dirty="0" smtClean="0"/>
              <a:t>Science behind their impacts</a:t>
            </a:r>
          </a:p>
          <a:p>
            <a:pPr lvl="2"/>
            <a:r>
              <a:rPr lang="en-US" sz="2000" dirty="0" smtClean="0"/>
              <a:t>Scale &amp; form of potential solutions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2400" dirty="0" smtClean="0"/>
              <a:t>NERC comments continued</a:t>
            </a:r>
          </a:p>
          <a:p>
            <a:pPr lvl="1"/>
            <a:r>
              <a:rPr lang="en-US" sz="2400" dirty="0" smtClean="0"/>
              <a:t>Threats posed by GMD &amp; EMP are distinct.</a:t>
            </a:r>
          </a:p>
          <a:p>
            <a:pPr lvl="1"/>
            <a:r>
              <a:rPr lang="en-US" sz="2400" dirty="0" smtClean="0"/>
              <a:t>Effects of </a:t>
            </a:r>
            <a:r>
              <a:rPr lang="en-US" sz="2400" dirty="0"/>
              <a:t>GMD are primarily limited to reliability of the Bulk-Power </a:t>
            </a:r>
            <a:r>
              <a:rPr lang="en-US" sz="2400" dirty="0" smtClean="0"/>
              <a:t>System</a:t>
            </a:r>
          </a:p>
          <a:p>
            <a:pPr lvl="1"/>
            <a:r>
              <a:rPr lang="en-US" sz="2400" dirty="0" smtClean="0"/>
              <a:t>Effects </a:t>
            </a:r>
            <a:r>
              <a:rPr lang="en-US" sz="2400" dirty="0"/>
              <a:t>of an EMP </a:t>
            </a:r>
            <a:r>
              <a:rPr lang="en-US" sz="2400" dirty="0" smtClean="0"/>
              <a:t>are significantly </a:t>
            </a:r>
            <a:r>
              <a:rPr lang="en-US" sz="2400" dirty="0"/>
              <a:t>more extensive, going across multiple industries and </a:t>
            </a:r>
            <a:r>
              <a:rPr lang="en-US" sz="2400" dirty="0" smtClean="0"/>
              <a:t>technologies</a:t>
            </a:r>
          </a:p>
          <a:p>
            <a:pPr lvl="1"/>
            <a:r>
              <a:rPr lang="en-US" sz="2400" dirty="0"/>
              <a:t>EMP is likely to be the result of an intentional, determined </a:t>
            </a:r>
            <a:r>
              <a:rPr lang="en-US" sz="2400" dirty="0" smtClean="0"/>
              <a:t>attack</a:t>
            </a:r>
            <a:endParaRPr lang="en-US" sz="2000" dirty="0" smtClean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Recent Extreme Events</a:t>
            </a:r>
          </a:p>
          <a:p>
            <a:pPr lvl="1"/>
            <a:r>
              <a:rPr lang="en-US" sz="2400" dirty="0" smtClean="0"/>
              <a:t>October 2012 – Super Storm Sandy</a:t>
            </a:r>
          </a:p>
          <a:p>
            <a:pPr lvl="2"/>
            <a:r>
              <a:rPr lang="en-US" sz="2000" dirty="0" smtClean="0"/>
              <a:t>Largest Atlantic hurricane on record – 1100 miles in diameter</a:t>
            </a:r>
          </a:p>
          <a:p>
            <a:pPr lvl="2"/>
            <a:r>
              <a:rPr lang="en-US" sz="2000" dirty="0" smtClean="0"/>
              <a:t>US death total – 157</a:t>
            </a:r>
          </a:p>
          <a:p>
            <a:pPr lvl="2"/>
            <a:r>
              <a:rPr lang="en-US" sz="2000" dirty="0" smtClean="0"/>
              <a:t>US damage estimated at over $70 billion</a:t>
            </a:r>
          </a:p>
          <a:p>
            <a:pPr lvl="2"/>
            <a:r>
              <a:rPr lang="en-US" sz="2000" dirty="0" smtClean="0"/>
              <a:t>Approximately 8.5 million people lost power</a:t>
            </a:r>
          </a:p>
          <a:p>
            <a:pPr lvl="1"/>
            <a:r>
              <a:rPr lang="en-US" sz="2400" dirty="0" smtClean="0"/>
              <a:t>April 2013 – Metcalf Substation Physical Attack</a:t>
            </a:r>
          </a:p>
          <a:p>
            <a:pPr lvl="2"/>
            <a:r>
              <a:rPr lang="en-US" sz="2000" dirty="0" smtClean="0"/>
              <a:t>A team of </a:t>
            </a:r>
            <a:r>
              <a:rPr lang="en-US" sz="2000" dirty="0"/>
              <a:t>gunmen opened fire using </a:t>
            </a:r>
            <a:r>
              <a:rPr lang="en-US" sz="2000" dirty="0" smtClean="0"/>
              <a:t>rifles </a:t>
            </a:r>
            <a:r>
              <a:rPr lang="en-US" sz="2000" dirty="0"/>
              <a:t>on the Metcalf Transmission Substation, severely damaging 17 </a:t>
            </a:r>
            <a:r>
              <a:rPr lang="en-US" sz="2000" dirty="0" smtClean="0"/>
              <a:t>single phase transformers</a:t>
            </a:r>
          </a:p>
          <a:p>
            <a:pPr lvl="2"/>
            <a:r>
              <a:rPr lang="en-US" sz="2000" dirty="0"/>
              <a:t>Prior to the attack, a series of fiber-optic telecommunications cables operated by AT&amp;T were </a:t>
            </a:r>
            <a:r>
              <a:rPr lang="en-US" sz="2000" dirty="0" smtClean="0"/>
              <a:t>cut</a:t>
            </a:r>
          </a:p>
          <a:p>
            <a:pPr lvl="2"/>
            <a:r>
              <a:rPr lang="en-US" sz="2000" dirty="0" smtClean="0"/>
              <a:t>Approximately $15 million in damages</a:t>
            </a:r>
          </a:p>
          <a:p>
            <a:pPr lvl="2"/>
            <a:r>
              <a:rPr lang="en-US" sz="2000" dirty="0" smtClean="0"/>
              <a:t>Sophisticated, coordinated attack</a:t>
            </a:r>
          </a:p>
          <a:p>
            <a:pPr lvl="2"/>
            <a:r>
              <a:rPr lang="en-US" sz="2000" dirty="0" smtClean="0"/>
              <a:t>Resulted in NERC Reliability Standard CIP-014-2</a:t>
            </a:r>
          </a:p>
          <a:p>
            <a:pPr lvl="2"/>
            <a:r>
              <a:rPr lang="en-US" sz="2000" dirty="0" smtClean="0"/>
              <a:t>To date no arrest have been made</a:t>
            </a:r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4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 smtClean="0"/>
              <a:t>December 2015 – Ukraine Cyber Attack</a:t>
            </a:r>
          </a:p>
          <a:p>
            <a:pPr lvl="2"/>
            <a:r>
              <a:rPr lang="en-US" sz="2000" dirty="0" smtClean="0"/>
              <a:t>Third party remote access/control of electrical facilities</a:t>
            </a:r>
          </a:p>
          <a:p>
            <a:pPr lvl="2"/>
            <a:r>
              <a:rPr lang="en-US" sz="2000" dirty="0" smtClean="0"/>
              <a:t>Approximately 225,000 customers lost power for several hours</a:t>
            </a:r>
          </a:p>
          <a:p>
            <a:pPr lvl="2"/>
            <a:r>
              <a:rPr lang="en-US" sz="2000" dirty="0" smtClean="0"/>
              <a:t>Grid operators forced to manual control to restore outages</a:t>
            </a:r>
          </a:p>
          <a:p>
            <a:pPr lvl="2"/>
            <a:r>
              <a:rPr lang="en-US" sz="2000" dirty="0"/>
              <a:t>Coordinated with telephone DOS attack on call center</a:t>
            </a:r>
          </a:p>
          <a:p>
            <a:pPr lvl="2"/>
            <a:r>
              <a:rPr lang="en-US" sz="2000" dirty="0" smtClean="0"/>
              <a:t>Serial to ethernet devices impacted at firmware level</a:t>
            </a:r>
          </a:p>
          <a:p>
            <a:pPr lvl="2"/>
            <a:r>
              <a:rPr lang="en-US" sz="2000" dirty="0" smtClean="0"/>
              <a:t>First publicly known cyber attack that resulted in outages</a:t>
            </a:r>
          </a:p>
          <a:p>
            <a:pPr lvl="2"/>
            <a:r>
              <a:rPr lang="en-US" sz="2000" dirty="0" smtClean="0"/>
              <a:t>Spear phishing campaign used to gather credentials to gain remote access</a:t>
            </a:r>
          </a:p>
          <a:p>
            <a:pPr lvl="2"/>
            <a:r>
              <a:rPr lang="en-US" sz="2000" dirty="0" smtClean="0"/>
              <a:t>Ukraine systems much more vulnerable than North American systems</a:t>
            </a:r>
          </a:p>
          <a:p>
            <a:pPr lvl="2"/>
            <a:endParaRPr lang="en-US" sz="2000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  <a:endParaRPr lang="en-US" alt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61950" y="1452557"/>
            <a:ext cx="8420100" cy="5261064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Background</a:t>
            </a:r>
            <a:endParaRPr lang="en-US" sz="2400" dirty="0" smtClean="0"/>
          </a:p>
          <a:p>
            <a:pPr lvl="1"/>
            <a:r>
              <a:rPr lang="en-US" sz="2400" dirty="0" smtClean="0"/>
              <a:t>HILF Workshop held in November 2009.</a:t>
            </a:r>
          </a:p>
          <a:p>
            <a:pPr lvl="1"/>
            <a:r>
              <a:rPr lang="en-US" sz="2400" dirty="0" smtClean="0"/>
              <a:t>United States’ Congressional Staff, DOD, DHS, DOE, DHHS, EMP Commission, and FERC.  </a:t>
            </a:r>
          </a:p>
          <a:p>
            <a:pPr lvl="1"/>
            <a:r>
              <a:rPr lang="en-US" altLang="en-US" sz="2400" dirty="0" smtClean="0"/>
              <a:t>IOUs, Coops, &amp; municipal utilities</a:t>
            </a:r>
          </a:p>
          <a:p>
            <a:pPr lvl="1"/>
            <a:r>
              <a:rPr lang="en-US" altLang="en-US" sz="2400" dirty="0" smtClean="0"/>
              <a:t>Produced a report that was approved by NERC BOT May 2010</a:t>
            </a:r>
          </a:p>
          <a:p>
            <a:pPr lvl="1"/>
            <a:r>
              <a:rPr lang="en-US" altLang="en-US" sz="2400" dirty="0" smtClean="0"/>
              <a:t>Identified HILF risks</a:t>
            </a:r>
          </a:p>
          <a:p>
            <a:pPr lvl="2"/>
            <a:r>
              <a:rPr lang="en-US" sz="1800" dirty="0" smtClean="0"/>
              <a:t>Coordinated Cyber, Physical, or Blended Attack </a:t>
            </a:r>
          </a:p>
          <a:p>
            <a:pPr lvl="2"/>
            <a:r>
              <a:rPr lang="en-US" sz="1800" dirty="0" smtClean="0"/>
              <a:t>Pandemic </a:t>
            </a:r>
          </a:p>
          <a:p>
            <a:pPr lvl="2"/>
            <a:r>
              <a:rPr lang="en-US" sz="1800" dirty="0" smtClean="0"/>
              <a:t>GMD</a:t>
            </a:r>
          </a:p>
          <a:p>
            <a:pPr lvl="2"/>
            <a:r>
              <a:rPr lang="en-US" sz="1800" dirty="0" smtClean="0"/>
              <a:t>EMP </a:t>
            </a:r>
          </a:p>
          <a:p>
            <a:pPr lvl="1"/>
            <a:endParaRPr lang="en-US" altLang="en-US" sz="2400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516CA-C0A0-486B-81C4-FEFF09F199B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4260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Common Framework Approach</a:t>
            </a:r>
            <a:endParaRPr lang="en-US" dirty="0" smtClean="0"/>
          </a:p>
          <a:p>
            <a:pPr lvl="1"/>
            <a:r>
              <a:rPr lang="en-US" sz="2400" dirty="0" smtClean="0"/>
              <a:t>HILF risks present unique threats to the electric sector</a:t>
            </a:r>
          </a:p>
          <a:p>
            <a:pPr lvl="1"/>
            <a:r>
              <a:rPr lang="en-US" sz="2400" dirty="0" smtClean="0"/>
              <a:t>Have a number of characteristics in common:</a:t>
            </a:r>
          </a:p>
          <a:p>
            <a:pPr lvl="2"/>
            <a:r>
              <a:rPr lang="en-US" dirty="0" smtClean="0"/>
              <a:t>Potential to cause widespread or catastrophic impact to the sector</a:t>
            </a:r>
          </a:p>
          <a:p>
            <a:pPr lvl="2"/>
            <a:r>
              <a:rPr lang="en-US" dirty="0" smtClean="0"/>
              <a:t>Generally originate through external forces outside the control of the sector</a:t>
            </a:r>
          </a:p>
          <a:p>
            <a:pPr lvl="2"/>
            <a:r>
              <a:rPr lang="en-US" dirty="0" smtClean="0"/>
              <a:t>Can occur very quickly and reach maximum impact with little warning</a:t>
            </a:r>
          </a:p>
          <a:p>
            <a:pPr lvl="2"/>
            <a:r>
              <a:rPr lang="en-US" dirty="0" smtClean="0"/>
              <a:t>Little real-world operational experience generally exists</a:t>
            </a:r>
          </a:p>
          <a:p>
            <a:pPr lvl="2"/>
            <a:r>
              <a:rPr lang="en-US" dirty="0" smtClean="0"/>
              <a:t>Probability of HILF risks’ occurrence and impact is difficult to quantify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67650" y="6513513"/>
            <a:ext cx="914400" cy="231775"/>
          </a:xfrm>
        </p:spPr>
        <p:txBody>
          <a:bodyPr/>
          <a:lstStyle/>
          <a:p>
            <a:fld id="{9693EC5C-805D-4E52-8A3D-9A7C44B28EB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55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Placing HILF Risk in Context </a:t>
            </a:r>
          </a:p>
          <a:p>
            <a:pPr lvl="1"/>
            <a:r>
              <a:rPr lang="en-US" sz="2400" dirty="0" smtClean="0"/>
              <a:t>HILF risks are only part of a much larger list of priorities facing the electric sector</a:t>
            </a:r>
          </a:p>
          <a:p>
            <a:pPr lvl="1"/>
            <a:r>
              <a:rPr lang="en-US" sz="2400" dirty="0" smtClean="0"/>
              <a:t>Will require re-allocation of already strained human and financial resources</a:t>
            </a:r>
          </a:p>
          <a:p>
            <a:pPr lvl="1"/>
            <a:r>
              <a:rPr lang="en-US" sz="2400" dirty="0" smtClean="0"/>
              <a:t>Managing HILF risks must be placed in an appropriate context</a:t>
            </a:r>
          </a:p>
          <a:p>
            <a:pPr lvl="2"/>
            <a:r>
              <a:rPr lang="en-US" sz="2000" dirty="0" smtClean="0"/>
              <a:t>A parallel goal must be to keep electricity affordable</a:t>
            </a:r>
          </a:p>
          <a:p>
            <a:pPr lvl="2"/>
            <a:r>
              <a:rPr lang="en-US" sz="2000" dirty="0" smtClean="0"/>
              <a:t>Sector cannot expect to “gold plate” the system.</a:t>
            </a:r>
          </a:p>
          <a:p>
            <a:pPr lvl="2"/>
            <a:r>
              <a:rPr lang="en-US" sz="2000" dirty="0" smtClean="0"/>
              <a:t>It is impossible to fully protect the system from every threat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HILF risk must take a holistic approach </a:t>
            </a:r>
          </a:p>
          <a:p>
            <a:pPr lvl="2"/>
            <a:r>
              <a:rPr lang="en-US" dirty="0" smtClean="0"/>
              <a:t>	protection</a:t>
            </a:r>
          </a:p>
          <a:p>
            <a:pPr lvl="2"/>
            <a:r>
              <a:rPr lang="en-US" dirty="0" smtClean="0"/>
              <a:t>	resilience</a:t>
            </a:r>
          </a:p>
          <a:p>
            <a:pPr lvl="2"/>
            <a:r>
              <a:rPr lang="en-US" dirty="0" smtClean="0"/>
              <a:t>	restoration</a:t>
            </a:r>
          </a:p>
          <a:p>
            <a:pPr lvl="1"/>
            <a:r>
              <a:rPr lang="en-US" dirty="0" smtClean="0"/>
              <a:t>Mitigation steps taken to address HILF risk should have no unintended reliability consequences </a:t>
            </a:r>
          </a:p>
          <a:p>
            <a:pPr lvl="2"/>
            <a:r>
              <a:rPr lang="en-US" dirty="0" smtClean="0"/>
              <a:t>Cannot increase risks from other, more common, threats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GMD Risk</a:t>
            </a:r>
          </a:p>
          <a:p>
            <a:pPr lvl="1"/>
            <a:r>
              <a:rPr lang="en-US" sz="2400" dirty="0" smtClean="0"/>
              <a:t>Geomagnetic storms produce impulsive disturbance of the Earth’s geomagnetic field</a:t>
            </a:r>
          </a:p>
          <a:p>
            <a:pPr lvl="1"/>
            <a:r>
              <a:rPr lang="en-US" sz="2400" dirty="0" smtClean="0"/>
              <a:t>Can induce currents called </a:t>
            </a:r>
            <a:r>
              <a:rPr lang="en-US" sz="2400" dirty="0" err="1" smtClean="0"/>
              <a:t>geomagnetically</a:t>
            </a:r>
            <a:r>
              <a:rPr lang="en-US" sz="2400" dirty="0" smtClean="0"/>
              <a:t>-induced currents (GIC)</a:t>
            </a:r>
          </a:p>
          <a:p>
            <a:pPr lvl="1"/>
            <a:r>
              <a:rPr lang="en-US" sz="2400" dirty="0" smtClean="0"/>
              <a:t>Geographical locations (latitude) and geologic properties can impact the potential for GIC to be induced</a:t>
            </a:r>
          </a:p>
          <a:p>
            <a:pPr lvl="1"/>
            <a:r>
              <a:rPr lang="en-US" sz="2400" dirty="0" smtClean="0"/>
              <a:t>EHV (345kV and higher) more susceptible to GIC</a:t>
            </a:r>
          </a:p>
          <a:p>
            <a:pPr lvl="1"/>
            <a:r>
              <a:rPr lang="en-US" sz="2400" dirty="0" smtClean="0"/>
              <a:t>March 13-14, 1989 geomagnetic storm led to the collapse of the Hydro Québec system </a:t>
            </a:r>
          </a:p>
          <a:p>
            <a:pPr lvl="1"/>
            <a:r>
              <a:rPr lang="en-US" sz="2400" dirty="0" smtClean="0"/>
              <a:t>Collapse only took 92 seconds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178" y="1278384"/>
            <a:ext cx="8420100" cy="557961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NERC/Electric sector response</a:t>
            </a:r>
          </a:p>
          <a:p>
            <a:pPr lvl="1"/>
            <a:r>
              <a:rPr lang="en-US" sz="2400" dirty="0" smtClean="0"/>
              <a:t>NERC Reliability Standard </a:t>
            </a:r>
            <a:r>
              <a:rPr lang="en-US" sz="2400" b="1" dirty="0" smtClean="0"/>
              <a:t>EOP-010-1</a:t>
            </a:r>
            <a:r>
              <a:rPr lang="en-US" sz="2400" dirty="0" smtClean="0"/>
              <a:t> became effective April 1, 2015.</a:t>
            </a:r>
          </a:p>
          <a:p>
            <a:pPr lvl="2"/>
            <a:r>
              <a:rPr lang="en-US" sz="2000" dirty="0" smtClean="0"/>
              <a:t>Requires responsible entities to develop and implement a GMD Operating procedure or plan to: 1) receive space weather information; 2) develop actions to mitigate possible GMD effects 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solidFill>
                  <a:srgbClr val="000000"/>
                </a:solidFill>
              </a:rPr>
              <a:t>NERC Reliability Standard </a:t>
            </a:r>
            <a:r>
              <a:rPr lang="en-US" sz="2400" b="1" dirty="0">
                <a:solidFill>
                  <a:srgbClr val="000000"/>
                </a:solidFill>
              </a:rPr>
              <a:t>TPL-007-1</a:t>
            </a:r>
            <a:r>
              <a:rPr lang="en-US" sz="2400" dirty="0">
                <a:solidFill>
                  <a:srgbClr val="000000"/>
                </a:solidFill>
              </a:rPr>
              <a:t> was filed with FERC for approval on January 21, 2015.</a:t>
            </a:r>
          </a:p>
          <a:p>
            <a:pPr lvl="2"/>
            <a:r>
              <a:rPr lang="en-US" sz="2000" dirty="0" smtClean="0">
                <a:solidFill>
                  <a:srgbClr val="000000"/>
                </a:solidFill>
              </a:rPr>
              <a:t>Complete </a:t>
            </a:r>
            <a:r>
              <a:rPr lang="en-US" sz="2000" dirty="0">
                <a:solidFill>
                  <a:srgbClr val="000000"/>
                </a:solidFill>
              </a:rPr>
              <a:t>a GMD Vulnerability Assessment(s) every five years; 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Develop criteria for acceptable System steady state voltage</a:t>
            </a:r>
          </a:p>
          <a:p>
            <a:pPr lvl="2"/>
            <a:r>
              <a:rPr lang="en-US" sz="2000" dirty="0" smtClean="0">
                <a:solidFill>
                  <a:srgbClr val="000000"/>
                </a:solidFill>
              </a:rPr>
              <a:t>Conduct </a:t>
            </a:r>
            <a:r>
              <a:rPr lang="en-US" sz="2000" dirty="0">
                <a:solidFill>
                  <a:srgbClr val="000000"/>
                </a:solidFill>
              </a:rPr>
              <a:t>a thermal impact assessment for its solely and jointly owned applicable BES power transformers </a:t>
            </a:r>
          </a:p>
          <a:p>
            <a:pPr lvl="2"/>
            <a:r>
              <a:rPr lang="en-US" sz="2000" dirty="0" smtClean="0">
                <a:solidFill>
                  <a:srgbClr val="000000"/>
                </a:solidFill>
              </a:rPr>
              <a:t>Develop </a:t>
            </a:r>
            <a:r>
              <a:rPr lang="en-US" sz="2000" dirty="0">
                <a:solidFill>
                  <a:srgbClr val="000000"/>
                </a:solidFill>
              </a:rPr>
              <a:t>Corrective Action Plans to address deficiencies that may have been identified in the GMD Vulnerability Assessment(s)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solidFill>
                  <a:srgbClr val="000000"/>
                </a:solidFill>
              </a:rPr>
              <a:t>Comments period in response to FERC questions</a:t>
            </a:r>
          </a:p>
          <a:p>
            <a:pPr lvl="1">
              <a:buClr>
                <a:srgbClr val="FF0000"/>
              </a:buClr>
            </a:pPr>
            <a:r>
              <a:rPr lang="en-US" sz="2400" dirty="0">
                <a:solidFill>
                  <a:srgbClr val="000000"/>
                </a:solidFill>
              </a:rPr>
              <a:t>Waiting on FERC action</a:t>
            </a:r>
          </a:p>
          <a:p>
            <a:pPr lvl="2"/>
            <a:endParaRPr lang="en-US" sz="2000" dirty="0" smtClean="0"/>
          </a:p>
          <a:p>
            <a:pPr marL="342900" lvl="2" indent="0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517872"/>
            <a:ext cx="8420100" cy="4957768"/>
          </a:xfrm>
        </p:spPr>
        <p:txBody>
          <a:bodyPr>
            <a:normAutofit/>
          </a:bodyPr>
          <a:lstStyle/>
          <a:p>
            <a:r>
              <a:rPr lang="en-US" b="1" dirty="0" smtClean="0"/>
              <a:t>ERCOT Region Response</a:t>
            </a:r>
          </a:p>
          <a:p>
            <a:pPr lvl="1"/>
            <a:r>
              <a:rPr lang="en-US" sz="2400" dirty="0" smtClean="0"/>
              <a:t>Nodal Operating Guide 4.7</a:t>
            </a:r>
          </a:p>
          <a:p>
            <a:pPr lvl="2"/>
            <a:r>
              <a:rPr lang="en-US" sz="2000" b="1" dirty="0" smtClean="0"/>
              <a:t>Requires ERCOT ISO to</a:t>
            </a:r>
            <a:r>
              <a:rPr lang="en-US" sz="2000" dirty="0" smtClean="0"/>
              <a:t>: </a:t>
            </a:r>
          </a:p>
          <a:p>
            <a:pPr lvl="2"/>
            <a:r>
              <a:rPr lang="en-US" sz="2000" dirty="0" smtClean="0"/>
              <a:t>maintain procedures to receive GMD alerts and warnings issued by NOAA;</a:t>
            </a:r>
          </a:p>
          <a:p>
            <a:pPr lvl="2"/>
            <a:r>
              <a:rPr lang="en-US" sz="2000" dirty="0" smtClean="0"/>
              <a:t>implement and maintain procedures to provide GMD alerts and warnings to TOs</a:t>
            </a:r>
          </a:p>
          <a:p>
            <a:pPr lvl="2"/>
            <a:r>
              <a:rPr lang="en-US" sz="2000" b="1" dirty="0" smtClean="0"/>
              <a:t>Requires applicable TO’s to: </a:t>
            </a:r>
          </a:p>
          <a:p>
            <a:pPr lvl="2"/>
            <a:r>
              <a:rPr lang="en-US" sz="2000" dirty="0" smtClean="0"/>
              <a:t>develop a GMD operating procedure or process to mitigate the effects of GMD events</a:t>
            </a:r>
          </a:p>
          <a:p>
            <a:pPr lvl="2"/>
            <a:r>
              <a:rPr lang="en-US" sz="2000" dirty="0" smtClean="0"/>
              <a:t>provide the GMD operating procedure to ERCOT ISO</a:t>
            </a:r>
            <a:r>
              <a:rPr lang="en-US" dirty="0" smtClean="0"/>
              <a:t>;</a:t>
            </a:r>
          </a:p>
          <a:p>
            <a:pPr lvl="2"/>
            <a:r>
              <a:rPr lang="en-US" sz="2000" dirty="0" smtClean="0"/>
              <a:t>develop a procedure for reporting unusual operating data that could be the result of GMD.</a:t>
            </a:r>
          </a:p>
          <a:p>
            <a:pPr marL="342900" lvl="2" indent="0">
              <a:buNone/>
            </a:pPr>
            <a:endParaRPr lang="en-US" sz="2000" dirty="0" smtClean="0"/>
          </a:p>
          <a:p>
            <a:pPr lvl="2"/>
            <a:endParaRPr lang="en-US" dirty="0" smtClean="0"/>
          </a:p>
          <a:p>
            <a:pPr lvl="2"/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NERC HILF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2225443"/>
            <a:ext cx="8420100" cy="4957768"/>
          </a:xfrm>
        </p:spPr>
        <p:txBody>
          <a:bodyPr/>
          <a:lstStyle/>
          <a:p>
            <a:pPr lvl="1">
              <a:buClr>
                <a:srgbClr val="FF0000"/>
              </a:buClr>
            </a:pPr>
            <a:r>
              <a:rPr lang="en-US" sz="3200" b="1" dirty="0">
                <a:solidFill>
                  <a:srgbClr val="000000"/>
                </a:solidFill>
              </a:rPr>
              <a:t>NERC </a:t>
            </a:r>
            <a:r>
              <a:rPr lang="en-US" sz="3200" b="1" dirty="0" smtClean="0">
                <a:solidFill>
                  <a:srgbClr val="000000"/>
                </a:solidFill>
              </a:rPr>
              <a:t>Reliability Standards &amp; ERCOT Nodal Operating Guides requirements are mandatory </a:t>
            </a:r>
            <a:r>
              <a:rPr lang="en-US" sz="3200" b="1" dirty="0">
                <a:solidFill>
                  <a:srgbClr val="000000"/>
                </a:solidFill>
              </a:rPr>
              <a:t>&amp; enforceable with fines &amp; </a:t>
            </a:r>
            <a:r>
              <a:rPr lang="en-US" sz="3200" b="1" dirty="0" smtClean="0">
                <a:solidFill>
                  <a:srgbClr val="000000"/>
                </a:solidFill>
              </a:rPr>
              <a:t>penalties for violations.</a:t>
            </a:r>
            <a:endParaRPr lang="en-US" sz="3200" b="1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D191B-EC79-44DF-9A66-5B2CE6AC23F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4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NP">
      <a:dk1>
        <a:srgbClr val="000000"/>
      </a:dk1>
      <a:lt1>
        <a:srgbClr val="FFFFFF"/>
      </a:lt1>
      <a:dk2>
        <a:srgbClr val="FF7D19"/>
      </a:dk2>
      <a:lt2>
        <a:srgbClr val="D1D191"/>
      </a:lt2>
      <a:accent1>
        <a:srgbClr val="0188B5"/>
      </a:accent1>
      <a:accent2>
        <a:srgbClr val="FF7D19"/>
      </a:accent2>
      <a:accent3>
        <a:srgbClr val="D1D191"/>
      </a:accent3>
      <a:accent4>
        <a:srgbClr val="009582"/>
      </a:accent4>
      <a:accent5>
        <a:srgbClr val="FFB20E"/>
      </a:accent5>
      <a:accent6>
        <a:srgbClr val="FF0000"/>
      </a:accent6>
      <a:hlink>
        <a:srgbClr val="FFB20E"/>
      </a:hlink>
      <a:folHlink>
        <a:srgbClr val="0188B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noFill/>
          <a:miter lim="800000"/>
          <a:headEnd/>
          <a:tailEnd/>
        </a:ln>
        <a:effectLst>
          <a:outerShdw blurRad="228600" dist="139700" dir="2700000" algn="tl" rotWithShape="0">
            <a:prstClr val="black">
              <a:alpha val="3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NP">
      <a:dk1>
        <a:srgbClr val="000000"/>
      </a:dk1>
      <a:lt1>
        <a:srgbClr val="FFFFFF"/>
      </a:lt1>
      <a:dk2>
        <a:srgbClr val="FF7D19"/>
      </a:dk2>
      <a:lt2>
        <a:srgbClr val="D1D191"/>
      </a:lt2>
      <a:accent1>
        <a:srgbClr val="0188B5"/>
      </a:accent1>
      <a:accent2>
        <a:srgbClr val="FF7D19"/>
      </a:accent2>
      <a:accent3>
        <a:srgbClr val="D1D191"/>
      </a:accent3>
      <a:accent4>
        <a:srgbClr val="009582"/>
      </a:accent4>
      <a:accent5>
        <a:srgbClr val="FFB20E"/>
      </a:accent5>
      <a:accent6>
        <a:srgbClr val="FF0000"/>
      </a:accent6>
      <a:hlink>
        <a:srgbClr val="FFB20E"/>
      </a:hlink>
      <a:folHlink>
        <a:srgbClr val="0188B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NP">
      <a:dk1>
        <a:srgbClr val="000000"/>
      </a:dk1>
      <a:lt1>
        <a:srgbClr val="FFFFFF"/>
      </a:lt1>
      <a:dk2>
        <a:srgbClr val="FF7D19"/>
      </a:dk2>
      <a:lt2>
        <a:srgbClr val="D1D191"/>
      </a:lt2>
      <a:accent1>
        <a:srgbClr val="0188B5"/>
      </a:accent1>
      <a:accent2>
        <a:srgbClr val="FF7D19"/>
      </a:accent2>
      <a:accent3>
        <a:srgbClr val="D1D191"/>
      </a:accent3>
      <a:accent4>
        <a:srgbClr val="009582"/>
      </a:accent4>
      <a:accent5>
        <a:srgbClr val="FFB20E"/>
      </a:accent5>
      <a:accent6>
        <a:srgbClr val="FF0000"/>
      </a:accent6>
      <a:hlink>
        <a:srgbClr val="FFB20E"/>
      </a:hlink>
      <a:folHlink>
        <a:srgbClr val="0188B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D9E6EABD1C44BBB0E84E26B7488DD" ma:contentTypeVersion="1" ma:contentTypeDescription="Create a new document." ma:contentTypeScope="" ma:versionID="a6662619e6f1d148a5ffa1b1e7b9820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14A6950-57A7-4DD0-94D2-FB15932CBD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F2B9B0-1BD4-4A50-99EC-A8AF1535F3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170A36-A5EE-47E3-95B2-591875D464FD}">
  <ds:schemaRefs>
    <ds:schemaRef ds:uri="http://www.w3.org/XML/1998/namespace"/>
    <ds:schemaRef ds:uri="http://schemas.microsoft.com/sharepoint/v3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991</Words>
  <Application>Microsoft Office PowerPoint</Application>
  <PresentationFormat>On-screen Show (4:3)</PresentationFormat>
  <Paragraphs>148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  <vt:lpstr>Summary of NERC HILF Activities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Butler Bradford</dc:creator>
  <cp:lastModifiedBy>John D. Brockhan</cp:lastModifiedBy>
  <cp:revision>73</cp:revision>
  <dcterms:created xsi:type="dcterms:W3CDTF">2014-06-01T14:34:38Z</dcterms:created>
  <dcterms:modified xsi:type="dcterms:W3CDTF">2016-04-25T21:46:56Z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0x010100C61D9E6EABD1C44BBB0E84E26B7488DD</vt:lpwstr>
  </property>
  <property fmtid="{D5CDD505-2E9C-101B-9397-08002B2CF9AE}" pid="3" name="Order">
    <vt:r8>6000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emplateUrl">
    <vt:lpwstr/>
  </property>
</Properties>
</file>