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306" r:id="rId8"/>
    <p:sldId id="309" r:id="rId9"/>
    <p:sldId id="307" r:id="rId10"/>
    <p:sldId id="308" r:id="rId11"/>
    <p:sldId id="310" r:id="rId12"/>
    <p:sldId id="311" r:id="rId13"/>
    <p:sldId id="29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47"/>
    <a:srgbClr val="FF9F9F"/>
    <a:srgbClr val="FFCC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90" y="8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25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58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GRWG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E537-03C1-4A68-91AB-000608A7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0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GRWG 4/16/2016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438400"/>
            <a:ext cx="56460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Overview on EMP</a:t>
            </a:r>
            <a:endParaRPr lang="en-US" sz="2400" dirty="0"/>
          </a:p>
          <a:p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Dan </a:t>
            </a:r>
            <a:r>
              <a:rPr lang="en-US" dirty="0" smtClean="0"/>
              <a:t>Woodfin</a:t>
            </a:r>
          </a:p>
          <a:p>
            <a:r>
              <a:rPr lang="en-US" dirty="0" smtClean="0"/>
              <a:t>Director </a:t>
            </a:r>
            <a:r>
              <a:rPr lang="en-US" dirty="0"/>
              <a:t>of System Operations </a:t>
            </a:r>
            <a:endParaRPr lang="en-US" dirty="0" smtClean="0"/>
          </a:p>
          <a:p>
            <a:r>
              <a:rPr lang="en-US" dirty="0" smtClean="0"/>
              <a:t>ERCOT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GRWG</a:t>
            </a:r>
            <a:endParaRPr lang="en-US" dirty="0" smtClean="0"/>
          </a:p>
          <a:p>
            <a:r>
              <a:rPr lang="en-US" dirty="0" smtClean="0"/>
              <a:t>April 26, </a:t>
            </a:r>
            <a:r>
              <a:rPr lang="en-US" dirty="0"/>
              <a:t>2016 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Electromagnetic Pulse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4724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High-altitude EMP</a:t>
            </a:r>
            <a:endParaRPr lang="en-US" sz="2400" dirty="0"/>
          </a:p>
          <a:p>
            <a:r>
              <a:rPr lang="en-US" sz="2400" dirty="0" smtClean="0"/>
              <a:t>Source Region EMP</a:t>
            </a:r>
          </a:p>
          <a:p>
            <a:r>
              <a:rPr lang="en-US" sz="2400" dirty="0" smtClean="0"/>
              <a:t>Intentional Electromagnetic Interference</a:t>
            </a:r>
          </a:p>
          <a:p>
            <a:r>
              <a:rPr lang="en-US" sz="2400" dirty="0" smtClean="0"/>
              <a:t>Others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0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High-Altitude Electromagnetic Pulse (HEMP)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4724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Any nuclear detonation produces an electromagnetic pulse; the effects of the EMP on electrical and electronic systems are generally along the line of sight</a:t>
            </a:r>
          </a:p>
          <a:p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469608"/>
            <a:ext cx="3870354" cy="28443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04800" y="2314575"/>
            <a:ext cx="47244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dirty="0"/>
              <a:t>For low-altitude detonations, the effects </a:t>
            </a:r>
            <a:r>
              <a:rPr lang="en-US" dirty="0" smtClean="0"/>
              <a:t>of the EMP are </a:t>
            </a:r>
            <a:r>
              <a:rPr lang="en-US" dirty="0"/>
              <a:t>localized and generally eclipsed by other effects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a high altitude detonation, the line of sight may cover a majority of the </a:t>
            </a:r>
            <a:r>
              <a:rPr lang="en-US" dirty="0" smtClean="0"/>
              <a:t>US</a:t>
            </a:r>
          </a:p>
          <a:p>
            <a:pPr lvl="1"/>
            <a:r>
              <a:rPr lang="en-US" dirty="0" smtClean="0"/>
              <a:t>HEMP strength may not be correlated with device yield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31164" y="3891796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Exposure area for E1 HEMP burst at </a:t>
            </a:r>
            <a:r>
              <a:rPr lang="en-US" sz="1000" dirty="0" smtClean="0"/>
              <a:t>100 mi. </a:t>
            </a:r>
            <a:r>
              <a:rPr lang="en-US" sz="1000" dirty="0"/>
              <a:t>over Ohio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9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HEMP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1791093"/>
            <a:ext cx="4648200" cy="332148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E1 Component – energy pulse that disrupts or damages electronics simultaneously over a large area within a few billionths of a second after detonation</a:t>
            </a:r>
          </a:p>
          <a:p>
            <a:r>
              <a:rPr lang="en-US" sz="2000" dirty="0" smtClean="0"/>
              <a:t>E2 Component – effect similar to lightning but over widespread area and at a lower magnitude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914400"/>
            <a:ext cx="3719572" cy="317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2486" y="4421803"/>
            <a:ext cx="8097955" cy="2664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b="0" kern="0" dirty="0" smtClean="0"/>
              <a:t>E3 Component – </a:t>
            </a:r>
            <a:r>
              <a:rPr lang="en-US" sz="2000" b="0" kern="0" dirty="0" smtClean="0"/>
              <a:t>slower effect </a:t>
            </a:r>
            <a:r>
              <a:rPr lang="en-US" sz="2000" b="0" kern="0" dirty="0" smtClean="0"/>
              <a:t>that produces ground-induced currents similar to a extremely severe geomagnetic </a:t>
            </a:r>
            <a:r>
              <a:rPr lang="en-US" sz="2000" b="0" kern="0" dirty="0" smtClean="0"/>
              <a:t>storm but with a limited duration</a:t>
            </a:r>
            <a:endParaRPr lang="en-US" sz="2000" b="0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9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HEMP Impacts on Power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77703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E1 Component </a:t>
            </a:r>
            <a:r>
              <a:rPr lang="en-US" sz="2000" dirty="0" smtClean="0"/>
              <a:t>could </a:t>
            </a:r>
            <a:r>
              <a:rPr lang="en-US" sz="2000" dirty="0"/>
              <a:t>damage electronic </a:t>
            </a:r>
            <a:r>
              <a:rPr lang="en-US" sz="2000" dirty="0" smtClean="0"/>
              <a:t>equipment, including that used </a:t>
            </a:r>
            <a:r>
              <a:rPr lang="en-US" sz="2000" dirty="0"/>
              <a:t>for power system control, monitoring and protection (in addition to similar damage to electronics at end-use customer loads), as well as distribution line insulators and transformers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E2 Component </a:t>
            </a:r>
            <a:r>
              <a:rPr lang="en-US" sz="2000" dirty="0" smtClean="0"/>
              <a:t>may have lower risk to power system components that are protected </a:t>
            </a:r>
            <a:r>
              <a:rPr lang="en-US" sz="2000" dirty="0" smtClean="0"/>
              <a:t>against </a:t>
            </a:r>
            <a:r>
              <a:rPr lang="en-US" sz="2000" dirty="0" smtClean="0"/>
              <a:t>nearby </a:t>
            </a:r>
            <a:r>
              <a:rPr lang="en-US" sz="2000" dirty="0" smtClean="0"/>
              <a:t>lightning strikes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E3 Component </a:t>
            </a:r>
            <a:r>
              <a:rPr lang="en-US" sz="2000" dirty="0" smtClean="0"/>
              <a:t>could </a:t>
            </a:r>
            <a:r>
              <a:rPr lang="en-US" sz="2000" dirty="0" smtClean="0"/>
              <a:t>produce </a:t>
            </a:r>
            <a:r>
              <a:rPr lang="en-US" sz="2000" dirty="0"/>
              <a:t>high </a:t>
            </a:r>
            <a:r>
              <a:rPr lang="en-US" sz="2000" dirty="0" smtClean="0"/>
              <a:t>ground induced currents (GICs), similar to a severe GMD </a:t>
            </a:r>
            <a:r>
              <a:rPr lang="en-US" sz="2000" dirty="0" smtClean="0"/>
              <a:t>storm.  The </a:t>
            </a:r>
            <a:r>
              <a:rPr lang="en-US" sz="2000" dirty="0" smtClean="0"/>
              <a:t>geographic impact would be based on proximity to detonation, rather than latitude (effecting areas not typically thought to be vulnerable to GMD</a:t>
            </a:r>
            <a:r>
              <a:rPr lang="en-US" sz="2000" dirty="0" smtClean="0"/>
              <a:t>).  The </a:t>
            </a:r>
            <a:r>
              <a:rPr lang="en-US" sz="2000" dirty="0"/>
              <a:t>GICs would be much shorter in duration. 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Impacts from E2 and E3 Components may be compounded by loss of electronics (e.g. electronic relays) already </a:t>
            </a:r>
            <a:r>
              <a:rPr lang="en-US" sz="2000" dirty="0"/>
              <a:t>damaged by E1 effects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8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797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1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534400" cy="340543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6600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GRWG 4/16/2016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1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purl.org/dc/terms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7295</TotalTime>
  <Words>342</Words>
  <Application>Microsoft Office PowerPoint</Application>
  <PresentationFormat>On-screen Show (4:3)</PresentationFormat>
  <Paragraphs>49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PowerPoint Presentation</vt:lpstr>
      <vt:lpstr>Electromagnetic Pulse Types</vt:lpstr>
      <vt:lpstr>High-Altitude Electromagnetic Pulse (HEMP)</vt:lpstr>
      <vt:lpstr>Three Types of HEMP Effects</vt:lpstr>
      <vt:lpstr>HEMP Impacts on Power Systems</vt:lpstr>
      <vt:lpstr>PowerPoint Presentation</vt:lpstr>
      <vt:lpstr>Future Topics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Woodfin, Dan</cp:lastModifiedBy>
  <cp:revision>170</cp:revision>
  <cp:lastPrinted>2016-02-12T20:51:30Z</cp:lastPrinted>
  <dcterms:created xsi:type="dcterms:W3CDTF">2016-01-21T15:20:31Z</dcterms:created>
  <dcterms:modified xsi:type="dcterms:W3CDTF">2016-04-25T22:06:34Z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