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07531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2016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2016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2016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2015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2016 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pic>
        <p:nvPicPr>
          <p:cNvPr id="6" name="Content Placeholder 5"/>
          <p:cNvPicPr>
            <a:picLocks noGrp="1" noChangeAspect="1"/>
          </p:cNvPicPr>
          <p:nvPr>
            <p:ph idx="1"/>
          </p:nvPr>
        </p:nvPicPr>
        <p:blipFill>
          <a:blip r:embed="rId3"/>
          <a:stretch>
            <a:fillRect/>
          </a:stretch>
        </p:blipFill>
        <p:spPr>
          <a:xfrm>
            <a:off x="304800" y="990600"/>
            <a:ext cx="8153400" cy="51054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pic>
        <p:nvPicPr>
          <p:cNvPr id="6" name="Content Placeholder 5"/>
          <p:cNvPicPr>
            <a:picLocks noGrp="1" noChangeAspect="1"/>
          </p:cNvPicPr>
          <p:nvPr>
            <p:ph idx="1"/>
          </p:nvPr>
        </p:nvPicPr>
        <p:blipFill>
          <a:blip r:embed="rId3"/>
          <a:stretch>
            <a:fillRect/>
          </a:stretch>
        </p:blipFill>
        <p:spPr>
          <a:xfrm>
            <a:off x="304800" y="990600"/>
            <a:ext cx="7924800" cy="51054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2015 Transmission Loss vs. UFE</a:t>
            </a:r>
            <a:endParaRPr lang="en-US" sz="2700" b="1" dirty="0">
              <a:solidFill>
                <a:schemeClr val="accent1"/>
              </a:solidFill>
            </a:endParaRPr>
          </a:p>
        </p:txBody>
      </p:sp>
      <p:pic>
        <p:nvPicPr>
          <p:cNvPr id="6" name="Content Placeholder 5"/>
          <p:cNvPicPr>
            <a:picLocks noGrp="1" noChangeAspect="1"/>
          </p:cNvPicPr>
          <p:nvPr>
            <p:ph idx="1"/>
          </p:nvPr>
        </p:nvPicPr>
        <p:blipFill>
          <a:blip r:embed="rId3"/>
          <a:stretch>
            <a:fillRect/>
          </a:stretch>
        </p:blipFill>
        <p:spPr>
          <a:xfrm>
            <a:off x="1143000" y="1066800"/>
            <a:ext cx="6730739" cy="48768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2016 Transmission Losses (Actual &amp; Forecasted)</a:t>
            </a:r>
            <a:endParaRPr lang="en-US" sz="2700" b="1" dirty="0">
              <a:solidFill>
                <a:schemeClr val="accent1"/>
              </a:solidFill>
            </a:endParaRPr>
          </a:p>
        </p:txBody>
      </p:sp>
      <p:pic>
        <p:nvPicPr>
          <p:cNvPr id="7" name="Content Placeholder 6"/>
          <p:cNvPicPr>
            <a:picLocks noGrp="1" noChangeAspect="1"/>
          </p:cNvPicPr>
          <p:nvPr>
            <p:ph idx="1"/>
          </p:nvPr>
        </p:nvPicPr>
        <p:blipFill>
          <a:blip r:embed="rId3"/>
          <a:stretch>
            <a:fillRect/>
          </a:stretch>
        </p:blipFill>
        <p:spPr>
          <a:xfrm>
            <a:off x="1066800" y="1066800"/>
            <a:ext cx="6730739" cy="48768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78302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2016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01138634"/>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r>
                        <a:rPr lang="en-US" sz="1800" dirty="0" smtClean="0"/>
                        <a:t>TOTUFE_U1</a:t>
                      </a:r>
                      <a:endParaRPr lang="en-US" sz="1800" dirty="0"/>
                    </a:p>
                  </a:txBody>
                  <a:tcPr/>
                </a:tc>
                <a:tc>
                  <a:txBody>
                    <a:bodyPr/>
                    <a:lstStyle/>
                    <a:p>
                      <a:pPr algn="ctr" fontAlgn="b"/>
                      <a:r>
                        <a:rPr lang="en-US" sz="1800" b="0" i="0" u="none" strike="noStrike" dirty="0">
                          <a:solidFill>
                            <a:srgbClr val="000000"/>
                          </a:solidFill>
                          <a:effectLst/>
                          <a:latin typeface="+Body"/>
                        </a:rPr>
                        <a:t>240,091</a:t>
                      </a:r>
                    </a:p>
                  </a:txBody>
                  <a:tcPr marL="9525" marR="9525" marT="9525" marB="0" anchor="b"/>
                </a:tc>
                <a:tc>
                  <a:txBody>
                    <a:bodyPr/>
                    <a:lstStyle/>
                    <a:p>
                      <a:pPr algn="ctr" fontAlgn="b"/>
                      <a:r>
                        <a:rPr lang="en-US" sz="1800" b="0" i="0" u="none" strike="noStrike">
                          <a:solidFill>
                            <a:srgbClr val="000000"/>
                          </a:solidFill>
                          <a:effectLst/>
                          <a:latin typeface="+Body"/>
                        </a:rPr>
                        <a:t>$1,441,929 </a:t>
                      </a:r>
                    </a:p>
                  </a:txBody>
                  <a:tcPr marL="9525" marR="9525" marT="9525" marB="0" anchor="b"/>
                </a:tc>
                <a:tc>
                  <a:txBody>
                    <a:bodyPr/>
                    <a:lstStyle/>
                    <a:p>
                      <a:pPr algn="ctr" fontAlgn="b"/>
                      <a:r>
                        <a:rPr lang="en-US" sz="1800" b="0" i="0" u="none" strike="noStrike">
                          <a:solidFill>
                            <a:srgbClr val="000000"/>
                          </a:solidFill>
                          <a:effectLst/>
                          <a:latin typeface="+Body"/>
                        </a:rPr>
                        <a:t>0.069%</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tr>
              <a:tr h="370840">
                <a:tc>
                  <a:txBody>
                    <a:bodyPr/>
                    <a:lstStyle/>
                    <a:p>
                      <a:r>
                        <a:rPr lang="en-US" dirty="0" smtClean="0"/>
                        <a:t>UFEIDR_U1</a:t>
                      </a:r>
                      <a:endParaRPr lang="en-US" dirty="0"/>
                    </a:p>
                  </a:txBody>
                  <a:tcPr/>
                </a:tc>
                <a:tc>
                  <a:txBody>
                    <a:bodyPr/>
                    <a:lstStyle/>
                    <a:p>
                      <a:pPr algn="ctr" fontAlgn="b"/>
                      <a:r>
                        <a:rPr lang="en-US" sz="1800" b="0" i="0" u="none" strike="noStrike" dirty="0">
                          <a:solidFill>
                            <a:srgbClr val="000000"/>
                          </a:solidFill>
                          <a:effectLst/>
                          <a:latin typeface="+Body"/>
                        </a:rPr>
                        <a:t>216,094</a:t>
                      </a:r>
                    </a:p>
                  </a:txBody>
                  <a:tcPr marL="9525" marR="9525" marT="9525" marB="0" anchor="b"/>
                </a:tc>
                <a:tc>
                  <a:txBody>
                    <a:bodyPr/>
                    <a:lstStyle/>
                    <a:p>
                      <a:pPr algn="ctr" fontAlgn="b"/>
                      <a:r>
                        <a:rPr lang="en-US" sz="1800" b="0" i="0" u="none" strike="noStrike">
                          <a:solidFill>
                            <a:srgbClr val="000000"/>
                          </a:solidFill>
                          <a:effectLst/>
                          <a:latin typeface="+Body"/>
                        </a:rPr>
                        <a:t>$1,271,537 </a:t>
                      </a:r>
                    </a:p>
                  </a:txBody>
                  <a:tcPr marL="9525" marR="9525" marT="9525" marB="0" anchor="b"/>
                </a:tc>
                <a:tc>
                  <a:txBody>
                    <a:bodyPr/>
                    <a:lstStyle/>
                    <a:p>
                      <a:pPr algn="ctr" fontAlgn="b"/>
                      <a:r>
                        <a:rPr lang="en-US" sz="1800" b="0" i="0" u="none" strike="noStrike">
                          <a:solidFill>
                            <a:srgbClr val="000000"/>
                          </a:solidFill>
                          <a:effectLst/>
                          <a:latin typeface="+Body"/>
                        </a:rPr>
                        <a:t>0.062%</a:t>
                      </a:r>
                    </a:p>
                  </a:txBody>
                  <a:tcPr marL="9525" marR="9525" marT="9525" marB="0" anchor="b"/>
                </a:tc>
                <a:tc>
                  <a:txBody>
                    <a:bodyPr/>
                    <a:lstStyle/>
                    <a:p>
                      <a:pPr algn="ctr" fontAlgn="b"/>
                      <a:r>
                        <a:rPr lang="en-US" sz="1800" b="0" i="0" u="none" strike="noStrike">
                          <a:solidFill>
                            <a:srgbClr val="000000"/>
                          </a:solidFill>
                          <a:effectLst/>
                          <a:latin typeface="+Body"/>
                        </a:rPr>
                        <a:t>88.18%</a:t>
                      </a:r>
                    </a:p>
                  </a:txBody>
                  <a:tcPr marL="9525" marR="9525" marT="9525" marB="0" anchor="b"/>
                </a:tc>
              </a:tr>
              <a:tr h="370840">
                <a:tc>
                  <a:txBody>
                    <a:bodyPr/>
                    <a:lstStyle/>
                    <a:p>
                      <a:r>
                        <a:rPr lang="en-US" dirty="0" smtClean="0"/>
                        <a:t>UFENIDR_U1</a:t>
                      </a:r>
                      <a:endParaRPr lang="en-US" dirty="0"/>
                    </a:p>
                  </a:txBody>
                  <a:tcPr/>
                </a:tc>
                <a:tc>
                  <a:txBody>
                    <a:bodyPr/>
                    <a:lstStyle/>
                    <a:p>
                      <a:pPr algn="ctr" fontAlgn="b"/>
                      <a:r>
                        <a:rPr lang="en-US" sz="1800" b="0" i="0" u="none" strike="noStrike" dirty="0">
                          <a:solidFill>
                            <a:srgbClr val="000000"/>
                          </a:solidFill>
                          <a:effectLst/>
                          <a:latin typeface="+Body"/>
                        </a:rPr>
                        <a:t>11,615</a:t>
                      </a:r>
                    </a:p>
                  </a:txBody>
                  <a:tcPr marL="9525" marR="9525" marT="9525" marB="0" anchor="b"/>
                </a:tc>
                <a:tc>
                  <a:txBody>
                    <a:bodyPr/>
                    <a:lstStyle/>
                    <a:p>
                      <a:pPr algn="ctr" fontAlgn="b"/>
                      <a:r>
                        <a:rPr lang="en-US" sz="1800" b="0" i="0" u="none" strike="noStrike">
                          <a:solidFill>
                            <a:srgbClr val="000000"/>
                          </a:solidFill>
                          <a:effectLst/>
                          <a:latin typeface="+Body"/>
                        </a:rPr>
                        <a:t>$67,373 </a:t>
                      </a:r>
                    </a:p>
                  </a:txBody>
                  <a:tcPr marL="9525" marR="9525" marT="9525" marB="0" anchor="b"/>
                </a:tc>
                <a:tc>
                  <a:txBody>
                    <a:bodyPr/>
                    <a:lstStyle/>
                    <a:p>
                      <a:pPr algn="ctr" fontAlgn="b"/>
                      <a:r>
                        <a:rPr lang="en-US" sz="1800" b="0" i="0" u="none" strike="noStrike">
                          <a:solidFill>
                            <a:srgbClr val="000000"/>
                          </a:solidFill>
                          <a:effectLst/>
                          <a:latin typeface="+Body"/>
                        </a:rPr>
                        <a:t>0.003%</a:t>
                      </a:r>
                    </a:p>
                  </a:txBody>
                  <a:tcPr marL="9525" marR="9525" marT="9525" marB="0" anchor="b"/>
                </a:tc>
                <a:tc>
                  <a:txBody>
                    <a:bodyPr/>
                    <a:lstStyle/>
                    <a:p>
                      <a:pPr algn="ctr" fontAlgn="b"/>
                      <a:r>
                        <a:rPr lang="en-US" sz="1800" b="0" i="0" u="none" strike="noStrike">
                          <a:solidFill>
                            <a:srgbClr val="000000"/>
                          </a:solidFill>
                          <a:effectLst/>
                          <a:latin typeface="+Body"/>
                        </a:rPr>
                        <a:t>4.67%</a:t>
                      </a:r>
                    </a:p>
                  </a:txBody>
                  <a:tcPr marL="9525" marR="9525" marT="9525" marB="0" anchor="b"/>
                </a:tc>
              </a:tr>
              <a:tr h="370840">
                <a:tc>
                  <a:txBody>
                    <a:bodyPr/>
                    <a:lstStyle/>
                    <a:p>
                      <a:r>
                        <a:rPr lang="en-US" dirty="0" smtClean="0"/>
                        <a:t>UFETRANS_U1</a:t>
                      </a:r>
                      <a:endParaRPr lang="en-US" dirty="0"/>
                    </a:p>
                  </a:txBody>
                  <a:tcPr/>
                </a:tc>
                <a:tc>
                  <a:txBody>
                    <a:bodyPr/>
                    <a:lstStyle/>
                    <a:p>
                      <a:pPr algn="ctr" fontAlgn="b"/>
                      <a:r>
                        <a:rPr lang="en-US" sz="1800" b="0" i="0" u="none" strike="noStrike">
                          <a:solidFill>
                            <a:srgbClr val="000000"/>
                          </a:solidFill>
                          <a:effectLst/>
                          <a:latin typeface="+Body"/>
                        </a:rPr>
                        <a:t>12,381</a:t>
                      </a:r>
                    </a:p>
                  </a:txBody>
                  <a:tcPr marL="9525" marR="9525" marT="9525" marB="0" anchor="b"/>
                </a:tc>
                <a:tc>
                  <a:txBody>
                    <a:bodyPr/>
                    <a:lstStyle/>
                    <a:p>
                      <a:pPr algn="ctr" fontAlgn="b"/>
                      <a:r>
                        <a:rPr lang="en-US" sz="1800" b="0" i="0" u="none" strike="noStrike">
                          <a:solidFill>
                            <a:srgbClr val="000000"/>
                          </a:solidFill>
                          <a:effectLst/>
                          <a:latin typeface="+Body"/>
                        </a:rPr>
                        <a:t>$103,020 </a:t>
                      </a:r>
                    </a:p>
                  </a:txBody>
                  <a:tcPr marL="9525" marR="9525" marT="9525" marB="0" anchor="b"/>
                </a:tc>
                <a:tc>
                  <a:txBody>
                    <a:bodyPr/>
                    <a:lstStyle/>
                    <a:p>
                      <a:pPr algn="ctr" fontAlgn="b"/>
                      <a:r>
                        <a:rPr lang="en-US" sz="1800" b="0" i="0" u="none" strike="noStrike">
                          <a:solidFill>
                            <a:srgbClr val="000000"/>
                          </a:solidFill>
                          <a:effectLst/>
                          <a:latin typeface="+Body"/>
                        </a:rPr>
                        <a:t>0.004%</a:t>
                      </a:r>
                    </a:p>
                  </a:txBody>
                  <a:tcPr marL="9525" marR="9525" marT="9525" marB="0" anchor="b"/>
                </a:tc>
                <a:tc>
                  <a:txBody>
                    <a:bodyPr/>
                    <a:lstStyle/>
                    <a:p>
                      <a:pPr algn="ctr" fontAlgn="b"/>
                      <a:r>
                        <a:rPr lang="en-US" sz="1800" b="0" i="0" u="none" strike="noStrike" dirty="0">
                          <a:solidFill>
                            <a:srgbClr val="000000"/>
                          </a:solidFill>
                          <a:effectLst/>
                          <a:latin typeface="+Body"/>
                        </a:rPr>
                        <a:t>7.14%</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pic>
        <p:nvPicPr>
          <p:cNvPr id="6" name="Content Placeholder 5"/>
          <p:cNvPicPr>
            <a:picLocks noGrp="1" noChangeAspect="1"/>
          </p:cNvPicPr>
          <p:nvPr>
            <p:ph idx="1"/>
          </p:nvPr>
        </p:nvPicPr>
        <p:blipFill>
          <a:blip r:embed="rId3"/>
          <a:stretch>
            <a:fillRect/>
          </a:stretch>
        </p:blipFill>
        <p:spPr>
          <a:xfrm>
            <a:off x="381000" y="990600"/>
            <a:ext cx="8382000" cy="51054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pic>
        <p:nvPicPr>
          <p:cNvPr id="6" name="Content Placeholder 5"/>
          <p:cNvPicPr>
            <a:picLocks noGrp="1" noChangeAspect="1"/>
          </p:cNvPicPr>
          <p:nvPr>
            <p:ph idx="1"/>
          </p:nvPr>
        </p:nvPicPr>
        <p:blipFill>
          <a:blip r:embed="rId3"/>
          <a:stretch>
            <a:fillRect/>
          </a:stretch>
        </p:blipFill>
        <p:spPr>
          <a:xfrm>
            <a:off x="304800" y="990600"/>
            <a:ext cx="8305800" cy="5105400"/>
          </a:xfrm>
          <a:prstGeom prst="rect">
            <a:avLst/>
          </a:prstGeom>
        </p:spPr>
      </p:pic>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8" name="Content Placeholder 7"/>
          <p:cNvPicPr>
            <a:picLocks noGrp="1" noChangeAspect="1"/>
          </p:cNvPicPr>
          <p:nvPr>
            <p:ph idx="1"/>
          </p:nvPr>
        </p:nvPicPr>
        <p:blipFill>
          <a:blip r:embed="rId3"/>
          <a:stretch>
            <a:fillRect/>
          </a:stretch>
        </p:blipFill>
        <p:spPr>
          <a:xfrm>
            <a:off x="304800" y="914400"/>
            <a:ext cx="8000999" cy="51292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582520"/>
              </p:ext>
            </p:extLst>
          </p:nvPr>
        </p:nvGraphicFramePr>
        <p:xfrm>
          <a:off x="304800" y="990600"/>
          <a:ext cx="8534400" cy="5191760"/>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70840">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70840">
                <a:tc>
                  <a:txBody>
                    <a:bodyPr/>
                    <a:lstStyle/>
                    <a:p>
                      <a:pPr algn="l" fontAlgn="b"/>
                      <a:r>
                        <a:rPr lang="en-US" sz="1400" b="0" i="0" u="none" strike="noStrike">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70840">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70840">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70840">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70840">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70840">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70840">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70840">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70840">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370840">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70840">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37084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70840">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2016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purl.org/dc/elements/1.1/"/>
    <ds:schemaRef ds:uri="c34af464-7aa1-4edd-9be4-83dffc1cb926"/>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330</TotalTime>
  <Words>423</Words>
  <Application>Microsoft Office PowerPoint</Application>
  <PresentationFormat>On-screen Show (4:3)</PresentationFormat>
  <Paragraphs>210</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2015 Transmission Loss vs. UFE</vt:lpstr>
      <vt:lpstr>2016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45</cp:revision>
  <cp:lastPrinted>2016-01-21T20:53:15Z</cp:lastPrinted>
  <dcterms:created xsi:type="dcterms:W3CDTF">2016-01-21T15:20:31Z</dcterms:created>
  <dcterms:modified xsi:type="dcterms:W3CDTF">2016-04-25T18:21:38Z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