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8"/>
  </p:notesMasterIdLst>
  <p:sldIdLst>
    <p:sldId id="256" r:id="rId3"/>
    <p:sldId id="268" r:id="rId4"/>
    <p:sldId id="269" r:id="rId5"/>
    <p:sldId id="261" r:id="rId6"/>
    <p:sldId id="262" r:id="rId7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 autoAdjust="0"/>
    <p:restoredTop sz="94532" autoAdjust="0"/>
  </p:normalViewPr>
  <p:slideViewPr>
    <p:cSldViewPr>
      <p:cViewPr>
        <p:scale>
          <a:sx n="80" d="100"/>
          <a:sy n="80" d="100"/>
        </p:scale>
        <p:origin x="-2526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63" tIns="46431" rIns="92863" bIns="464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63" tIns="46431" rIns="92863" bIns="464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05863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1" y="8805863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4/26/2016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4/26/2016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May 3, </a:t>
            </a:r>
            <a:r>
              <a:rPr lang="en-US" altLang="en-US" dirty="0" smtClean="0"/>
              <a:t>2016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</a:t>
            </a:r>
            <a:r>
              <a:rPr lang="en-US" altLang="en-US" dirty="0" smtClean="0"/>
              <a:t>359</a:t>
            </a: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FF0000"/>
                </a:solidFill>
              </a:rPr>
              <a:t>(-84) </a:t>
            </a:r>
            <a:r>
              <a:rPr lang="en-US" altLang="en-US" sz="1600" dirty="0" smtClean="0"/>
              <a:t>{3/15 </a:t>
            </a:r>
            <a:r>
              <a:rPr lang="en-US" altLang="en-US" sz="1600" dirty="0" smtClean="0"/>
              <a:t>= </a:t>
            </a:r>
            <a:r>
              <a:rPr lang="en-US" altLang="en-US" sz="1600" dirty="0" smtClean="0"/>
              <a:t>852</a:t>
            </a:r>
            <a:r>
              <a:rPr lang="en-US" altLang="en-US" sz="1600" dirty="0" smtClean="0"/>
              <a:t>}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</a:t>
            </a:r>
            <a:r>
              <a:rPr lang="en-US" altLang="en-US" dirty="0" smtClean="0"/>
              <a:t>350</a:t>
            </a: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FF0000"/>
                </a:solidFill>
              </a:rPr>
              <a:t>(-126) </a:t>
            </a:r>
            <a:r>
              <a:rPr lang="en-US" altLang="en-US" sz="1600" dirty="0" smtClean="0"/>
              <a:t>{3/15 </a:t>
            </a:r>
            <a:r>
              <a:rPr lang="en-US" altLang="en-US" sz="1600" dirty="0"/>
              <a:t>= </a:t>
            </a:r>
            <a:r>
              <a:rPr lang="en-US" altLang="en-US" sz="1600" dirty="0" smtClean="0"/>
              <a:t>777}</a:t>
            </a:r>
            <a:endParaRPr lang="en-US" altLang="en-US" sz="1600" dirty="0" smtClean="0"/>
          </a:p>
          <a:p>
            <a:pPr lvl="1"/>
            <a:r>
              <a:rPr lang="en-US" altLang="en-US" dirty="0" smtClean="0"/>
              <a:t>Residential = </a:t>
            </a:r>
            <a:r>
              <a:rPr lang="en-US" altLang="en-US" dirty="0" smtClean="0"/>
              <a:t>279 </a:t>
            </a:r>
            <a:r>
              <a:rPr lang="en-US" altLang="en-US" dirty="0" smtClean="0">
                <a:solidFill>
                  <a:srgbClr val="FF0000"/>
                </a:solidFill>
              </a:rPr>
              <a:t>(-67)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dirty="0" smtClean="0"/>
              <a:t>GUI access issues = </a:t>
            </a:r>
            <a:r>
              <a:rPr lang="en-US" altLang="en-US" dirty="0" smtClean="0"/>
              <a:t>69 </a:t>
            </a:r>
            <a:r>
              <a:rPr lang="en-US" altLang="en-US" dirty="0" smtClean="0">
                <a:solidFill>
                  <a:srgbClr val="FF0000"/>
                </a:solidFill>
              </a:rPr>
              <a:t>(-</a:t>
            </a:r>
            <a:r>
              <a:rPr lang="en-US" altLang="en-US" dirty="0" smtClean="0">
                <a:solidFill>
                  <a:srgbClr val="FF0000"/>
                </a:solidFill>
              </a:rPr>
              <a:t>3)</a:t>
            </a:r>
            <a:r>
              <a:rPr lang="en-US" altLang="en-US" dirty="0" smtClean="0"/>
              <a:t>  </a:t>
            </a:r>
            <a:r>
              <a:rPr lang="en-US" altLang="en-US" dirty="0" smtClean="0"/>
              <a:t>{U/ID &amp; P/W Invalid}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dirty="0" smtClean="0"/>
              <a:t>Registration issues = </a:t>
            </a:r>
            <a:r>
              <a:rPr lang="en-US" altLang="en-US" dirty="0" smtClean="0"/>
              <a:t>139 </a:t>
            </a:r>
            <a:r>
              <a:rPr lang="en-US" altLang="en-US" dirty="0" smtClean="0">
                <a:solidFill>
                  <a:srgbClr val="FF0000"/>
                </a:solidFill>
              </a:rPr>
              <a:t>(-52)  </a:t>
            </a:r>
            <a:r>
              <a:rPr lang="en-US" altLang="en-US" dirty="0" smtClean="0"/>
              <a:t>{Typo errors}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(Res)	</a:t>
            </a:r>
            <a:r>
              <a:rPr lang="en-US" altLang="en-US" dirty="0" smtClean="0"/>
              <a:t>68,430 </a:t>
            </a:r>
            <a:r>
              <a:rPr lang="en-US" altLang="en-US" dirty="0" smtClean="0"/>
              <a:t>(+</a:t>
            </a:r>
            <a:r>
              <a:rPr lang="en-US" altLang="en-US" dirty="0" smtClean="0"/>
              <a:t>1,780)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</a:t>
            </a:r>
            <a:r>
              <a:rPr lang="en-US" altLang="en-US" dirty="0" smtClean="0"/>
              <a:t>7,144,755 </a:t>
            </a:r>
            <a:r>
              <a:rPr lang="en-US" altLang="en-US" dirty="0" smtClean="0"/>
              <a:t>(+</a:t>
            </a:r>
            <a:r>
              <a:rPr lang="en-US" altLang="en-US" dirty="0" smtClean="0"/>
              <a:t>15,299)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</a:t>
            </a:r>
            <a:r>
              <a:rPr lang="en-US" altLang="en-US" dirty="0" smtClean="0"/>
              <a:t>7,077,241 </a:t>
            </a:r>
            <a:r>
              <a:rPr lang="en-US" altLang="en-US" dirty="0" smtClean="0"/>
              <a:t>(+</a:t>
            </a:r>
            <a:r>
              <a:rPr lang="en-US" altLang="en-US" dirty="0" smtClean="0"/>
              <a:t>15,740)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Selected SMT Statistics </a:t>
            </a:r>
            <a:r>
              <a:rPr lang="en-US" dirty="0" smtClean="0"/>
              <a:t>- March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b="1" i="1" u="sng" dirty="0" smtClean="0"/>
              <a:t>Active</a:t>
            </a:r>
            <a:r>
              <a:rPr lang="en-US" altLang="en-US" dirty="0" smtClean="0"/>
              <a:t> Energy Data Agreements  	</a:t>
            </a:r>
            <a:r>
              <a:rPr lang="en-US" altLang="en-US" dirty="0" smtClean="0"/>
              <a:t>1,731 </a:t>
            </a:r>
            <a:r>
              <a:rPr lang="en-US" altLang="en-US" sz="1600" dirty="0" smtClean="0"/>
              <a:t>(4/1/16</a:t>
            </a:r>
            <a:r>
              <a:rPr lang="en-US" altLang="en-US" sz="1600" dirty="0" smtClean="0"/>
              <a:t>)</a:t>
            </a:r>
            <a:endParaRPr lang="en-US" altLang="en-US" b="1" i="1" u="sng" dirty="0" smtClean="0"/>
          </a:p>
          <a:p>
            <a:r>
              <a:rPr lang="en-US" altLang="en-US" b="1" i="1" u="sng" dirty="0" smtClean="0"/>
              <a:t>Total </a:t>
            </a:r>
            <a:r>
              <a:rPr lang="en-US" altLang="en-US" dirty="0" smtClean="0"/>
              <a:t>* Energy Data Agreements </a:t>
            </a:r>
            <a:r>
              <a:rPr lang="en-US" altLang="en-US" dirty="0" smtClean="0"/>
              <a:t>2,286 </a:t>
            </a:r>
            <a:r>
              <a:rPr lang="en-US" altLang="en-US" dirty="0" smtClean="0">
                <a:solidFill>
                  <a:srgbClr val="FF0000"/>
                </a:solidFill>
              </a:rPr>
              <a:t>(-210)</a:t>
            </a:r>
            <a:endParaRPr lang="en-US" altLang="en-US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50800" dist="50800" dir="5400000" algn="ctr" rotWithShape="0">
                  <a:srgbClr val="7030A0"/>
                </a:outerShdw>
              </a:effectLst>
            </a:endParaRPr>
          </a:p>
          <a:p>
            <a:pPr marL="392113" lvl="1" indent="0"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* </a:t>
            </a:r>
            <a:r>
              <a:rPr lang="en-US" altLang="en-US" dirty="0"/>
              <a:t>Active and Pending</a:t>
            </a:r>
          </a:p>
          <a:p>
            <a:pPr lvl="1"/>
            <a:r>
              <a:rPr lang="en-US" altLang="en-US" dirty="0" smtClean="0"/>
              <a:t>AEPN = 0; CNP = </a:t>
            </a:r>
            <a:r>
              <a:rPr lang="en-US" altLang="en-US" dirty="0" smtClean="0"/>
              <a:t>574;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</a:t>
            </a:r>
            <a:r>
              <a:rPr lang="en-US" altLang="en-US" dirty="0" smtClean="0"/>
              <a:t>1,711</a:t>
            </a:r>
            <a:endParaRPr lang="en-US" altLang="en-US" dirty="0" smtClean="0"/>
          </a:p>
          <a:p>
            <a:r>
              <a:rPr lang="en-US" altLang="en-US" dirty="0" smtClean="0"/>
              <a:t>HAN Device Agreements		</a:t>
            </a:r>
            <a:r>
              <a:rPr lang="en-US" altLang="en-US" dirty="0" smtClean="0"/>
              <a:t>486 (+97)</a:t>
            </a:r>
            <a:endParaRPr lang="en-US" altLang="en-US" dirty="0" smtClean="0"/>
          </a:p>
          <a:p>
            <a:r>
              <a:rPr lang="en-US" altLang="en-US" dirty="0" smtClean="0"/>
              <a:t>HAN Devices				</a:t>
            </a:r>
            <a:r>
              <a:rPr lang="en-US" altLang="en-US" dirty="0" smtClean="0"/>
              <a:t>9,681 </a:t>
            </a:r>
            <a:r>
              <a:rPr lang="en-US" altLang="en-US" dirty="0" smtClean="0">
                <a:solidFill>
                  <a:srgbClr val="FF0000"/>
                </a:solidFill>
              </a:rPr>
              <a:t>(-60)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86 </a:t>
            </a:r>
            <a:r>
              <a:rPr lang="en-US" altLang="en-US" dirty="0" smtClean="0"/>
              <a:t>(NC)</a:t>
            </a:r>
            <a:endParaRPr lang="en-US" altLang="en-US" dirty="0" smtClean="0"/>
          </a:p>
          <a:p>
            <a:r>
              <a:rPr lang="en-US" altLang="en-US" dirty="0" smtClean="0"/>
              <a:t>REPs Registered @ SMT		</a:t>
            </a:r>
            <a:r>
              <a:rPr lang="en-US" altLang="en-US" dirty="0" smtClean="0"/>
              <a:t>109 </a:t>
            </a:r>
            <a:r>
              <a:rPr lang="en-US" altLang="en-US" dirty="0" smtClean="0"/>
              <a:t>(+1)</a:t>
            </a:r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				</a:t>
            </a:r>
            <a:r>
              <a:rPr lang="en-US" altLang="en-US" dirty="0" smtClean="0"/>
              <a:t>4,852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REP					</a:t>
            </a:r>
            <a:r>
              <a:rPr lang="en-US" altLang="en-US" dirty="0" smtClean="0"/>
              <a:t>11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</a:t>
            </a:r>
            <a:r>
              <a:rPr lang="en-US" altLang="en-US" dirty="0" smtClean="0"/>
              <a:t>1</a:t>
            </a:r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Stats </a:t>
            </a:r>
            <a:r>
              <a:rPr lang="en-US" dirty="0" smtClean="0"/>
              <a:t>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2"/>
          </a:xfrm>
        </p:spPr>
        <p:txBody>
          <a:bodyPr/>
          <a:lstStyle/>
          <a:p>
            <a:pPr marL="109537" indent="0" algn="ctr" eaLnBrk="1" hangingPunct="1">
              <a:buNone/>
            </a:pPr>
            <a:r>
              <a:rPr lang="en-US" altLang="en-US" sz="3600" b="1" dirty="0" smtClean="0"/>
              <a:t>May 24,  </a:t>
            </a:r>
            <a:r>
              <a:rPr lang="en-US" altLang="en-US" sz="3600" b="1" dirty="0" smtClean="0"/>
              <a:t>9:30 – 3:30</a:t>
            </a:r>
          </a:p>
          <a:p>
            <a:pPr marL="109537" indent="0" algn="ctr" eaLnBrk="1" hangingPunct="1">
              <a:buNone/>
            </a:pPr>
            <a:endParaRPr lang="en-US" altLang="en-US" sz="3200" b="1" dirty="0"/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F-T-F and WebEx</a:t>
            </a:r>
            <a:endParaRPr lang="en-US" altLang="en-US" sz="3600" b="1" dirty="0" smtClean="0"/>
          </a:p>
          <a:p>
            <a:pPr marL="109537" indent="0" algn="ctr" eaLnBrk="1" hangingPunct="1">
              <a:buNone/>
            </a:pPr>
            <a:endParaRPr lang="en-US" altLang="en-US" sz="2800" b="1" dirty="0"/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ERCOT MET Center Room 168</a:t>
            </a:r>
            <a:endParaRPr lang="en-US" altLang="en-US" sz="3600" b="1" dirty="0"/>
          </a:p>
          <a:p>
            <a:pPr marL="109537" indent="0" eaLnBrk="1" hangingPunct="1">
              <a:buNone/>
            </a:pPr>
            <a:endParaRPr lang="en-US" altLang="en-US" sz="2000" dirty="0" smtClean="0"/>
          </a:p>
          <a:p>
            <a:pPr marL="109537" indent="0" eaLnBrk="1" hangingPunct="1">
              <a:buNone/>
            </a:pPr>
            <a:endParaRPr lang="en-US" altLang="en-US" sz="2000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Next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5630</TotalTime>
  <Words>55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Concourse</vt:lpstr>
      <vt:lpstr>S&amp;C-2010</vt:lpstr>
      <vt:lpstr>Advanced Metering Working Group (AMWG)</vt:lpstr>
      <vt:lpstr>Selected SMT Statistics - March</vt:lpstr>
      <vt:lpstr>March Stats – Cont.</vt:lpstr>
      <vt:lpstr>Next Meeting</vt:lpstr>
      <vt:lpstr>Questions?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 021616</cp:lastModifiedBy>
  <cp:revision>178</cp:revision>
  <cp:lastPrinted>2016-04-26T15:35:22Z</cp:lastPrinted>
  <dcterms:created xsi:type="dcterms:W3CDTF">2014-12-16T20:53:10Z</dcterms:created>
  <dcterms:modified xsi:type="dcterms:W3CDTF">2016-04-26T19:26:42Z</dcterms:modified>
</cp:coreProperties>
</file>