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4.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5.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51" r:id="rId5"/>
    <p:sldMasterId id="2147483661" r:id="rId6"/>
    <p:sldMasterId id="2147483688" r:id="rId7"/>
    <p:sldMasterId id="2147483694" r:id="rId8"/>
    <p:sldMasterId id="2147483700" r:id="rId9"/>
  </p:sldMasterIdLst>
  <p:notesMasterIdLst>
    <p:notesMasterId r:id="rId17"/>
  </p:notesMasterIdLst>
  <p:handoutMasterIdLst>
    <p:handoutMasterId r:id="rId18"/>
  </p:handoutMasterIdLst>
  <p:sldIdLst>
    <p:sldId id="270" r:id="rId10"/>
    <p:sldId id="307" r:id="rId11"/>
    <p:sldId id="303" r:id="rId12"/>
    <p:sldId id="304" r:id="rId13"/>
    <p:sldId id="308" r:id="rId14"/>
    <p:sldId id="305" r:id="rId15"/>
    <p:sldId id="306"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80" d="100"/>
          <a:sy n="80" d="100"/>
        </p:scale>
        <p:origin x="60" y="582"/>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5" Type="http://schemas.openxmlformats.org/officeDocument/2006/relationships/slideMaster" Target="slideMasters/slideMaster2.xml"/><Relationship Id="rId15" Type="http://schemas.openxmlformats.org/officeDocument/2006/relationships/slide" Target="slides/slide6.xml"/><Relationship Id="rId10" Type="http://schemas.openxmlformats.org/officeDocument/2006/relationships/slide" Target="slides/slide1.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4/19/2016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4/19/2016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8"/>
          <p:cNvSpPr>
            <a:spLocks noGrp="1"/>
          </p:cNvSpPr>
          <p:nvPr>
            <p:ph type="dt" sz="half" idx="10"/>
          </p:nvPr>
        </p:nvSpPr>
        <p:spPr/>
        <p:txBody>
          <a:bodyPr/>
          <a:lstStyle>
            <a:lvl1pPr>
              <a:defRPr/>
            </a:lvl1pPr>
          </a:lstStyle>
          <a:p>
            <a:pPr>
              <a:defRPr/>
            </a:pPr>
            <a:r>
              <a:rPr lang="en-US">
                <a:solidFill>
                  <a:srgbClr val="000000"/>
                </a:solidFill>
              </a:rPr>
              <a:t>September 25, 2014</a:t>
            </a:r>
            <a:endParaRPr lang="en-US" dirty="0">
              <a:solidFill>
                <a:srgbClr val="000000"/>
              </a:solidFill>
            </a:endParaRPr>
          </a:p>
        </p:txBody>
      </p:sp>
      <p:sp>
        <p:nvSpPr>
          <p:cNvPr id="5" name="Rectangle 5"/>
          <p:cNvSpPr>
            <a:spLocks noGrp="1" noChangeArrowheads="1"/>
          </p:cNvSpPr>
          <p:nvPr>
            <p:ph type="ftr" sz="quarter" idx="11"/>
          </p:nvPr>
        </p:nvSpPr>
        <p:spPr>
          <a:xfrm>
            <a:off x="6477000" y="6413205"/>
            <a:ext cx="2514600" cy="457200"/>
          </a:xfrm>
          <a:ln/>
        </p:spPr>
        <p:txBody>
          <a:bodyPr/>
          <a:lstStyle>
            <a:lvl1pPr>
              <a:defRPr/>
            </a:lvl1pPr>
          </a:lstStyle>
          <a:p>
            <a:pPr>
              <a:defRPr/>
            </a:pPr>
            <a:r>
              <a:rPr lang="en-US" dirty="0" smtClean="0">
                <a:solidFill>
                  <a:srgbClr val="000000"/>
                </a:solidFill>
              </a:rPr>
              <a:t>ERCOT Operator Seminar</a:t>
            </a:r>
            <a:endParaRPr lang="en-US" dirty="0">
              <a:solidFill>
                <a:srgbClr val="000000"/>
              </a:solidFill>
            </a:endParaRPr>
          </a:p>
        </p:txBody>
      </p:sp>
    </p:spTree>
    <p:extLst>
      <p:ext uri="{BB962C8B-B14F-4D97-AF65-F5344CB8AC3E}">
        <p14:creationId xmlns:p14="http://schemas.microsoft.com/office/powerpoint/2010/main" val="1210896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logo"/>
          <p:cNvPicPr>
            <a:picLocks noChangeAspect="1" noChangeArrowheads="1"/>
          </p:cNvPicPr>
          <p:nvPr userDrawn="1"/>
        </p:nvPicPr>
        <p:blipFill>
          <a:blip r:embed="rId2" cstate="print"/>
          <a:srcRect/>
          <a:stretch>
            <a:fillRect/>
          </a:stretch>
        </p:blipFill>
        <p:spPr bwMode="auto">
          <a:xfrm>
            <a:off x="228600" y="304800"/>
            <a:ext cx="1295400" cy="519113"/>
          </a:xfrm>
          <a:prstGeom prst="rect">
            <a:avLst/>
          </a:prstGeom>
          <a:noFill/>
          <a:ln w="9525">
            <a:noFill/>
            <a:miter lim="800000"/>
            <a:headEnd/>
            <a:tailEnd/>
          </a:ln>
        </p:spPr>
      </p:pic>
      <p:sp>
        <p:nvSpPr>
          <p:cNvPr id="5" name="Rectangle 4"/>
          <p:cNvSpPr>
            <a:spLocks noChangeArrowheads="1"/>
          </p:cNvSpPr>
          <p:nvPr userDrawn="1"/>
        </p:nvSpPr>
        <p:spPr bwMode="auto">
          <a:xfrm>
            <a:off x="0" y="1143000"/>
            <a:ext cx="9144000" cy="5715000"/>
          </a:xfrm>
          <a:prstGeom prst="rect">
            <a:avLst/>
          </a:prstGeom>
          <a:solidFill>
            <a:srgbClr val="5469A2"/>
          </a:solidFill>
          <a:ln w="9525">
            <a:noFill/>
            <a:miter lim="800000"/>
            <a:headEnd/>
            <a:tailEnd/>
          </a:ln>
          <a:effectLst/>
        </p:spPr>
        <p:txBody>
          <a:bodyPr wrap="none" anchor="ctr"/>
          <a:lstStyle/>
          <a:p>
            <a:pPr fontAlgn="base">
              <a:spcBef>
                <a:spcPct val="0"/>
              </a:spcBef>
              <a:spcAft>
                <a:spcPct val="0"/>
              </a:spcAft>
              <a:defRPr/>
            </a:pPr>
            <a:endParaRPr lang="en-US">
              <a:solidFill>
                <a:srgbClr val="000000"/>
              </a:solidFill>
            </a:endParaRPr>
          </a:p>
        </p:txBody>
      </p:sp>
      <p:sp>
        <p:nvSpPr>
          <p:cNvPr id="6" name="Line 14"/>
          <p:cNvSpPr>
            <a:spLocks noChangeShapeType="1"/>
          </p:cNvSpPr>
          <p:nvPr userDrawn="1"/>
        </p:nvSpPr>
        <p:spPr bwMode="auto">
          <a:xfrm>
            <a:off x="0" y="1143000"/>
            <a:ext cx="9144000" cy="0"/>
          </a:xfrm>
          <a:prstGeom prst="line">
            <a:avLst/>
          </a:prstGeom>
          <a:noFill/>
          <a:ln w="57150">
            <a:solidFill>
              <a:schemeClr val="hlink"/>
            </a:solidFill>
            <a:round/>
            <a:headEnd/>
            <a:tailEnd/>
          </a:ln>
          <a:effectLst/>
        </p:spPr>
        <p:txBody>
          <a:bodyPr/>
          <a:lstStyle/>
          <a:p>
            <a:pPr fontAlgn="base">
              <a:spcBef>
                <a:spcPct val="0"/>
              </a:spcBef>
              <a:spcAft>
                <a:spcPct val="0"/>
              </a:spcAft>
              <a:defRPr/>
            </a:pPr>
            <a:endParaRPr lang="en-US">
              <a:solidFill>
                <a:srgbClr val="000000"/>
              </a:solidFill>
            </a:endParaRPr>
          </a:p>
        </p:txBody>
      </p:sp>
      <p:sp>
        <p:nvSpPr>
          <p:cNvPr id="43010" name="Rectangle 2"/>
          <p:cNvSpPr>
            <a:spLocks noGrp="1" noChangeArrowheads="1"/>
          </p:cNvSpPr>
          <p:nvPr>
            <p:ph type="subTitle" idx="1"/>
          </p:nvPr>
        </p:nvSpPr>
        <p:spPr>
          <a:xfrm>
            <a:off x="2343149" y="3581400"/>
            <a:ext cx="6343651" cy="1143000"/>
          </a:xfrm>
        </p:spPr>
        <p:txBody>
          <a:bodyPr/>
          <a:lstStyle>
            <a:lvl1pPr marL="0" indent="0">
              <a:buFontTx/>
              <a:buNone/>
              <a:defRPr b="0">
                <a:solidFill>
                  <a:schemeClr val="bg1"/>
                </a:solidFill>
                <a:latin typeface="Arial Black" pitchFamily="34" charset="0"/>
              </a:defRPr>
            </a:lvl1pPr>
          </a:lstStyle>
          <a:p>
            <a:r>
              <a:rPr lang="en-US"/>
              <a:t>Click to edit Master subtitle style</a:t>
            </a:r>
          </a:p>
        </p:txBody>
      </p:sp>
      <p:sp>
        <p:nvSpPr>
          <p:cNvPr id="43015" name="Rectangle 7"/>
          <p:cNvSpPr>
            <a:spLocks noGrp="1" noChangeArrowheads="1"/>
          </p:cNvSpPr>
          <p:nvPr>
            <p:ph type="ctrTitle"/>
          </p:nvPr>
        </p:nvSpPr>
        <p:spPr>
          <a:xfrm>
            <a:off x="2333625" y="1905001"/>
            <a:ext cx="6477000" cy="1241425"/>
          </a:xfrm>
        </p:spPr>
        <p:txBody>
          <a:bodyPr/>
          <a:lstStyle>
            <a:lvl1pPr>
              <a:defRPr sz="2800"/>
            </a:lvl1pPr>
          </a:lstStyle>
          <a:p>
            <a:r>
              <a:rPr lang="en-US"/>
              <a:t>Click to edit Master title style</a:t>
            </a:r>
          </a:p>
        </p:txBody>
      </p:sp>
      <p:sp>
        <p:nvSpPr>
          <p:cNvPr id="7" name="Rectangle 10"/>
          <p:cNvSpPr>
            <a:spLocks noGrp="1" noChangeArrowheads="1"/>
          </p:cNvSpPr>
          <p:nvPr>
            <p:ph type="dt" sz="half" idx="10"/>
          </p:nvPr>
        </p:nvSpPr>
        <p:spPr>
          <a:xfrm>
            <a:off x="2333625" y="5467350"/>
            <a:ext cx="6276975" cy="476250"/>
          </a:xfrm>
        </p:spPr>
        <p:txBody>
          <a:bodyPr/>
          <a:lstStyle>
            <a:lvl1pPr>
              <a:defRPr sz="1800" b="1" smtClean="0">
                <a:solidFill>
                  <a:schemeClr val="bg1"/>
                </a:solidFill>
              </a:defRPr>
            </a:lvl1pPr>
          </a:lstStyle>
          <a:p>
            <a:pPr>
              <a:defRPr/>
            </a:pPr>
            <a:r>
              <a:rPr lang="en-US">
                <a:solidFill>
                  <a:srgbClr val="FFFFFF"/>
                </a:solidFill>
              </a:rPr>
              <a:t>Spring 2015</a:t>
            </a:r>
            <a:endParaRPr lang="en-US" dirty="0">
              <a:solidFill>
                <a:srgbClr val="FFFFFF"/>
              </a:solidFill>
            </a:endParaRPr>
          </a:p>
        </p:txBody>
      </p:sp>
      <p:sp>
        <p:nvSpPr>
          <p:cNvPr id="8" name="Rectangle 15"/>
          <p:cNvSpPr>
            <a:spLocks noGrp="1" noChangeArrowheads="1"/>
          </p:cNvSpPr>
          <p:nvPr>
            <p:ph type="ftr" sz="quarter" idx="11"/>
          </p:nvPr>
        </p:nvSpPr>
        <p:spPr>
          <a:xfrm>
            <a:off x="2333625" y="5067300"/>
            <a:ext cx="6276975" cy="419100"/>
          </a:xfrm>
        </p:spPr>
        <p:txBody>
          <a:bodyPr/>
          <a:lstStyle>
            <a:lvl1pPr algn="l">
              <a:defRPr sz="1800" b="1" smtClean="0">
                <a:solidFill>
                  <a:schemeClr val="bg1"/>
                </a:solidFill>
              </a:defRPr>
            </a:lvl1pPr>
          </a:lstStyle>
          <a:p>
            <a:pPr>
              <a:defRPr/>
            </a:pPr>
            <a:r>
              <a:rPr lang="en-US" dirty="0">
                <a:solidFill>
                  <a:srgbClr val="FFFFFF"/>
                </a:solidFill>
              </a:rPr>
              <a:t>ERCOT Operator Seminar</a:t>
            </a:r>
            <a:endParaRPr lang="en-US" dirty="0">
              <a:solidFill>
                <a:srgbClr val="FFFFFF"/>
              </a:solidFill>
            </a:endParaRPr>
          </a:p>
        </p:txBody>
      </p:sp>
    </p:spTree>
    <p:extLst>
      <p:ext uri="{BB962C8B-B14F-4D97-AF65-F5344CB8AC3E}">
        <p14:creationId xmlns:p14="http://schemas.microsoft.com/office/powerpoint/2010/main" val="1989274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solidFill>
                  <a:srgbClr val="000000"/>
                </a:solidFill>
              </a:rPr>
              <a:t>ERCOT Operator Seminar</a:t>
            </a:r>
            <a:endParaRPr lang="en-US" dirty="0">
              <a:solidFill>
                <a:srgbClr val="000000"/>
              </a:solidFill>
            </a:endParaRP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Spring 2015</a:t>
            </a:r>
            <a:endParaRPr lang="en-US" dirty="0">
              <a:solidFill>
                <a:srgbClr val="000000"/>
              </a:solidFill>
            </a:endParaRPr>
          </a:p>
        </p:txBody>
      </p:sp>
    </p:spTree>
    <p:extLst>
      <p:ext uri="{BB962C8B-B14F-4D97-AF65-F5344CB8AC3E}">
        <p14:creationId xmlns:p14="http://schemas.microsoft.com/office/powerpoint/2010/main" val="22446009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r>
              <a:rPr lang="en-US" dirty="0" smtClean="0">
                <a:solidFill>
                  <a:srgbClr val="000000"/>
                </a:solidFill>
              </a:rPr>
              <a:t>ERCOT Operator Seminar</a:t>
            </a:r>
            <a:endParaRPr lang="en-US" dirty="0">
              <a:solidFill>
                <a:srgbClr val="000000"/>
              </a:solidFill>
            </a:endParaRPr>
          </a:p>
        </p:txBody>
      </p:sp>
      <p:sp>
        <p:nvSpPr>
          <p:cNvPr id="4"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Spring 2015</a:t>
            </a:r>
            <a:endParaRPr lang="en-US" dirty="0">
              <a:solidFill>
                <a:srgbClr val="000000"/>
              </a:solidFill>
            </a:endParaRPr>
          </a:p>
        </p:txBody>
      </p:sp>
    </p:spTree>
    <p:extLst>
      <p:ext uri="{BB962C8B-B14F-4D97-AF65-F5344CB8AC3E}">
        <p14:creationId xmlns:p14="http://schemas.microsoft.com/office/powerpoint/2010/main" val="9434584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solidFill>
                  <a:srgbClr val="000000"/>
                </a:solidFill>
              </a:rPr>
              <a:t>ERCOT Operator Seminar</a:t>
            </a:r>
            <a:endParaRPr lang="en-US" dirty="0">
              <a:solidFill>
                <a:srgbClr val="000000"/>
              </a:solidFill>
            </a:endParaRPr>
          </a:p>
        </p:txBody>
      </p:sp>
      <p:sp>
        <p:nvSpPr>
          <p:cNvPr id="7"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Spring 2015</a:t>
            </a:r>
            <a:endParaRPr lang="en-US" dirty="0">
              <a:solidFill>
                <a:srgbClr val="000000"/>
              </a:solidFill>
            </a:endParaRPr>
          </a:p>
        </p:txBody>
      </p:sp>
    </p:spTree>
    <p:extLst>
      <p:ext uri="{BB962C8B-B14F-4D97-AF65-F5344CB8AC3E}">
        <p14:creationId xmlns:p14="http://schemas.microsoft.com/office/powerpoint/2010/main" val="217435092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8"/>
          <p:cNvSpPr>
            <a:spLocks noGrp="1"/>
          </p:cNvSpPr>
          <p:nvPr>
            <p:ph type="dt" sz="half" idx="10"/>
          </p:nvPr>
        </p:nvSpPr>
        <p:spPr/>
        <p:txBody>
          <a:bodyPr/>
          <a:lstStyle>
            <a:lvl1pPr>
              <a:defRPr/>
            </a:lvl1pPr>
          </a:lstStyle>
          <a:p>
            <a:pPr>
              <a:defRPr/>
            </a:pPr>
            <a:r>
              <a:rPr lang="en-US">
                <a:solidFill>
                  <a:srgbClr val="000000"/>
                </a:solidFill>
              </a:rPr>
              <a:t>September 25, 2014</a:t>
            </a:r>
            <a:endParaRPr lang="en-US" dirty="0">
              <a:solidFill>
                <a:srgbClr val="000000"/>
              </a:solidFill>
            </a:endParaRPr>
          </a:p>
        </p:txBody>
      </p:sp>
      <p:sp>
        <p:nvSpPr>
          <p:cNvPr id="5" name="Rectangle 5"/>
          <p:cNvSpPr>
            <a:spLocks noGrp="1" noChangeArrowheads="1"/>
          </p:cNvSpPr>
          <p:nvPr>
            <p:ph type="ftr" sz="quarter" idx="11"/>
          </p:nvPr>
        </p:nvSpPr>
        <p:spPr>
          <a:xfrm>
            <a:off x="6477000" y="6413205"/>
            <a:ext cx="2514600" cy="457200"/>
          </a:xfrm>
          <a:ln/>
        </p:spPr>
        <p:txBody>
          <a:bodyPr/>
          <a:lstStyle>
            <a:lvl1pPr>
              <a:defRPr/>
            </a:lvl1pPr>
          </a:lstStyle>
          <a:p>
            <a:pPr>
              <a:defRPr/>
            </a:pPr>
            <a:r>
              <a:rPr lang="en-US" dirty="0" smtClean="0">
                <a:solidFill>
                  <a:srgbClr val="000000"/>
                </a:solidFill>
              </a:rPr>
              <a:t>ERCOT Operator Seminar</a:t>
            </a:r>
            <a:endParaRPr lang="en-US" dirty="0">
              <a:solidFill>
                <a:srgbClr val="000000"/>
              </a:solidFill>
            </a:endParaRPr>
          </a:p>
        </p:txBody>
      </p:sp>
    </p:spTree>
    <p:extLst>
      <p:ext uri="{BB962C8B-B14F-4D97-AF65-F5344CB8AC3E}">
        <p14:creationId xmlns:p14="http://schemas.microsoft.com/office/powerpoint/2010/main" val="23712826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logo"/>
          <p:cNvPicPr>
            <a:picLocks noChangeAspect="1" noChangeArrowheads="1"/>
          </p:cNvPicPr>
          <p:nvPr userDrawn="1"/>
        </p:nvPicPr>
        <p:blipFill>
          <a:blip r:embed="rId2" cstate="print"/>
          <a:srcRect/>
          <a:stretch>
            <a:fillRect/>
          </a:stretch>
        </p:blipFill>
        <p:spPr bwMode="auto">
          <a:xfrm>
            <a:off x="228600" y="304800"/>
            <a:ext cx="1295400" cy="519113"/>
          </a:xfrm>
          <a:prstGeom prst="rect">
            <a:avLst/>
          </a:prstGeom>
          <a:noFill/>
          <a:ln w="9525">
            <a:noFill/>
            <a:miter lim="800000"/>
            <a:headEnd/>
            <a:tailEnd/>
          </a:ln>
        </p:spPr>
      </p:pic>
      <p:sp>
        <p:nvSpPr>
          <p:cNvPr id="5" name="Rectangle 4"/>
          <p:cNvSpPr>
            <a:spLocks noChangeArrowheads="1"/>
          </p:cNvSpPr>
          <p:nvPr userDrawn="1"/>
        </p:nvSpPr>
        <p:spPr bwMode="auto">
          <a:xfrm>
            <a:off x="0" y="1143000"/>
            <a:ext cx="9144000" cy="5715000"/>
          </a:xfrm>
          <a:prstGeom prst="rect">
            <a:avLst/>
          </a:prstGeom>
          <a:solidFill>
            <a:srgbClr val="5469A2"/>
          </a:solidFill>
          <a:ln w="9525">
            <a:noFill/>
            <a:miter lim="800000"/>
            <a:headEnd/>
            <a:tailEnd/>
          </a:ln>
          <a:effectLst/>
        </p:spPr>
        <p:txBody>
          <a:bodyPr wrap="none" anchor="ctr"/>
          <a:lstStyle/>
          <a:p>
            <a:pPr fontAlgn="base">
              <a:spcBef>
                <a:spcPct val="0"/>
              </a:spcBef>
              <a:spcAft>
                <a:spcPct val="0"/>
              </a:spcAft>
              <a:defRPr/>
            </a:pPr>
            <a:endParaRPr lang="en-US">
              <a:solidFill>
                <a:srgbClr val="000000"/>
              </a:solidFill>
            </a:endParaRPr>
          </a:p>
        </p:txBody>
      </p:sp>
      <p:sp>
        <p:nvSpPr>
          <p:cNvPr id="6" name="Line 14"/>
          <p:cNvSpPr>
            <a:spLocks noChangeShapeType="1"/>
          </p:cNvSpPr>
          <p:nvPr userDrawn="1"/>
        </p:nvSpPr>
        <p:spPr bwMode="auto">
          <a:xfrm>
            <a:off x="0" y="1143000"/>
            <a:ext cx="9144000" cy="0"/>
          </a:xfrm>
          <a:prstGeom prst="line">
            <a:avLst/>
          </a:prstGeom>
          <a:noFill/>
          <a:ln w="57150">
            <a:solidFill>
              <a:schemeClr val="hlink"/>
            </a:solidFill>
            <a:round/>
            <a:headEnd/>
            <a:tailEnd/>
          </a:ln>
          <a:effectLst/>
        </p:spPr>
        <p:txBody>
          <a:bodyPr/>
          <a:lstStyle/>
          <a:p>
            <a:pPr fontAlgn="base">
              <a:spcBef>
                <a:spcPct val="0"/>
              </a:spcBef>
              <a:spcAft>
                <a:spcPct val="0"/>
              </a:spcAft>
              <a:defRPr/>
            </a:pPr>
            <a:endParaRPr lang="en-US">
              <a:solidFill>
                <a:srgbClr val="000000"/>
              </a:solidFill>
            </a:endParaRPr>
          </a:p>
        </p:txBody>
      </p:sp>
      <p:sp>
        <p:nvSpPr>
          <p:cNvPr id="43010" name="Rectangle 2"/>
          <p:cNvSpPr>
            <a:spLocks noGrp="1" noChangeArrowheads="1"/>
          </p:cNvSpPr>
          <p:nvPr>
            <p:ph type="subTitle" idx="1"/>
          </p:nvPr>
        </p:nvSpPr>
        <p:spPr>
          <a:xfrm>
            <a:off x="2343149" y="3581400"/>
            <a:ext cx="6343651" cy="1143000"/>
          </a:xfrm>
        </p:spPr>
        <p:txBody>
          <a:bodyPr/>
          <a:lstStyle>
            <a:lvl1pPr marL="0" indent="0">
              <a:buFontTx/>
              <a:buNone/>
              <a:defRPr b="0">
                <a:solidFill>
                  <a:schemeClr val="bg1"/>
                </a:solidFill>
                <a:latin typeface="Arial Black" pitchFamily="34" charset="0"/>
              </a:defRPr>
            </a:lvl1pPr>
          </a:lstStyle>
          <a:p>
            <a:r>
              <a:rPr lang="en-US"/>
              <a:t>Click to edit Master subtitle style</a:t>
            </a:r>
          </a:p>
        </p:txBody>
      </p:sp>
      <p:sp>
        <p:nvSpPr>
          <p:cNvPr id="43015" name="Rectangle 7"/>
          <p:cNvSpPr>
            <a:spLocks noGrp="1" noChangeArrowheads="1"/>
          </p:cNvSpPr>
          <p:nvPr>
            <p:ph type="ctrTitle"/>
          </p:nvPr>
        </p:nvSpPr>
        <p:spPr>
          <a:xfrm>
            <a:off x="2333625" y="1905001"/>
            <a:ext cx="6477000" cy="1241425"/>
          </a:xfrm>
        </p:spPr>
        <p:txBody>
          <a:bodyPr/>
          <a:lstStyle>
            <a:lvl1pPr>
              <a:defRPr sz="2800"/>
            </a:lvl1pPr>
          </a:lstStyle>
          <a:p>
            <a:r>
              <a:rPr lang="en-US"/>
              <a:t>Click to edit Master title style</a:t>
            </a:r>
          </a:p>
        </p:txBody>
      </p:sp>
      <p:sp>
        <p:nvSpPr>
          <p:cNvPr id="7" name="Rectangle 10"/>
          <p:cNvSpPr>
            <a:spLocks noGrp="1" noChangeArrowheads="1"/>
          </p:cNvSpPr>
          <p:nvPr>
            <p:ph type="dt" sz="half" idx="10"/>
          </p:nvPr>
        </p:nvSpPr>
        <p:spPr>
          <a:xfrm>
            <a:off x="2333625" y="5467350"/>
            <a:ext cx="6276975" cy="476250"/>
          </a:xfrm>
        </p:spPr>
        <p:txBody>
          <a:bodyPr/>
          <a:lstStyle>
            <a:lvl1pPr>
              <a:defRPr sz="1800" b="1" smtClean="0">
                <a:solidFill>
                  <a:schemeClr val="bg1"/>
                </a:solidFill>
              </a:defRPr>
            </a:lvl1pPr>
          </a:lstStyle>
          <a:p>
            <a:pPr>
              <a:defRPr/>
            </a:pPr>
            <a:r>
              <a:rPr lang="en-US">
                <a:solidFill>
                  <a:srgbClr val="FFFFFF"/>
                </a:solidFill>
              </a:rPr>
              <a:t>Spring 2015</a:t>
            </a:r>
            <a:endParaRPr lang="en-US" dirty="0">
              <a:solidFill>
                <a:srgbClr val="FFFFFF"/>
              </a:solidFill>
            </a:endParaRPr>
          </a:p>
        </p:txBody>
      </p:sp>
      <p:sp>
        <p:nvSpPr>
          <p:cNvPr id="8" name="Rectangle 15"/>
          <p:cNvSpPr>
            <a:spLocks noGrp="1" noChangeArrowheads="1"/>
          </p:cNvSpPr>
          <p:nvPr>
            <p:ph type="ftr" sz="quarter" idx="11"/>
          </p:nvPr>
        </p:nvSpPr>
        <p:spPr>
          <a:xfrm>
            <a:off x="2333625" y="5067300"/>
            <a:ext cx="6276975" cy="419100"/>
          </a:xfrm>
        </p:spPr>
        <p:txBody>
          <a:bodyPr/>
          <a:lstStyle>
            <a:lvl1pPr algn="l">
              <a:defRPr sz="1800" b="1" smtClean="0">
                <a:solidFill>
                  <a:schemeClr val="bg1"/>
                </a:solidFill>
              </a:defRPr>
            </a:lvl1pPr>
          </a:lstStyle>
          <a:p>
            <a:pPr>
              <a:defRPr/>
            </a:pPr>
            <a:r>
              <a:rPr lang="en-US" dirty="0">
                <a:solidFill>
                  <a:srgbClr val="FFFFFF"/>
                </a:solidFill>
              </a:rPr>
              <a:t>ERCOT Operator Seminar</a:t>
            </a:r>
            <a:endParaRPr lang="en-US" dirty="0">
              <a:solidFill>
                <a:srgbClr val="FFFFFF"/>
              </a:solidFill>
            </a:endParaRPr>
          </a:p>
        </p:txBody>
      </p:sp>
    </p:spTree>
    <p:extLst>
      <p:ext uri="{BB962C8B-B14F-4D97-AF65-F5344CB8AC3E}">
        <p14:creationId xmlns:p14="http://schemas.microsoft.com/office/powerpoint/2010/main" val="29725324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solidFill>
                  <a:srgbClr val="000000"/>
                </a:solidFill>
              </a:rPr>
              <a:t>ERCOT Operator Seminar</a:t>
            </a:r>
            <a:endParaRPr lang="en-US" dirty="0">
              <a:solidFill>
                <a:srgbClr val="000000"/>
              </a:solidFill>
            </a:endParaRP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Spring 2015</a:t>
            </a:r>
            <a:endParaRPr lang="en-US" dirty="0">
              <a:solidFill>
                <a:srgbClr val="000000"/>
              </a:solidFill>
            </a:endParaRPr>
          </a:p>
        </p:txBody>
      </p:sp>
    </p:spTree>
    <p:extLst>
      <p:ext uri="{BB962C8B-B14F-4D97-AF65-F5344CB8AC3E}">
        <p14:creationId xmlns:p14="http://schemas.microsoft.com/office/powerpoint/2010/main" val="37963772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r>
              <a:rPr lang="en-US" dirty="0" smtClean="0">
                <a:solidFill>
                  <a:srgbClr val="000000"/>
                </a:solidFill>
              </a:rPr>
              <a:t>ERCOT Operator Seminar</a:t>
            </a:r>
            <a:endParaRPr lang="en-US" dirty="0">
              <a:solidFill>
                <a:srgbClr val="000000"/>
              </a:solidFill>
            </a:endParaRPr>
          </a:p>
        </p:txBody>
      </p:sp>
      <p:sp>
        <p:nvSpPr>
          <p:cNvPr id="4"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Spring 2015</a:t>
            </a:r>
            <a:endParaRPr lang="en-US" dirty="0">
              <a:solidFill>
                <a:srgbClr val="000000"/>
              </a:solidFill>
            </a:endParaRPr>
          </a:p>
        </p:txBody>
      </p:sp>
    </p:spTree>
    <p:extLst>
      <p:ext uri="{BB962C8B-B14F-4D97-AF65-F5344CB8AC3E}">
        <p14:creationId xmlns:p14="http://schemas.microsoft.com/office/powerpoint/2010/main" val="29028744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solidFill>
                  <a:srgbClr val="000000"/>
                </a:solidFill>
              </a:rPr>
              <a:t>ERCOT Operator Seminar</a:t>
            </a:r>
            <a:endParaRPr lang="en-US" dirty="0">
              <a:solidFill>
                <a:srgbClr val="000000"/>
              </a:solidFill>
            </a:endParaRPr>
          </a:p>
        </p:txBody>
      </p:sp>
      <p:sp>
        <p:nvSpPr>
          <p:cNvPr id="7"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Spring 2015</a:t>
            </a:r>
            <a:endParaRPr lang="en-US" dirty="0">
              <a:solidFill>
                <a:srgbClr val="000000"/>
              </a:solidFill>
            </a:endParaRPr>
          </a:p>
        </p:txBody>
      </p:sp>
    </p:spTree>
    <p:extLst>
      <p:ext uri="{BB962C8B-B14F-4D97-AF65-F5344CB8AC3E}">
        <p14:creationId xmlns:p14="http://schemas.microsoft.com/office/powerpoint/2010/main" val="345240663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solidFill>
                  <a:prstClr val="black">
                    <a:tint val="75000"/>
                  </a:prstClr>
                </a:solidFill>
              </a:rPr>
              <a:t>Footer text goes here.</a:t>
            </a:r>
            <a:endParaRPr lang="en-US">
              <a:solidFill>
                <a:prstClr val="black">
                  <a:tint val="75000"/>
                </a:prstClr>
              </a:solidFill>
            </a:endParaRP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4418212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smtClean="0">
                <a:solidFill>
                  <a:prstClr val="black">
                    <a:tint val="75000"/>
                  </a:prstClr>
                </a:solidFill>
              </a:rPr>
              <a:t>Footer text goes here.</a:t>
            </a:r>
            <a:endParaRPr lang="en-US">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6645908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6800" cy="685800"/>
          </a:xfrm>
          <a:prstGeom prst="rect">
            <a:avLst/>
          </a:prstGeom>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fld id="{C8F0B024-2BD4-4E84-B432-4161AC5D7474}" type="slidenum">
              <a:rPr lang="en-US" altLang="en-US">
                <a:solidFill>
                  <a:prstClr val="black">
                    <a:tint val="75000"/>
                  </a:prstClr>
                </a:solidFill>
              </a:rPr>
              <a:pPr/>
              <a:t>‹#›</a:t>
            </a:fld>
            <a:endParaRPr lang="en-US" altLang="en-US">
              <a:solidFill>
                <a:prstClr val="black">
                  <a:tint val="75000"/>
                </a:prstClr>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a:solidFill>
                  <a:prstClr val="black">
                    <a:tint val="75000"/>
                  </a:prstClr>
                </a:solidFill>
              </a:rPr>
              <a:t>PRS Presentation</a:t>
            </a:r>
          </a:p>
        </p:txBody>
      </p:sp>
      <p:sp>
        <p:nvSpPr>
          <p:cNvPr id="5" name="Date Placeholder 4"/>
          <p:cNvSpPr>
            <a:spLocks noGrp="1" noChangeArrowheads="1"/>
          </p:cNvSpPr>
          <p:nvPr>
            <p:ph type="dt" sz="half" idx="12"/>
          </p:nvPr>
        </p:nvSpPr>
        <p:spPr>
          <a:xfrm>
            <a:off x="1143000" y="6457950"/>
            <a:ext cx="2133600" cy="476250"/>
          </a:xfrm>
          <a:prstGeom prst="rect">
            <a:avLst/>
          </a:prstGeom>
          <a:ln/>
        </p:spPr>
        <p:txBody>
          <a:bodyPr/>
          <a:lstStyle>
            <a:lvl1pPr>
              <a:defRPr/>
            </a:lvl1pPr>
          </a:lstStyle>
          <a:p>
            <a:pPr>
              <a:defRPr/>
            </a:pPr>
            <a:r>
              <a:rPr lang="en-US">
                <a:solidFill>
                  <a:prstClr val="black"/>
                </a:solidFill>
              </a:rPr>
              <a:t>03/23/2007January 22, 2007</a:t>
            </a:r>
          </a:p>
        </p:txBody>
      </p:sp>
    </p:spTree>
    <p:extLst>
      <p:ext uri="{BB962C8B-B14F-4D97-AF65-F5344CB8AC3E}">
        <p14:creationId xmlns:p14="http://schemas.microsoft.com/office/powerpoint/2010/main" val="2032083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logo"/>
          <p:cNvPicPr>
            <a:picLocks noChangeAspect="1" noChangeArrowheads="1"/>
          </p:cNvPicPr>
          <p:nvPr userDrawn="1"/>
        </p:nvPicPr>
        <p:blipFill>
          <a:blip r:embed="rId2" cstate="print"/>
          <a:srcRect/>
          <a:stretch>
            <a:fillRect/>
          </a:stretch>
        </p:blipFill>
        <p:spPr bwMode="auto">
          <a:xfrm>
            <a:off x="228600" y="304800"/>
            <a:ext cx="1295400" cy="519113"/>
          </a:xfrm>
          <a:prstGeom prst="rect">
            <a:avLst/>
          </a:prstGeom>
          <a:noFill/>
          <a:ln w="9525">
            <a:noFill/>
            <a:miter lim="800000"/>
            <a:headEnd/>
            <a:tailEnd/>
          </a:ln>
        </p:spPr>
      </p:pic>
      <p:sp>
        <p:nvSpPr>
          <p:cNvPr id="5" name="Rectangle 4"/>
          <p:cNvSpPr>
            <a:spLocks noChangeArrowheads="1"/>
          </p:cNvSpPr>
          <p:nvPr userDrawn="1"/>
        </p:nvSpPr>
        <p:spPr bwMode="auto">
          <a:xfrm>
            <a:off x="0" y="1143000"/>
            <a:ext cx="9144000" cy="5715000"/>
          </a:xfrm>
          <a:prstGeom prst="rect">
            <a:avLst/>
          </a:prstGeom>
          <a:solidFill>
            <a:srgbClr val="5469A2"/>
          </a:solidFill>
          <a:ln w="9525">
            <a:noFill/>
            <a:miter lim="800000"/>
            <a:headEnd/>
            <a:tailEnd/>
          </a:ln>
          <a:effectLst/>
        </p:spPr>
        <p:txBody>
          <a:bodyPr wrap="none" anchor="ctr"/>
          <a:lstStyle/>
          <a:p>
            <a:pPr fontAlgn="base">
              <a:spcBef>
                <a:spcPct val="0"/>
              </a:spcBef>
              <a:spcAft>
                <a:spcPct val="0"/>
              </a:spcAft>
              <a:defRPr/>
            </a:pPr>
            <a:endParaRPr lang="en-US">
              <a:solidFill>
                <a:srgbClr val="000000"/>
              </a:solidFill>
            </a:endParaRPr>
          </a:p>
        </p:txBody>
      </p:sp>
      <p:sp>
        <p:nvSpPr>
          <p:cNvPr id="6" name="Line 14"/>
          <p:cNvSpPr>
            <a:spLocks noChangeShapeType="1"/>
          </p:cNvSpPr>
          <p:nvPr userDrawn="1"/>
        </p:nvSpPr>
        <p:spPr bwMode="auto">
          <a:xfrm>
            <a:off x="0" y="1143000"/>
            <a:ext cx="9144000" cy="0"/>
          </a:xfrm>
          <a:prstGeom prst="line">
            <a:avLst/>
          </a:prstGeom>
          <a:noFill/>
          <a:ln w="57150">
            <a:solidFill>
              <a:schemeClr val="hlink"/>
            </a:solidFill>
            <a:round/>
            <a:headEnd/>
            <a:tailEnd/>
          </a:ln>
          <a:effectLst/>
        </p:spPr>
        <p:txBody>
          <a:bodyPr/>
          <a:lstStyle/>
          <a:p>
            <a:pPr fontAlgn="base">
              <a:spcBef>
                <a:spcPct val="0"/>
              </a:spcBef>
              <a:spcAft>
                <a:spcPct val="0"/>
              </a:spcAft>
              <a:defRPr/>
            </a:pPr>
            <a:endParaRPr lang="en-US">
              <a:solidFill>
                <a:srgbClr val="000000"/>
              </a:solidFill>
            </a:endParaRPr>
          </a:p>
        </p:txBody>
      </p:sp>
      <p:sp>
        <p:nvSpPr>
          <p:cNvPr id="43010" name="Rectangle 2"/>
          <p:cNvSpPr>
            <a:spLocks noGrp="1" noChangeArrowheads="1"/>
          </p:cNvSpPr>
          <p:nvPr>
            <p:ph type="subTitle" idx="1"/>
          </p:nvPr>
        </p:nvSpPr>
        <p:spPr>
          <a:xfrm>
            <a:off x="2343149" y="3581400"/>
            <a:ext cx="6343651" cy="1143000"/>
          </a:xfrm>
        </p:spPr>
        <p:txBody>
          <a:bodyPr/>
          <a:lstStyle>
            <a:lvl1pPr marL="0" indent="0">
              <a:buFontTx/>
              <a:buNone/>
              <a:defRPr b="0">
                <a:solidFill>
                  <a:schemeClr val="bg1"/>
                </a:solidFill>
                <a:latin typeface="Arial Black" pitchFamily="34" charset="0"/>
              </a:defRPr>
            </a:lvl1pPr>
          </a:lstStyle>
          <a:p>
            <a:r>
              <a:rPr lang="en-US"/>
              <a:t>Click to edit Master subtitle style</a:t>
            </a:r>
          </a:p>
        </p:txBody>
      </p:sp>
      <p:sp>
        <p:nvSpPr>
          <p:cNvPr id="43015" name="Rectangle 7"/>
          <p:cNvSpPr>
            <a:spLocks noGrp="1" noChangeArrowheads="1"/>
          </p:cNvSpPr>
          <p:nvPr>
            <p:ph type="ctrTitle"/>
          </p:nvPr>
        </p:nvSpPr>
        <p:spPr>
          <a:xfrm>
            <a:off x="2333625" y="1905001"/>
            <a:ext cx="6477000" cy="1241425"/>
          </a:xfrm>
        </p:spPr>
        <p:txBody>
          <a:bodyPr/>
          <a:lstStyle>
            <a:lvl1pPr>
              <a:defRPr sz="2800"/>
            </a:lvl1pPr>
          </a:lstStyle>
          <a:p>
            <a:r>
              <a:rPr lang="en-US"/>
              <a:t>Click to edit Master title style</a:t>
            </a:r>
          </a:p>
        </p:txBody>
      </p:sp>
      <p:sp>
        <p:nvSpPr>
          <p:cNvPr id="7" name="Rectangle 10"/>
          <p:cNvSpPr>
            <a:spLocks noGrp="1" noChangeArrowheads="1"/>
          </p:cNvSpPr>
          <p:nvPr>
            <p:ph type="dt" sz="half" idx="10"/>
          </p:nvPr>
        </p:nvSpPr>
        <p:spPr>
          <a:xfrm>
            <a:off x="2333625" y="5467350"/>
            <a:ext cx="6276975" cy="476250"/>
          </a:xfrm>
        </p:spPr>
        <p:txBody>
          <a:bodyPr/>
          <a:lstStyle>
            <a:lvl1pPr>
              <a:defRPr sz="1800" b="1" smtClean="0">
                <a:solidFill>
                  <a:schemeClr val="bg1"/>
                </a:solidFill>
              </a:defRPr>
            </a:lvl1pPr>
          </a:lstStyle>
          <a:p>
            <a:pPr>
              <a:defRPr/>
            </a:pPr>
            <a:r>
              <a:rPr lang="en-US">
                <a:solidFill>
                  <a:srgbClr val="FFFFFF"/>
                </a:solidFill>
              </a:rPr>
              <a:t>Spring 2015</a:t>
            </a:r>
            <a:endParaRPr lang="en-US" dirty="0">
              <a:solidFill>
                <a:srgbClr val="FFFFFF"/>
              </a:solidFill>
            </a:endParaRPr>
          </a:p>
        </p:txBody>
      </p:sp>
      <p:sp>
        <p:nvSpPr>
          <p:cNvPr id="8" name="Rectangle 15"/>
          <p:cNvSpPr>
            <a:spLocks noGrp="1" noChangeArrowheads="1"/>
          </p:cNvSpPr>
          <p:nvPr>
            <p:ph type="ftr" sz="quarter" idx="11"/>
          </p:nvPr>
        </p:nvSpPr>
        <p:spPr>
          <a:xfrm>
            <a:off x="2333625" y="5067300"/>
            <a:ext cx="6276975" cy="419100"/>
          </a:xfrm>
        </p:spPr>
        <p:txBody>
          <a:bodyPr/>
          <a:lstStyle>
            <a:lvl1pPr algn="l">
              <a:defRPr sz="1800" b="1" smtClean="0">
                <a:solidFill>
                  <a:schemeClr val="bg1"/>
                </a:solidFill>
              </a:defRPr>
            </a:lvl1pPr>
          </a:lstStyle>
          <a:p>
            <a:pPr>
              <a:defRPr/>
            </a:pPr>
            <a:r>
              <a:rPr lang="en-US" dirty="0">
                <a:solidFill>
                  <a:srgbClr val="FFFFFF"/>
                </a:solidFill>
              </a:rPr>
              <a:t>ERCOT Operator Seminar</a:t>
            </a:r>
            <a:endParaRPr lang="en-US" dirty="0">
              <a:solidFill>
                <a:srgbClr val="FFFFFF"/>
              </a:solidFill>
            </a:endParaRPr>
          </a:p>
        </p:txBody>
      </p:sp>
    </p:spTree>
    <p:extLst>
      <p:ext uri="{BB962C8B-B14F-4D97-AF65-F5344CB8AC3E}">
        <p14:creationId xmlns:p14="http://schemas.microsoft.com/office/powerpoint/2010/main" val="1752952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solidFill>
                  <a:srgbClr val="000000"/>
                </a:solidFill>
              </a:rPr>
              <a:t>ERCOT Operator Seminar</a:t>
            </a:r>
            <a:endParaRPr lang="en-US" dirty="0">
              <a:solidFill>
                <a:srgbClr val="000000"/>
              </a:solidFill>
            </a:endParaRP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Spring 2015</a:t>
            </a:r>
            <a:endParaRPr lang="en-US" dirty="0">
              <a:solidFill>
                <a:srgbClr val="000000"/>
              </a:solidFill>
            </a:endParaRPr>
          </a:p>
        </p:txBody>
      </p:sp>
    </p:spTree>
    <p:extLst>
      <p:ext uri="{BB962C8B-B14F-4D97-AF65-F5344CB8AC3E}">
        <p14:creationId xmlns:p14="http://schemas.microsoft.com/office/powerpoint/2010/main" val="1977917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r>
              <a:rPr lang="en-US" dirty="0" smtClean="0">
                <a:solidFill>
                  <a:srgbClr val="000000"/>
                </a:solidFill>
              </a:rPr>
              <a:t>ERCOT Operator Seminar</a:t>
            </a:r>
            <a:endParaRPr lang="en-US" dirty="0">
              <a:solidFill>
                <a:srgbClr val="000000"/>
              </a:solidFill>
            </a:endParaRPr>
          </a:p>
        </p:txBody>
      </p:sp>
      <p:sp>
        <p:nvSpPr>
          <p:cNvPr id="4"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Spring 2015</a:t>
            </a:r>
            <a:endParaRPr lang="en-US" dirty="0">
              <a:solidFill>
                <a:srgbClr val="000000"/>
              </a:solidFill>
            </a:endParaRPr>
          </a:p>
        </p:txBody>
      </p:sp>
    </p:spTree>
    <p:extLst>
      <p:ext uri="{BB962C8B-B14F-4D97-AF65-F5344CB8AC3E}">
        <p14:creationId xmlns:p14="http://schemas.microsoft.com/office/powerpoint/2010/main" val="1174832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solidFill>
                  <a:srgbClr val="000000"/>
                </a:solidFill>
              </a:rPr>
              <a:t>ERCOT Operator Seminar</a:t>
            </a:r>
            <a:endParaRPr lang="en-US" dirty="0">
              <a:solidFill>
                <a:srgbClr val="000000"/>
              </a:solidFill>
            </a:endParaRPr>
          </a:p>
        </p:txBody>
      </p:sp>
      <p:sp>
        <p:nvSpPr>
          <p:cNvPr id="7"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Spring 2015</a:t>
            </a:r>
            <a:endParaRPr lang="en-US" dirty="0">
              <a:solidFill>
                <a:srgbClr val="000000"/>
              </a:solidFill>
            </a:endParaRPr>
          </a:p>
        </p:txBody>
      </p:sp>
    </p:spTree>
    <p:extLst>
      <p:ext uri="{BB962C8B-B14F-4D97-AF65-F5344CB8AC3E}">
        <p14:creationId xmlns:p14="http://schemas.microsoft.com/office/powerpoint/2010/main" val="427807256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4.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3.xml"/><Relationship Id="rId7"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5.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image" Target="../media/image3.png"/><Relationship Id="rId5" Type="http://schemas.openxmlformats.org/officeDocument/2006/relationships/theme" Target="../theme/theme6.xml"/><Relationship Id="rId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black">
                    <a:tint val="75000"/>
                  </a:prstClr>
                </a:solidFill>
              </a:rPr>
              <a:t>Footer text goes here.</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r>
              <a:rPr lang="en-US" sz="1000" b="1" dirty="0" smtClean="0">
                <a:solidFill>
                  <a:srgbClr val="5B6770"/>
                </a:solidFill>
              </a:rPr>
              <a:t>PUBLIC</a:t>
            </a:r>
            <a:endParaRPr lang="en-US" sz="1000" b="1" dirty="0">
              <a:solidFill>
                <a:srgbClr val="5B6770"/>
              </a:solidFill>
            </a:endParaRPr>
          </a:p>
        </p:txBody>
      </p:sp>
    </p:spTree>
    <p:extLst>
      <p:ext uri="{BB962C8B-B14F-4D97-AF65-F5344CB8AC3E}">
        <p14:creationId xmlns:p14="http://schemas.microsoft.com/office/powerpoint/2010/main" val="64899294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066800"/>
            <a:ext cx="82296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8CC6D222-1A25-4139-8036-BBDE48ED363C}" type="slidenum">
              <a:rPr lang="en-US">
                <a:solidFill>
                  <a:srgbClr val="000000"/>
                </a:solidFill>
              </a:rPr>
              <a:pPr fontAlgn="base">
                <a:spcBef>
                  <a:spcPct val="0"/>
                </a:spcBef>
                <a:spcAft>
                  <a:spcPct val="0"/>
                </a:spcAft>
                <a:defRPr/>
              </a:pPr>
              <a:t>‹#›</a:t>
            </a:fld>
            <a:endParaRPr lang="en-US">
              <a:solidFill>
                <a:srgbClr val="000000"/>
              </a:solidFill>
            </a:endParaRPr>
          </a:p>
        </p:txBody>
      </p:sp>
      <p:sp>
        <p:nvSpPr>
          <p:cNvPr id="23559" name="Rectangle 7"/>
          <p:cNvSpPr>
            <a:spLocks noChangeArrowheads="1"/>
          </p:cNvSpPr>
          <p:nvPr userDrawn="1"/>
        </p:nvSpPr>
        <p:spPr bwMode="auto">
          <a:xfrm>
            <a:off x="0" y="6235700"/>
            <a:ext cx="9144000" cy="622300"/>
          </a:xfrm>
          <a:prstGeom prst="rect">
            <a:avLst/>
          </a:prstGeom>
          <a:solidFill>
            <a:srgbClr val="ECECE2"/>
          </a:solidFill>
          <a:ln w="9525">
            <a:noFill/>
            <a:miter lim="800000"/>
            <a:headEnd/>
            <a:tailEnd/>
          </a:ln>
          <a:effectLst/>
        </p:spPr>
        <p:txBody>
          <a:bodyPr wrap="none" anchor="ctr"/>
          <a:lstStyle/>
          <a:p>
            <a:pPr fontAlgn="base">
              <a:spcBef>
                <a:spcPct val="0"/>
              </a:spcBef>
              <a:spcAft>
                <a:spcPct val="0"/>
              </a:spcAft>
              <a:defRPr/>
            </a:pPr>
            <a:endParaRPr lang="en-US">
              <a:solidFill>
                <a:srgbClr val="000000"/>
              </a:solidFill>
            </a:endParaRPr>
          </a:p>
        </p:txBody>
      </p:sp>
      <p:pic>
        <p:nvPicPr>
          <p:cNvPr id="1029" name="Picture 8" descr="logo_C"/>
          <p:cNvPicPr>
            <a:picLocks noChangeAspect="1" noChangeArrowheads="1"/>
          </p:cNvPicPr>
          <p:nvPr userDrawn="1"/>
        </p:nvPicPr>
        <p:blipFill>
          <a:blip r:embed="rId7" cstate="print"/>
          <a:srcRect/>
          <a:stretch>
            <a:fillRect/>
          </a:stretch>
        </p:blipFill>
        <p:spPr bwMode="auto">
          <a:xfrm>
            <a:off x="63500" y="6289675"/>
            <a:ext cx="854075" cy="479425"/>
          </a:xfrm>
          <a:prstGeom prst="rect">
            <a:avLst/>
          </a:prstGeom>
          <a:noFill/>
          <a:ln w="9525">
            <a:noFill/>
            <a:miter lim="800000"/>
            <a:headEnd/>
            <a:tailEnd/>
          </a:ln>
        </p:spPr>
      </p:pic>
      <p:sp>
        <p:nvSpPr>
          <p:cNvPr id="23561" name="Rectangle 9"/>
          <p:cNvSpPr>
            <a:spLocks noChangeArrowheads="1"/>
          </p:cNvSpPr>
          <p:nvPr userDrawn="1"/>
        </p:nvSpPr>
        <p:spPr bwMode="auto">
          <a:xfrm>
            <a:off x="0" y="0"/>
            <a:ext cx="9144000" cy="685800"/>
          </a:xfrm>
          <a:prstGeom prst="rect">
            <a:avLst/>
          </a:prstGeom>
          <a:solidFill>
            <a:srgbClr val="5469A2"/>
          </a:solidFill>
          <a:ln w="9525">
            <a:noFill/>
            <a:miter lim="800000"/>
            <a:headEnd/>
            <a:tailEnd/>
          </a:ln>
          <a:effectLst/>
        </p:spPr>
        <p:txBody>
          <a:bodyPr wrap="none" anchor="ctr"/>
          <a:lstStyle/>
          <a:p>
            <a:pPr fontAlgn="base">
              <a:spcBef>
                <a:spcPct val="0"/>
              </a:spcBef>
              <a:spcAft>
                <a:spcPct val="0"/>
              </a:spcAft>
              <a:defRPr/>
            </a:pPr>
            <a:endParaRPr lang="en-US">
              <a:solidFill>
                <a:srgbClr val="000000"/>
              </a:solidFill>
            </a:endParaRPr>
          </a:p>
        </p:txBody>
      </p:sp>
      <p:sp>
        <p:nvSpPr>
          <p:cNvPr id="1031" name="Rectangle 2"/>
          <p:cNvSpPr>
            <a:spLocks noGrp="1" noChangeArrowheads="1"/>
          </p:cNvSpPr>
          <p:nvPr>
            <p:ph type="title"/>
          </p:nvPr>
        </p:nvSpPr>
        <p:spPr bwMode="auto">
          <a:xfrm>
            <a:off x="152400" y="0"/>
            <a:ext cx="86868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57" name="Rectangle 5"/>
          <p:cNvSpPr>
            <a:spLocks noGrp="1" noChangeArrowheads="1"/>
          </p:cNvSpPr>
          <p:nvPr>
            <p:ph type="ftr" sz="quarter" idx="3"/>
          </p:nvPr>
        </p:nvSpPr>
        <p:spPr bwMode="auto">
          <a:xfrm>
            <a:off x="6248400" y="6457950"/>
            <a:ext cx="2514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fontAlgn="base">
              <a:spcBef>
                <a:spcPct val="0"/>
              </a:spcBef>
              <a:spcAft>
                <a:spcPct val="0"/>
              </a:spcAft>
              <a:defRPr/>
            </a:pPr>
            <a:r>
              <a:rPr lang="en-US" dirty="0">
                <a:solidFill>
                  <a:srgbClr val="000000"/>
                </a:solidFill>
              </a:rPr>
              <a:t>ERCOT Operator Seminar</a:t>
            </a:r>
            <a:endParaRPr lang="en-US" dirty="0">
              <a:solidFill>
                <a:srgbClr val="000000"/>
              </a:solidFill>
            </a:endParaRPr>
          </a:p>
        </p:txBody>
      </p:sp>
      <p:sp>
        <p:nvSpPr>
          <p:cNvPr id="23563" name="Line 11"/>
          <p:cNvSpPr>
            <a:spLocks noChangeShapeType="1"/>
          </p:cNvSpPr>
          <p:nvPr userDrawn="1"/>
        </p:nvSpPr>
        <p:spPr bwMode="auto">
          <a:xfrm>
            <a:off x="1069975" y="6457950"/>
            <a:ext cx="0" cy="219075"/>
          </a:xfrm>
          <a:prstGeom prst="line">
            <a:avLst/>
          </a:prstGeom>
          <a:noFill/>
          <a:ln w="9525">
            <a:solidFill>
              <a:schemeClr val="tx1"/>
            </a:solidFill>
            <a:round/>
            <a:headEnd/>
            <a:tailEnd/>
          </a:ln>
          <a:effectLst/>
        </p:spPr>
        <p:txBody>
          <a:bodyPr/>
          <a:lstStyle/>
          <a:p>
            <a:pPr fontAlgn="base">
              <a:spcBef>
                <a:spcPct val="0"/>
              </a:spcBef>
              <a:spcAft>
                <a:spcPct val="0"/>
              </a:spcAft>
              <a:defRPr/>
            </a:pPr>
            <a:endParaRPr lang="en-US">
              <a:solidFill>
                <a:srgbClr val="000000"/>
              </a:solidFill>
            </a:endParaRPr>
          </a:p>
        </p:txBody>
      </p:sp>
      <p:sp>
        <p:nvSpPr>
          <p:cNvPr id="23556" name="Rectangle 4"/>
          <p:cNvSpPr>
            <a:spLocks noGrp="1" noChangeArrowheads="1"/>
          </p:cNvSpPr>
          <p:nvPr>
            <p:ph type="dt" sz="half" idx="2"/>
          </p:nvPr>
        </p:nvSpPr>
        <p:spPr bwMode="auto">
          <a:xfrm>
            <a:off x="1143000" y="64579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fontAlgn="base">
              <a:spcBef>
                <a:spcPct val="0"/>
              </a:spcBef>
              <a:spcAft>
                <a:spcPct val="0"/>
              </a:spcAft>
              <a:defRPr/>
            </a:pPr>
            <a:r>
              <a:rPr lang="en-US">
                <a:solidFill>
                  <a:srgbClr val="000000"/>
                </a:solidFill>
              </a:rPr>
              <a:t>Spring 2015</a:t>
            </a:r>
            <a:endParaRPr lang="en-US" dirty="0">
              <a:solidFill>
                <a:srgbClr val="000000"/>
              </a:solidFill>
            </a:endParaRPr>
          </a:p>
        </p:txBody>
      </p:sp>
      <p:sp>
        <p:nvSpPr>
          <p:cNvPr id="23564" name="Line 12"/>
          <p:cNvSpPr>
            <a:spLocks noChangeShapeType="1"/>
          </p:cNvSpPr>
          <p:nvPr userDrawn="1"/>
        </p:nvSpPr>
        <p:spPr bwMode="auto">
          <a:xfrm>
            <a:off x="0" y="673100"/>
            <a:ext cx="9144000" cy="0"/>
          </a:xfrm>
          <a:prstGeom prst="line">
            <a:avLst/>
          </a:prstGeom>
          <a:noFill/>
          <a:ln w="57150">
            <a:solidFill>
              <a:schemeClr val="hlink"/>
            </a:solidFill>
            <a:round/>
            <a:headEnd/>
            <a:tailEnd/>
          </a:ln>
          <a:effectLst/>
        </p:spPr>
        <p:txBody>
          <a:bodyPr/>
          <a:lstStyle/>
          <a:p>
            <a:pPr fontAlgn="base">
              <a:spcBef>
                <a:spcPct val="0"/>
              </a:spcBef>
              <a:spcAft>
                <a:spcPct val="0"/>
              </a:spcAft>
              <a:defRPr/>
            </a:pPr>
            <a:endParaRPr lang="en-US">
              <a:solidFill>
                <a:srgbClr val="000000"/>
              </a:solidFill>
            </a:endParaRPr>
          </a:p>
        </p:txBody>
      </p:sp>
      <p:sp>
        <p:nvSpPr>
          <p:cNvPr id="23565" name="Rectangle 13"/>
          <p:cNvSpPr>
            <a:spLocks noChangeArrowheads="1"/>
          </p:cNvSpPr>
          <p:nvPr/>
        </p:nvSpPr>
        <p:spPr bwMode="auto">
          <a:xfrm>
            <a:off x="3429000" y="6477000"/>
            <a:ext cx="2514600" cy="457200"/>
          </a:xfrm>
          <a:prstGeom prst="rect">
            <a:avLst/>
          </a:prstGeom>
          <a:noFill/>
          <a:ln w="9525">
            <a:noFill/>
            <a:miter lim="800000"/>
            <a:headEnd/>
            <a:tailEnd/>
          </a:ln>
          <a:effectLst/>
        </p:spPr>
        <p:txBody>
          <a:bodyPr/>
          <a:lstStyle/>
          <a:p>
            <a:pPr algn="ctr" fontAlgn="base">
              <a:spcBef>
                <a:spcPct val="0"/>
              </a:spcBef>
              <a:spcAft>
                <a:spcPct val="0"/>
              </a:spcAft>
              <a:defRPr/>
            </a:pPr>
            <a:fld id="{AFAFE351-309C-45B3-9FF6-D4F526CC28B6}" type="slidenum">
              <a:rPr lang="en-US" sz="1200">
                <a:solidFill>
                  <a:srgbClr val="000000"/>
                </a:solidFill>
              </a:rPr>
              <a:pPr algn="ctr" fontAlgn="base">
                <a:spcBef>
                  <a:spcPct val="0"/>
                </a:spcBef>
                <a:spcAft>
                  <a:spcPct val="0"/>
                </a:spcAft>
                <a:defRPr/>
              </a:pPr>
              <a:t>‹#›</a:t>
            </a:fld>
            <a:endParaRPr lang="en-US" sz="1200">
              <a:solidFill>
                <a:srgbClr val="000000"/>
              </a:solidFill>
            </a:endParaRPr>
          </a:p>
        </p:txBody>
      </p:sp>
    </p:spTree>
    <p:extLst>
      <p:ext uri="{BB962C8B-B14F-4D97-AF65-F5344CB8AC3E}">
        <p14:creationId xmlns:p14="http://schemas.microsoft.com/office/powerpoint/2010/main" val="4107807309"/>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Lst>
  <p:hf sldNum="0" hdr="0"/>
  <p:txStyles>
    <p:titleStyle>
      <a:lvl1pPr algn="l" rtl="0" eaLnBrk="0" fontAlgn="base" hangingPunct="0">
        <a:spcBef>
          <a:spcPct val="0"/>
        </a:spcBef>
        <a:spcAft>
          <a:spcPct val="0"/>
        </a:spcAft>
        <a:defRPr sz="2000">
          <a:solidFill>
            <a:schemeClr val="bg1"/>
          </a:solidFill>
          <a:latin typeface="+mj-lt"/>
          <a:ea typeface="+mj-ea"/>
          <a:cs typeface="+mj-cs"/>
        </a:defRPr>
      </a:lvl1pPr>
      <a:lvl2pPr algn="l" rtl="0" eaLnBrk="0" fontAlgn="base" hangingPunct="0">
        <a:spcBef>
          <a:spcPct val="0"/>
        </a:spcBef>
        <a:spcAft>
          <a:spcPct val="0"/>
        </a:spcAft>
        <a:defRPr sz="2000">
          <a:solidFill>
            <a:schemeClr val="bg1"/>
          </a:solidFill>
          <a:latin typeface="Arial Black" pitchFamily="34" charset="0"/>
        </a:defRPr>
      </a:lvl2pPr>
      <a:lvl3pPr algn="l" rtl="0" eaLnBrk="0" fontAlgn="base" hangingPunct="0">
        <a:spcBef>
          <a:spcPct val="0"/>
        </a:spcBef>
        <a:spcAft>
          <a:spcPct val="0"/>
        </a:spcAft>
        <a:defRPr sz="2000">
          <a:solidFill>
            <a:schemeClr val="bg1"/>
          </a:solidFill>
          <a:latin typeface="Arial Black" pitchFamily="34" charset="0"/>
        </a:defRPr>
      </a:lvl3pPr>
      <a:lvl4pPr algn="l" rtl="0" eaLnBrk="0" fontAlgn="base" hangingPunct="0">
        <a:spcBef>
          <a:spcPct val="0"/>
        </a:spcBef>
        <a:spcAft>
          <a:spcPct val="0"/>
        </a:spcAft>
        <a:defRPr sz="2000">
          <a:solidFill>
            <a:schemeClr val="bg1"/>
          </a:solidFill>
          <a:latin typeface="Arial Black" pitchFamily="34" charset="0"/>
        </a:defRPr>
      </a:lvl4pPr>
      <a:lvl5pPr algn="l" rtl="0" eaLnBrk="0" fontAlgn="base" hangingPunct="0">
        <a:spcBef>
          <a:spcPct val="0"/>
        </a:spcBef>
        <a:spcAft>
          <a:spcPct val="0"/>
        </a:spcAft>
        <a:defRPr sz="2000">
          <a:solidFill>
            <a:schemeClr val="bg1"/>
          </a:solidFill>
          <a:latin typeface="Arial Black" pitchFamily="34" charset="0"/>
        </a:defRPr>
      </a:lvl5pPr>
      <a:lvl6pPr marL="457200" algn="l" rtl="0" fontAlgn="base">
        <a:spcBef>
          <a:spcPct val="0"/>
        </a:spcBef>
        <a:spcAft>
          <a:spcPct val="0"/>
        </a:spcAft>
        <a:defRPr sz="2000">
          <a:solidFill>
            <a:schemeClr val="bg1"/>
          </a:solidFill>
          <a:latin typeface="Arial Black" pitchFamily="34" charset="0"/>
        </a:defRPr>
      </a:lvl6pPr>
      <a:lvl7pPr marL="914400" algn="l" rtl="0" fontAlgn="base">
        <a:spcBef>
          <a:spcPct val="0"/>
        </a:spcBef>
        <a:spcAft>
          <a:spcPct val="0"/>
        </a:spcAft>
        <a:defRPr sz="2000">
          <a:solidFill>
            <a:schemeClr val="bg1"/>
          </a:solidFill>
          <a:latin typeface="Arial Black" pitchFamily="34" charset="0"/>
        </a:defRPr>
      </a:lvl7pPr>
      <a:lvl8pPr marL="1371600" algn="l" rtl="0" fontAlgn="base">
        <a:spcBef>
          <a:spcPct val="0"/>
        </a:spcBef>
        <a:spcAft>
          <a:spcPct val="0"/>
        </a:spcAft>
        <a:defRPr sz="2000">
          <a:solidFill>
            <a:schemeClr val="bg1"/>
          </a:solidFill>
          <a:latin typeface="Arial Black" pitchFamily="34" charset="0"/>
        </a:defRPr>
      </a:lvl8pPr>
      <a:lvl9pPr marL="1828800" algn="l" rtl="0" fontAlgn="base">
        <a:spcBef>
          <a:spcPct val="0"/>
        </a:spcBef>
        <a:spcAft>
          <a:spcPct val="0"/>
        </a:spcAft>
        <a:defRPr sz="2000">
          <a:solidFill>
            <a:schemeClr val="bg1"/>
          </a:solidFill>
          <a:latin typeface="Arial Black" pitchFamily="34" charset="0"/>
        </a:defRPr>
      </a:lvl9pPr>
    </p:titleStyle>
    <p:body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066800"/>
            <a:ext cx="82296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8CC6D222-1A25-4139-8036-BBDE48ED363C}" type="slidenum">
              <a:rPr lang="en-US">
                <a:solidFill>
                  <a:srgbClr val="000000"/>
                </a:solidFill>
              </a:rPr>
              <a:pPr fontAlgn="base">
                <a:spcBef>
                  <a:spcPct val="0"/>
                </a:spcBef>
                <a:spcAft>
                  <a:spcPct val="0"/>
                </a:spcAft>
                <a:defRPr/>
              </a:pPr>
              <a:t>‹#›</a:t>
            </a:fld>
            <a:endParaRPr lang="en-US">
              <a:solidFill>
                <a:srgbClr val="000000"/>
              </a:solidFill>
            </a:endParaRPr>
          </a:p>
        </p:txBody>
      </p:sp>
      <p:sp>
        <p:nvSpPr>
          <p:cNvPr id="23559" name="Rectangle 7"/>
          <p:cNvSpPr>
            <a:spLocks noChangeArrowheads="1"/>
          </p:cNvSpPr>
          <p:nvPr userDrawn="1"/>
        </p:nvSpPr>
        <p:spPr bwMode="auto">
          <a:xfrm>
            <a:off x="0" y="6235700"/>
            <a:ext cx="9144000" cy="622300"/>
          </a:xfrm>
          <a:prstGeom prst="rect">
            <a:avLst/>
          </a:prstGeom>
          <a:solidFill>
            <a:srgbClr val="ECECE2"/>
          </a:solidFill>
          <a:ln w="9525">
            <a:noFill/>
            <a:miter lim="800000"/>
            <a:headEnd/>
            <a:tailEnd/>
          </a:ln>
          <a:effectLst/>
        </p:spPr>
        <p:txBody>
          <a:bodyPr wrap="none" anchor="ctr"/>
          <a:lstStyle/>
          <a:p>
            <a:pPr fontAlgn="base">
              <a:spcBef>
                <a:spcPct val="0"/>
              </a:spcBef>
              <a:spcAft>
                <a:spcPct val="0"/>
              </a:spcAft>
              <a:defRPr/>
            </a:pPr>
            <a:endParaRPr lang="en-US">
              <a:solidFill>
                <a:srgbClr val="000000"/>
              </a:solidFill>
            </a:endParaRPr>
          </a:p>
        </p:txBody>
      </p:sp>
      <p:pic>
        <p:nvPicPr>
          <p:cNvPr id="1029" name="Picture 8" descr="logo_C"/>
          <p:cNvPicPr>
            <a:picLocks noChangeAspect="1" noChangeArrowheads="1"/>
          </p:cNvPicPr>
          <p:nvPr userDrawn="1"/>
        </p:nvPicPr>
        <p:blipFill>
          <a:blip r:embed="rId7" cstate="print"/>
          <a:srcRect/>
          <a:stretch>
            <a:fillRect/>
          </a:stretch>
        </p:blipFill>
        <p:spPr bwMode="auto">
          <a:xfrm>
            <a:off x="63500" y="6289675"/>
            <a:ext cx="854075" cy="479425"/>
          </a:xfrm>
          <a:prstGeom prst="rect">
            <a:avLst/>
          </a:prstGeom>
          <a:noFill/>
          <a:ln w="9525">
            <a:noFill/>
            <a:miter lim="800000"/>
            <a:headEnd/>
            <a:tailEnd/>
          </a:ln>
        </p:spPr>
      </p:pic>
      <p:sp>
        <p:nvSpPr>
          <p:cNvPr id="23561" name="Rectangle 9"/>
          <p:cNvSpPr>
            <a:spLocks noChangeArrowheads="1"/>
          </p:cNvSpPr>
          <p:nvPr userDrawn="1"/>
        </p:nvSpPr>
        <p:spPr bwMode="auto">
          <a:xfrm>
            <a:off x="0" y="0"/>
            <a:ext cx="9144000" cy="685800"/>
          </a:xfrm>
          <a:prstGeom prst="rect">
            <a:avLst/>
          </a:prstGeom>
          <a:solidFill>
            <a:srgbClr val="5469A2"/>
          </a:solidFill>
          <a:ln w="9525">
            <a:noFill/>
            <a:miter lim="800000"/>
            <a:headEnd/>
            <a:tailEnd/>
          </a:ln>
          <a:effectLst/>
        </p:spPr>
        <p:txBody>
          <a:bodyPr wrap="none" anchor="ctr"/>
          <a:lstStyle/>
          <a:p>
            <a:pPr fontAlgn="base">
              <a:spcBef>
                <a:spcPct val="0"/>
              </a:spcBef>
              <a:spcAft>
                <a:spcPct val="0"/>
              </a:spcAft>
              <a:defRPr/>
            </a:pPr>
            <a:endParaRPr lang="en-US">
              <a:solidFill>
                <a:srgbClr val="000000"/>
              </a:solidFill>
            </a:endParaRPr>
          </a:p>
        </p:txBody>
      </p:sp>
      <p:sp>
        <p:nvSpPr>
          <p:cNvPr id="1031" name="Rectangle 2"/>
          <p:cNvSpPr>
            <a:spLocks noGrp="1" noChangeArrowheads="1"/>
          </p:cNvSpPr>
          <p:nvPr>
            <p:ph type="title"/>
          </p:nvPr>
        </p:nvSpPr>
        <p:spPr bwMode="auto">
          <a:xfrm>
            <a:off x="152400" y="0"/>
            <a:ext cx="86868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57" name="Rectangle 5"/>
          <p:cNvSpPr>
            <a:spLocks noGrp="1" noChangeArrowheads="1"/>
          </p:cNvSpPr>
          <p:nvPr>
            <p:ph type="ftr" sz="quarter" idx="3"/>
          </p:nvPr>
        </p:nvSpPr>
        <p:spPr bwMode="auto">
          <a:xfrm>
            <a:off x="6248400" y="6457950"/>
            <a:ext cx="2514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fontAlgn="base">
              <a:spcBef>
                <a:spcPct val="0"/>
              </a:spcBef>
              <a:spcAft>
                <a:spcPct val="0"/>
              </a:spcAft>
              <a:defRPr/>
            </a:pPr>
            <a:r>
              <a:rPr lang="en-US" dirty="0">
                <a:solidFill>
                  <a:srgbClr val="000000"/>
                </a:solidFill>
              </a:rPr>
              <a:t>ERCOT Operator Seminar</a:t>
            </a:r>
            <a:endParaRPr lang="en-US" dirty="0">
              <a:solidFill>
                <a:srgbClr val="000000"/>
              </a:solidFill>
            </a:endParaRPr>
          </a:p>
        </p:txBody>
      </p:sp>
      <p:sp>
        <p:nvSpPr>
          <p:cNvPr id="23563" name="Line 11"/>
          <p:cNvSpPr>
            <a:spLocks noChangeShapeType="1"/>
          </p:cNvSpPr>
          <p:nvPr userDrawn="1"/>
        </p:nvSpPr>
        <p:spPr bwMode="auto">
          <a:xfrm>
            <a:off x="1069975" y="6457950"/>
            <a:ext cx="0" cy="219075"/>
          </a:xfrm>
          <a:prstGeom prst="line">
            <a:avLst/>
          </a:prstGeom>
          <a:noFill/>
          <a:ln w="9525">
            <a:solidFill>
              <a:schemeClr val="tx1"/>
            </a:solidFill>
            <a:round/>
            <a:headEnd/>
            <a:tailEnd/>
          </a:ln>
          <a:effectLst/>
        </p:spPr>
        <p:txBody>
          <a:bodyPr/>
          <a:lstStyle/>
          <a:p>
            <a:pPr fontAlgn="base">
              <a:spcBef>
                <a:spcPct val="0"/>
              </a:spcBef>
              <a:spcAft>
                <a:spcPct val="0"/>
              </a:spcAft>
              <a:defRPr/>
            </a:pPr>
            <a:endParaRPr lang="en-US">
              <a:solidFill>
                <a:srgbClr val="000000"/>
              </a:solidFill>
            </a:endParaRPr>
          </a:p>
        </p:txBody>
      </p:sp>
      <p:sp>
        <p:nvSpPr>
          <p:cNvPr id="23556" name="Rectangle 4"/>
          <p:cNvSpPr>
            <a:spLocks noGrp="1" noChangeArrowheads="1"/>
          </p:cNvSpPr>
          <p:nvPr>
            <p:ph type="dt" sz="half" idx="2"/>
          </p:nvPr>
        </p:nvSpPr>
        <p:spPr bwMode="auto">
          <a:xfrm>
            <a:off x="1143000" y="64579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fontAlgn="base">
              <a:spcBef>
                <a:spcPct val="0"/>
              </a:spcBef>
              <a:spcAft>
                <a:spcPct val="0"/>
              </a:spcAft>
              <a:defRPr/>
            </a:pPr>
            <a:r>
              <a:rPr lang="en-US">
                <a:solidFill>
                  <a:srgbClr val="000000"/>
                </a:solidFill>
              </a:rPr>
              <a:t>Spring 2015</a:t>
            </a:r>
            <a:endParaRPr lang="en-US" dirty="0">
              <a:solidFill>
                <a:srgbClr val="000000"/>
              </a:solidFill>
            </a:endParaRPr>
          </a:p>
        </p:txBody>
      </p:sp>
      <p:sp>
        <p:nvSpPr>
          <p:cNvPr id="23564" name="Line 12"/>
          <p:cNvSpPr>
            <a:spLocks noChangeShapeType="1"/>
          </p:cNvSpPr>
          <p:nvPr userDrawn="1"/>
        </p:nvSpPr>
        <p:spPr bwMode="auto">
          <a:xfrm>
            <a:off x="0" y="673100"/>
            <a:ext cx="9144000" cy="0"/>
          </a:xfrm>
          <a:prstGeom prst="line">
            <a:avLst/>
          </a:prstGeom>
          <a:noFill/>
          <a:ln w="57150">
            <a:solidFill>
              <a:schemeClr val="hlink"/>
            </a:solidFill>
            <a:round/>
            <a:headEnd/>
            <a:tailEnd/>
          </a:ln>
          <a:effectLst/>
        </p:spPr>
        <p:txBody>
          <a:bodyPr/>
          <a:lstStyle/>
          <a:p>
            <a:pPr fontAlgn="base">
              <a:spcBef>
                <a:spcPct val="0"/>
              </a:spcBef>
              <a:spcAft>
                <a:spcPct val="0"/>
              </a:spcAft>
              <a:defRPr/>
            </a:pPr>
            <a:endParaRPr lang="en-US">
              <a:solidFill>
                <a:srgbClr val="000000"/>
              </a:solidFill>
            </a:endParaRPr>
          </a:p>
        </p:txBody>
      </p:sp>
      <p:sp>
        <p:nvSpPr>
          <p:cNvPr id="23565" name="Rectangle 13"/>
          <p:cNvSpPr>
            <a:spLocks noChangeArrowheads="1"/>
          </p:cNvSpPr>
          <p:nvPr/>
        </p:nvSpPr>
        <p:spPr bwMode="auto">
          <a:xfrm>
            <a:off x="3429000" y="6477000"/>
            <a:ext cx="2514600" cy="457200"/>
          </a:xfrm>
          <a:prstGeom prst="rect">
            <a:avLst/>
          </a:prstGeom>
          <a:noFill/>
          <a:ln w="9525">
            <a:noFill/>
            <a:miter lim="800000"/>
            <a:headEnd/>
            <a:tailEnd/>
          </a:ln>
          <a:effectLst/>
        </p:spPr>
        <p:txBody>
          <a:bodyPr/>
          <a:lstStyle/>
          <a:p>
            <a:pPr algn="ctr" fontAlgn="base">
              <a:spcBef>
                <a:spcPct val="0"/>
              </a:spcBef>
              <a:spcAft>
                <a:spcPct val="0"/>
              </a:spcAft>
              <a:defRPr/>
            </a:pPr>
            <a:fld id="{AFAFE351-309C-45B3-9FF6-D4F526CC28B6}" type="slidenum">
              <a:rPr lang="en-US" sz="1200">
                <a:solidFill>
                  <a:srgbClr val="000000"/>
                </a:solidFill>
              </a:rPr>
              <a:pPr algn="ctr" fontAlgn="base">
                <a:spcBef>
                  <a:spcPct val="0"/>
                </a:spcBef>
                <a:spcAft>
                  <a:spcPct val="0"/>
                </a:spcAft>
                <a:defRPr/>
              </a:pPr>
              <a:t>‹#›</a:t>
            </a:fld>
            <a:endParaRPr lang="en-US" sz="1200">
              <a:solidFill>
                <a:srgbClr val="000000"/>
              </a:solidFill>
            </a:endParaRPr>
          </a:p>
        </p:txBody>
      </p:sp>
    </p:spTree>
    <p:extLst>
      <p:ext uri="{BB962C8B-B14F-4D97-AF65-F5344CB8AC3E}">
        <p14:creationId xmlns:p14="http://schemas.microsoft.com/office/powerpoint/2010/main" val="168222763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Lst>
  <p:hf sldNum="0" hdr="0"/>
  <p:txStyles>
    <p:titleStyle>
      <a:lvl1pPr algn="l" rtl="0" eaLnBrk="0" fontAlgn="base" hangingPunct="0">
        <a:spcBef>
          <a:spcPct val="0"/>
        </a:spcBef>
        <a:spcAft>
          <a:spcPct val="0"/>
        </a:spcAft>
        <a:defRPr sz="2000">
          <a:solidFill>
            <a:schemeClr val="bg1"/>
          </a:solidFill>
          <a:latin typeface="+mj-lt"/>
          <a:ea typeface="+mj-ea"/>
          <a:cs typeface="+mj-cs"/>
        </a:defRPr>
      </a:lvl1pPr>
      <a:lvl2pPr algn="l" rtl="0" eaLnBrk="0" fontAlgn="base" hangingPunct="0">
        <a:spcBef>
          <a:spcPct val="0"/>
        </a:spcBef>
        <a:spcAft>
          <a:spcPct val="0"/>
        </a:spcAft>
        <a:defRPr sz="2000">
          <a:solidFill>
            <a:schemeClr val="bg1"/>
          </a:solidFill>
          <a:latin typeface="Arial Black" pitchFamily="34" charset="0"/>
        </a:defRPr>
      </a:lvl2pPr>
      <a:lvl3pPr algn="l" rtl="0" eaLnBrk="0" fontAlgn="base" hangingPunct="0">
        <a:spcBef>
          <a:spcPct val="0"/>
        </a:spcBef>
        <a:spcAft>
          <a:spcPct val="0"/>
        </a:spcAft>
        <a:defRPr sz="2000">
          <a:solidFill>
            <a:schemeClr val="bg1"/>
          </a:solidFill>
          <a:latin typeface="Arial Black" pitchFamily="34" charset="0"/>
        </a:defRPr>
      </a:lvl3pPr>
      <a:lvl4pPr algn="l" rtl="0" eaLnBrk="0" fontAlgn="base" hangingPunct="0">
        <a:spcBef>
          <a:spcPct val="0"/>
        </a:spcBef>
        <a:spcAft>
          <a:spcPct val="0"/>
        </a:spcAft>
        <a:defRPr sz="2000">
          <a:solidFill>
            <a:schemeClr val="bg1"/>
          </a:solidFill>
          <a:latin typeface="Arial Black" pitchFamily="34" charset="0"/>
        </a:defRPr>
      </a:lvl4pPr>
      <a:lvl5pPr algn="l" rtl="0" eaLnBrk="0" fontAlgn="base" hangingPunct="0">
        <a:spcBef>
          <a:spcPct val="0"/>
        </a:spcBef>
        <a:spcAft>
          <a:spcPct val="0"/>
        </a:spcAft>
        <a:defRPr sz="2000">
          <a:solidFill>
            <a:schemeClr val="bg1"/>
          </a:solidFill>
          <a:latin typeface="Arial Black" pitchFamily="34" charset="0"/>
        </a:defRPr>
      </a:lvl5pPr>
      <a:lvl6pPr marL="457200" algn="l" rtl="0" fontAlgn="base">
        <a:spcBef>
          <a:spcPct val="0"/>
        </a:spcBef>
        <a:spcAft>
          <a:spcPct val="0"/>
        </a:spcAft>
        <a:defRPr sz="2000">
          <a:solidFill>
            <a:schemeClr val="bg1"/>
          </a:solidFill>
          <a:latin typeface="Arial Black" pitchFamily="34" charset="0"/>
        </a:defRPr>
      </a:lvl6pPr>
      <a:lvl7pPr marL="914400" algn="l" rtl="0" fontAlgn="base">
        <a:spcBef>
          <a:spcPct val="0"/>
        </a:spcBef>
        <a:spcAft>
          <a:spcPct val="0"/>
        </a:spcAft>
        <a:defRPr sz="2000">
          <a:solidFill>
            <a:schemeClr val="bg1"/>
          </a:solidFill>
          <a:latin typeface="Arial Black" pitchFamily="34" charset="0"/>
        </a:defRPr>
      </a:lvl7pPr>
      <a:lvl8pPr marL="1371600" algn="l" rtl="0" fontAlgn="base">
        <a:spcBef>
          <a:spcPct val="0"/>
        </a:spcBef>
        <a:spcAft>
          <a:spcPct val="0"/>
        </a:spcAft>
        <a:defRPr sz="2000">
          <a:solidFill>
            <a:schemeClr val="bg1"/>
          </a:solidFill>
          <a:latin typeface="Arial Black" pitchFamily="34" charset="0"/>
        </a:defRPr>
      </a:lvl8pPr>
      <a:lvl9pPr marL="1828800" algn="l" rtl="0" fontAlgn="base">
        <a:spcBef>
          <a:spcPct val="0"/>
        </a:spcBef>
        <a:spcAft>
          <a:spcPct val="0"/>
        </a:spcAft>
        <a:defRPr sz="2000">
          <a:solidFill>
            <a:schemeClr val="bg1"/>
          </a:solidFill>
          <a:latin typeface="Arial Black" pitchFamily="34" charset="0"/>
        </a:defRPr>
      </a:lvl9pPr>
    </p:titleStyle>
    <p:body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066800"/>
            <a:ext cx="82296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8CC6D222-1A25-4139-8036-BBDE48ED363C}" type="slidenum">
              <a:rPr lang="en-US">
                <a:solidFill>
                  <a:srgbClr val="000000"/>
                </a:solidFill>
              </a:rPr>
              <a:pPr fontAlgn="base">
                <a:spcBef>
                  <a:spcPct val="0"/>
                </a:spcBef>
                <a:spcAft>
                  <a:spcPct val="0"/>
                </a:spcAft>
                <a:defRPr/>
              </a:pPr>
              <a:t>‹#›</a:t>
            </a:fld>
            <a:endParaRPr lang="en-US">
              <a:solidFill>
                <a:srgbClr val="000000"/>
              </a:solidFill>
            </a:endParaRPr>
          </a:p>
        </p:txBody>
      </p:sp>
      <p:sp>
        <p:nvSpPr>
          <p:cNvPr id="23559" name="Rectangle 7"/>
          <p:cNvSpPr>
            <a:spLocks noChangeArrowheads="1"/>
          </p:cNvSpPr>
          <p:nvPr userDrawn="1"/>
        </p:nvSpPr>
        <p:spPr bwMode="auto">
          <a:xfrm>
            <a:off x="0" y="6235700"/>
            <a:ext cx="9144000" cy="622300"/>
          </a:xfrm>
          <a:prstGeom prst="rect">
            <a:avLst/>
          </a:prstGeom>
          <a:solidFill>
            <a:srgbClr val="ECECE2"/>
          </a:solidFill>
          <a:ln w="9525">
            <a:noFill/>
            <a:miter lim="800000"/>
            <a:headEnd/>
            <a:tailEnd/>
          </a:ln>
          <a:effectLst/>
        </p:spPr>
        <p:txBody>
          <a:bodyPr wrap="none" anchor="ctr"/>
          <a:lstStyle/>
          <a:p>
            <a:pPr fontAlgn="base">
              <a:spcBef>
                <a:spcPct val="0"/>
              </a:spcBef>
              <a:spcAft>
                <a:spcPct val="0"/>
              </a:spcAft>
              <a:defRPr/>
            </a:pPr>
            <a:endParaRPr lang="en-US">
              <a:solidFill>
                <a:srgbClr val="000000"/>
              </a:solidFill>
            </a:endParaRPr>
          </a:p>
        </p:txBody>
      </p:sp>
      <p:pic>
        <p:nvPicPr>
          <p:cNvPr id="1029" name="Picture 8" descr="logo_C"/>
          <p:cNvPicPr>
            <a:picLocks noChangeAspect="1" noChangeArrowheads="1"/>
          </p:cNvPicPr>
          <p:nvPr userDrawn="1"/>
        </p:nvPicPr>
        <p:blipFill>
          <a:blip r:embed="rId6" cstate="print"/>
          <a:srcRect/>
          <a:stretch>
            <a:fillRect/>
          </a:stretch>
        </p:blipFill>
        <p:spPr bwMode="auto">
          <a:xfrm>
            <a:off x="63500" y="6289675"/>
            <a:ext cx="854075" cy="479425"/>
          </a:xfrm>
          <a:prstGeom prst="rect">
            <a:avLst/>
          </a:prstGeom>
          <a:noFill/>
          <a:ln w="9525">
            <a:noFill/>
            <a:miter lim="800000"/>
            <a:headEnd/>
            <a:tailEnd/>
          </a:ln>
        </p:spPr>
      </p:pic>
      <p:sp>
        <p:nvSpPr>
          <p:cNvPr id="23561" name="Rectangle 9"/>
          <p:cNvSpPr>
            <a:spLocks noChangeArrowheads="1"/>
          </p:cNvSpPr>
          <p:nvPr userDrawn="1"/>
        </p:nvSpPr>
        <p:spPr bwMode="auto">
          <a:xfrm>
            <a:off x="0" y="0"/>
            <a:ext cx="9144000" cy="685800"/>
          </a:xfrm>
          <a:prstGeom prst="rect">
            <a:avLst/>
          </a:prstGeom>
          <a:solidFill>
            <a:srgbClr val="5469A2"/>
          </a:solidFill>
          <a:ln w="9525">
            <a:noFill/>
            <a:miter lim="800000"/>
            <a:headEnd/>
            <a:tailEnd/>
          </a:ln>
          <a:effectLst/>
        </p:spPr>
        <p:txBody>
          <a:bodyPr wrap="none" anchor="ctr"/>
          <a:lstStyle/>
          <a:p>
            <a:pPr fontAlgn="base">
              <a:spcBef>
                <a:spcPct val="0"/>
              </a:spcBef>
              <a:spcAft>
                <a:spcPct val="0"/>
              </a:spcAft>
              <a:defRPr/>
            </a:pPr>
            <a:endParaRPr lang="en-US">
              <a:solidFill>
                <a:srgbClr val="000000"/>
              </a:solidFill>
            </a:endParaRPr>
          </a:p>
        </p:txBody>
      </p:sp>
      <p:sp>
        <p:nvSpPr>
          <p:cNvPr id="1031" name="Rectangle 2"/>
          <p:cNvSpPr>
            <a:spLocks noGrp="1" noChangeArrowheads="1"/>
          </p:cNvSpPr>
          <p:nvPr>
            <p:ph type="title"/>
          </p:nvPr>
        </p:nvSpPr>
        <p:spPr bwMode="auto">
          <a:xfrm>
            <a:off x="152400" y="0"/>
            <a:ext cx="86868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57" name="Rectangle 5"/>
          <p:cNvSpPr>
            <a:spLocks noGrp="1" noChangeArrowheads="1"/>
          </p:cNvSpPr>
          <p:nvPr>
            <p:ph type="ftr" sz="quarter" idx="3"/>
          </p:nvPr>
        </p:nvSpPr>
        <p:spPr bwMode="auto">
          <a:xfrm>
            <a:off x="6248400" y="6457950"/>
            <a:ext cx="2514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fontAlgn="base">
              <a:spcBef>
                <a:spcPct val="0"/>
              </a:spcBef>
              <a:spcAft>
                <a:spcPct val="0"/>
              </a:spcAft>
              <a:defRPr/>
            </a:pPr>
            <a:r>
              <a:rPr lang="en-US" dirty="0">
                <a:solidFill>
                  <a:srgbClr val="000000"/>
                </a:solidFill>
              </a:rPr>
              <a:t>ERCOT Operator Seminar</a:t>
            </a:r>
            <a:endParaRPr lang="en-US" dirty="0">
              <a:solidFill>
                <a:srgbClr val="000000"/>
              </a:solidFill>
            </a:endParaRPr>
          </a:p>
        </p:txBody>
      </p:sp>
      <p:sp>
        <p:nvSpPr>
          <p:cNvPr id="23563" name="Line 11"/>
          <p:cNvSpPr>
            <a:spLocks noChangeShapeType="1"/>
          </p:cNvSpPr>
          <p:nvPr userDrawn="1"/>
        </p:nvSpPr>
        <p:spPr bwMode="auto">
          <a:xfrm>
            <a:off x="1069975" y="6457950"/>
            <a:ext cx="0" cy="219075"/>
          </a:xfrm>
          <a:prstGeom prst="line">
            <a:avLst/>
          </a:prstGeom>
          <a:noFill/>
          <a:ln w="9525">
            <a:solidFill>
              <a:schemeClr val="tx1"/>
            </a:solidFill>
            <a:round/>
            <a:headEnd/>
            <a:tailEnd/>
          </a:ln>
          <a:effectLst/>
        </p:spPr>
        <p:txBody>
          <a:bodyPr/>
          <a:lstStyle/>
          <a:p>
            <a:pPr fontAlgn="base">
              <a:spcBef>
                <a:spcPct val="0"/>
              </a:spcBef>
              <a:spcAft>
                <a:spcPct val="0"/>
              </a:spcAft>
              <a:defRPr/>
            </a:pPr>
            <a:endParaRPr lang="en-US">
              <a:solidFill>
                <a:srgbClr val="000000"/>
              </a:solidFill>
            </a:endParaRPr>
          </a:p>
        </p:txBody>
      </p:sp>
      <p:sp>
        <p:nvSpPr>
          <p:cNvPr id="23556" name="Rectangle 4"/>
          <p:cNvSpPr>
            <a:spLocks noGrp="1" noChangeArrowheads="1"/>
          </p:cNvSpPr>
          <p:nvPr>
            <p:ph type="dt" sz="half" idx="2"/>
          </p:nvPr>
        </p:nvSpPr>
        <p:spPr bwMode="auto">
          <a:xfrm>
            <a:off x="1143000" y="64579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fontAlgn="base">
              <a:spcBef>
                <a:spcPct val="0"/>
              </a:spcBef>
              <a:spcAft>
                <a:spcPct val="0"/>
              </a:spcAft>
              <a:defRPr/>
            </a:pPr>
            <a:r>
              <a:rPr lang="en-US">
                <a:solidFill>
                  <a:srgbClr val="000000"/>
                </a:solidFill>
              </a:rPr>
              <a:t>Spring 2015</a:t>
            </a:r>
            <a:endParaRPr lang="en-US" dirty="0">
              <a:solidFill>
                <a:srgbClr val="000000"/>
              </a:solidFill>
            </a:endParaRPr>
          </a:p>
        </p:txBody>
      </p:sp>
      <p:sp>
        <p:nvSpPr>
          <p:cNvPr id="23564" name="Line 12"/>
          <p:cNvSpPr>
            <a:spLocks noChangeShapeType="1"/>
          </p:cNvSpPr>
          <p:nvPr userDrawn="1"/>
        </p:nvSpPr>
        <p:spPr bwMode="auto">
          <a:xfrm>
            <a:off x="0" y="673100"/>
            <a:ext cx="9144000" cy="0"/>
          </a:xfrm>
          <a:prstGeom prst="line">
            <a:avLst/>
          </a:prstGeom>
          <a:noFill/>
          <a:ln w="57150">
            <a:solidFill>
              <a:schemeClr val="hlink"/>
            </a:solidFill>
            <a:round/>
            <a:headEnd/>
            <a:tailEnd/>
          </a:ln>
          <a:effectLst/>
        </p:spPr>
        <p:txBody>
          <a:bodyPr/>
          <a:lstStyle/>
          <a:p>
            <a:pPr fontAlgn="base">
              <a:spcBef>
                <a:spcPct val="0"/>
              </a:spcBef>
              <a:spcAft>
                <a:spcPct val="0"/>
              </a:spcAft>
              <a:defRPr/>
            </a:pPr>
            <a:endParaRPr lang="en-US">
              <a:solidFill>
                <a:srgbClr val="000000"/>
              </a:solidFill>
            </a:endParaRPr>
          </a:p>
        </p:txBody>
      </p:sp>
      <p:sp>
        <p:nvSpPr>
          <p:cNvPr id="23565" name="Rectangle 13"/>
          <p:cNvSpPr>
            <a:spLocks noChangeArrowheads="1"/>
          </p:cNvSpPr>
          <p:nvPr/>
        </p:nvSpPr>
        <p:spPr bwMode="auto">
          <a:xfrm>
            <a:off x="3429000" y="6477000"/>
            <a:ext cx="2514600" cy="457200"/>
          </a:xfrm>
          <a:prstGeom prst="rect">
            <a:avLst/>
          </a:prstGeom>
          <a:noFill/>
          <a:ln w="9525">
            <a:noFill/>
            <a:miter lim="800000"/>
            <a:headEnd/>
            <a:tailEnd/>
          </a:ln>
          <a:effectLst/>
        </p:spPr>
        <p:txBody>
          <a:bodyPr/>
          <a:lstStyle/>
          <a:p>
            <a:pPr algn="ctr" fontAlgn="base">
              <a:spcBef>
                <a:spcPct val="0"/>
              </a:spcBef>
              <a:spcAft>
                <a:spcPct val="0"/>
              </a:spcAft>
              <a:defRPr/>
            </a:pPr>
            <a:fld id="{AFAFE351-309C-45B3-9FF6-D4F526CC28B6}" type="slidenum">
              <a:rPr lang="en-US" sz="1200">
                <a:solidFill>
                  <a:srgbClr val="000000"/>
                </a:solidFill>
              </a:rPr>
              <a:pPr algn="ctr" fontAlgn="base">
                <a:spcBef>
                  <a:spcPct val="0"/>
                </a:spcBef>
                <a:spcAft>
                  <a:spcPct val="0"/>
                </a:spcAft>
                <a:defRPr/>
              </a:pPr>
              <a:t>‹#›</a:t>
            </a:fld>
            <a:endParaRPr lang="en-US" sz="1200">
              <a:solidFill>
                <a:srgbClr val="000000"/>
              </a:solidFill>
            </a:endParaRPr>
          </a:p>
        </p:txBody>
      </p:sp>
    </p:spTree>
    <p:extLst>
      <p:ext uri="{BB962C8B-B14F-4D97-AF65-F5344CB8AC3E}">
        <p14:creationId xmlns:p14="http://schemas.microsoft.com/office/powerpoint/2010/main" val="1508962448"/>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Lst>
  <p:hf sldNum="0" hdr="0"/>
  <p:txStyles>
    <p:titleStyle>
      <a:lvl1pPr algn="l" rtl="0" eaLnBrk="0" fontAlgn="base" hangingPunct="0">
        <a:spcBef>
          <a:spcPct val="0"/>
        </a:spcBef>
        <a:spcAft>
          <a:spcPct val="0"/>
        </a:spcAft>
        <a:defRPr sz="2000">
          <a:solidFill>
            <a:schemeClr val="bg1"/>
          </a:solidFill>
          <a:latin typeface="+mj-lt"/>
          <a:ea typeface="+mj-ea"/>
          <a:cs typeface="+mj-cs"/>
        </a:defRPr>
      </a:lvl1pPr>
      <a:lvl2pPr algn="l" rtl="0" eaLnBrk="0" fontAlgn="base" hangingPunct="0">
        <a:spcBef>
          <a:spcPct val="0"/>
        </a:spcBef>
        <a:spcAft>
          <a:spcPct val="0"/>
        </a:spcAft>
        <a:defRPr sz="2000">
          <a:solidFill>
            <a:schemeClr val="bg1"/>
          </a:solidFill>
          <a:latin typeface="Arial Black" pitchFamily="34" charset="0"/>
        </a:defRPr>
      </a:lvl2pPr>
      <a:lvl3pPr algn="l" rtl="0" eaLnBrk="0" fontAlgn="base" hangingPunct="0">
        <a:spcBef>
          <a:spcPct val="0"/>
        </a:spcBef>
        <a:spcAft>
          <a:spcPct val="0"/>
        </a:spcAft>
        <a:defRPr sz="2000">
          <a:solidFill>
            <a:schemeClr val="bg1"/>
          </a:solidFill>
          <a:latin typeface="Arial Black" pitchFamily="34" charset="0"/>
        </a:defRPr>
      </a:lvl3pPr>
      <a:lvl4pPr algn="l" rtl="0" eaLnBrk="0" fontAlgn="base" hangingPunct="0">
        <a:spcBef>
          <a:spcPct val="0"/>
        </a:spcBef>
        <a:spcAft>
          <a:spcPct val="0"/>
        </a:spcAft>
        <a:defRPr sz="2000">
          <a:solidFill>
            <a:schemeClr val="bg1"/>
          </a:solidFill>
          <a:latin typeface="Arial Black" pitchFamily="34" charset="0"/>
        </a:defRPr>
      </a:lvl4pPr>
      <a:lvl5pPr algn="l" rtl="0" eaLnBrk="0" fontAlgn="base" hangingPunct="0">
        <a:spcBef>
          <a:spcPct val="0"/>
        </a:spcBef>
        <a:spcAft>
          <a:spcPct val="0"/>
        </a:spcAft>
        <a:defRPr sz="2000">
          <a:solidFill>
            <a:schemeClr val="bg1"/>
          </a:solidFill>
          <a:latin typeface="Arial Black" pitchFamily="34" charset="0"/>
        </a:defRPr>
      </a:lvl5pPr>
      <a:lvl6pPr marL="457200" algn="l" rtl="0" fontAlgn="base">
        <a:spcBef>
          <a:spcPct val="0"/>
        </a:spcBef>
        <a:spcAft>
          <a:spcPct val="0"/>
        </a:spcAft>
        <a:defRPr sz="2000">
          <a:solidFill>
            <a:schemeClr val="bg1"/>
          </a:solidFill>
          <a:latin typeface="Arial Black" pitchFamily="34" charset="0"/>
        </a:defRPr>
      </a:lvl6pPr>
      <a:lvl7pPr marL="914400" algn="l" rtl="0" fontAlgn="base">
        <a:spcBef>
          <a:spcPct val="0"/>
        </a:spcBef>
        <a:spcAft>
          <a:spcPct val="0"/>
        </a:spcAft>
        <a:defRPr sz="2000">
          <a:solidFill>
            <a:schemeClr val="bg1"/>
          </a:solidFill>
          <a:latin typeface="Arial Black" pitchFamily="34" charset="0"/>
        </a:defRPr>
      </a:lvl7pPr>
      <a:lvl8pPr marL="1371600" algn="l" rtl="0" fontAlgn="base">
        <a:spcBef>
          <a:spcPct val="0"/>
        </a:spcBef>
        <a:spcAft>
          <a:spcPct val="0"/>
        </a:spcAft>
        <a:defRPr sz="2000">
          <a:solidFill>
            <a:schemeClr val="bg1"/>
          </a:solidFill>
          <a:latin typeface="Arial Black" pitchFamily="34" charset="0"/>
        </a:defRPr>
      </a:lvl8pPr>
      <a:lvl9pPr marL="1828800" algn="l" rtl="0" fontAlgn="base">
        <a:spcBef>
          <a:spcPct val="0"/>
        </a:spcBef>
        <a:spcAft>
          <a:spcPct val="0"/>
        </a:spcAft>
        <a:defRPr sz="2000">
          <a:solidFill>
            <a:schemeClr val="bg1"/>
          </a:solidFill>
          <a:latin typeface="Arial Black" pitchFamily="34" charset="0"/>
        </a:defRPr>
      </a:lvl9pPr>
    </p:titleStyle>
    <p:body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33800" y="2413338"/>
            <a:ext cx="5646034" cy="1846659"/>
          </a:xfrm>
          <a:prstGeom prst="rect">
            <a:avLst/>
          </a:prstGeom>
          <a:noFill/>
        </p:spPr>
        <p:txBody>
          <a:bodyPr wrap="square" rtlCol="0">
            <a:spAutoFit/>
          </a:bodyPr>
          <a:lstStyle/>
          <a:p>
            <a:r>
              <a:rPr lang="en-US" sz="2400" b="1" dirty="0" smtClean="0"/>
              <a:t>Emergency Response Service</a:t>
            </a:r>
          </a:p>
          <a:p>
            <a:endParaRPr lang="en-US" dirty="0"/>
          </a:p>
          <a:p>
            <a:r>
              <a:rPr lang="en-US" dirty="0" smtClean="0"/>
              <a:t>Mark </a:t>
            </a:r>
            <a:r>
              <a:rPr lang="en-US" dirty="0" smtClean="0"/>
              <a:t>Patterson</a:t>
            </a:r>
          </a:p>
          <a:p>
            <a:r>
              <a:rPr lang="en-US" dirty="0"/>
              <a:t>	</a:t>
            </a:r>
            <a:r>
              <a:rPr lang="en-US" dirty="0" smtClean="0"/>
              <a:t>Manager, Demand Integration</a:t>
            </a:r>
          </a:p>
          <a:p>
            <a:r>
              <a:rPr lang="en-US" dirty="0"/>
              <a:t>	</a:t>
            </a:r>
            <a:endParaRPr lang="en-US" dirty="0"/>
          </a:p>
          <a:p>
            <a:r>
              <a:rPr lang="en-US" dirty="0" smtClean="0"/>
              <a:t>April 22</a:t>
            </a:r>
            <a:r>
              <a:rPr lang="en-US" dirty="0" smtClean="0"/>
              <a:t>, </a:t>
            </a:r>
            <a:r>
              <a:rPr lang="en-US" dirty="0" smtClean="0"/>
              <a:t>2016</a:t>
            </a:r>
            <a:endParaRPr lang="en-US" dirty="0"/>
          </a:p>
        </p:txBody>
      </p:sp>
    </p:spTree>
    <p:extLst>
      <p:ext uri="{BB962C8B-B14F-4D97-AF65-F5344CB8AC3E}">
        <p14:creationId xmlns:p14="http://schemas.microsoft.com/office/powerpoint/2010/main" val="12195137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06977" y="228601"/>
            <a:ext cx="8404225" cy="609600"/>
          </a:xfrm>
        </p:spPr>
        <p:txBody>
          <a:bodyPr/>
          <a:lstStyle/>
          <a:p>
            <a:r>
              <a:rPr lang="en-US" altLang="en-US" b="1" dirty="0" smtClean="0"/>
              <a:t>ERS Test Failures</a:t>
            </a:r>
            <a:endParaRPr lang="en-US" altLang="en-US" b="1" dirty="0" smtClean="0"/>
          </a:p>
        </p:txBody>
      </p:sp>
      <p:graphicFrame>
        <p:nvGraphicFramePr>
          <p:cNvPr id="5" name="Object 4"/>
          <p:cNvGraphicFramePr>
            <a:graphicFrameLocks noChangeAspect="1"/>
          </p:cNvGraphicFramePr>
          <p:nvPr>
            <p:extLst>
              <p:ext uri="{D42A27DB-BD31-4B8C-83A1-F6EECF244321}">
                <p14:modId xmlns:p14="http://schemas.microsoft.com/office/powerpoint/2010/main" val="3583732790"/>
              </p:ext>
            </p:extLst>
          </p:nvPr>
        </p:nvGraphicFramePr>
        <p:xfrm>
          <a:off x="402966" y="1066800"/>
          <a:ext cx="8153400" cy="1914525"/>
        </p:xfrm>
        <a:graphic>
          <a:graphicData uri="http://schemas.openxmlformats.org/presentationml/2006/ole">
            <mc:AlternateContent xmlns:mc="http://schemas.openxmlformats.org/markup-compatibility/2006">
              <mc:Choice xmlns:v="urn:schemas-microsoft-com:vml" Requires="v">
                <p:oleObj spid="_x0000_s6149" name="Worksheet" r:id="rId3" imgW="8153535" imgH="1914516" progId="Excel.Sheet.12">
                  <p:embed/>
                </p:oleObj>
              </mc:Choice>
              <mc:Fallback>
                <p:oleObj name="Worksheet" r:id="rId3" imgW="8153535" imgH="1914516" progId="Excel.Sheet.12">
                  <p:embed/>
                  <p:pic>
                    <p:nvPicPr>
                      <p:cNvPr id="0" name=""/>
                      <p:cNvPicPr/>
                      <p:nvPr/>
                    </p:nvPicPr>
                    <p:blipFill>
                      <a:blip r:embed="rId4"/>
                      <a:stretch>
                        <a:fillRect/>
                      </a:stretch>
                    </p:blipFill>
                    <p:spPr>
                      <a:xfrm>
                        <a:off x="402966" y="1066800"/>
                        <a:ext cx="8153400" cy="1914525"/>
                      </a:xfrm>
                      <a:prstGeom prst="rect">
                        <a:avLst/>
                      </a:prstGeom>
                    </p:spPr>
                  </p:pic>
                </p:oleObj>
              </mc:Fallback>
            </mc:AlternateContent>
          </a:graphicData>
        </a:graphic>
      </p:graphicFrame>
    </p:spTree>
    <p:extLst>
      <p:ext uri="{BB962C8B-B14F-4D97-AF65-F5344CB8AC3E}">
        <p14:creationId xmlns:p14="http://schemas.microsoft.com/office/powerpoint/2010/main" val="31465388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06977" y="228601"/>
            <a:ext cx="8404225" cy="609600"/>
          </a:xfrm>
        </p:spPr>
        <p:txBody>
          <a:bodyPr/>
          <a:lstStyle/>
          <a:p>
            <a:r>
              <a:rPr lang="en-US" kern="0" dirty="0"/>
              <a:t>February 2</a:t>
            </a:r>
            <a:r>
              <a:rPr lang="en-US" kern="0" baseline="30000" dirty="0"/>
              <a:t>nd</a:t>
            </a:r>
            <a:r>
              <a:rPr lang="en-US" kern="0" dirty="0"/>
              <a:t>-3</a:t>
            </a:r>
            <a:r>
              <a:rPr lang="en-US" kern="0" baseline="30000" dirty="0"/>
              <a:t>rd</a:t>
            </a:r>
            <a:r>
              <a:rPr lang="en-US" kern="0" dirty="0"/>
              <a:t> </a:t>
            </a:r>
            <a:r>
              <a:rPr lang="en-US" kern="0" dirty="0" smtClean="0"/>
              <a:t>2011 Deployment Event </a:t>
            </a:r>
            <a:r>
              <a:rPr lang="en-US" kern="0" dirty="0">
                <a:solidFill>
                  <a:schemeClr val="bg1"/>
                </a:solidFill>
              </a:rPr>
              <a:t>Event</a:t>
            </a:r>
            <a:br>
              <a:rPr lang="en-US" kern="0" dirty="0">
                <a:solidFill>
                  <a:schemeClr val="bg1"/>
                </a:solidFill>
              </a:rPr>
            </a:br>
            <a:endParaRPr lang="en-US" altLang="en-US" b="1" dirty="0" smtClean="0"/>
          </a:p>
        </p:txBody>
      </p:sp>
      <p:grpSp>
        <p:nvGrpSpPr>
          <p:cNvPr id="6" name="Group 1"/>
          <p:cNvGrpSpPr>
            <a:grpSpLocks/>
          </p:cNvGrpSpPr>
          <p:nvPr/>
        </p:nvGrpSpPr>
        <p:grpSpPr bwMode="auto">
          <a:xfrm>
            <a:off x="123825" y="914400"/>
            <a:ext cx="8991600" cy="5410200"/>
            <a:chOff x="685800" y="1180736"/>
            <a:chExt cx="7848600" cy="4534264"/>
          </a:xfrm>
        </p:grpSpPr>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l="5217" t="8824" r="5217" b="5882"/>
            <a:stretch>
              <a:fillRect/>
            </a:stretch>
          </p:blipFill>
          <p:spPr bwMode="auto">
            <a:xfrm>
              <a:off x="685800" y="1295400"/>
              <a:ext cx="7848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985555" y="1180736"/>
              <a:ext cx="7249090" cy="4169901"/>
              <a:chOff x="1447800" y="603950"/>
              <a:chExt cx="6248400" cy="5242184"/>
            </a:xfrm>
          </p:grpSpPr>
          <p:grpSp>
            <p:nvGrpSpPr>
              <p:cNvPr id="12" name="Group 6"/>
              <p:cNvGrpSpPr>
                <a:grpSpLocks/>
              </p:cNvGrpSpPr>
              <p:nvPr/>
            </p:nvGrpSpPr>
            <p:grpSpPr bwMode="auto">
              <a:xfrm>
                <a:off x="1447800" y="1121484"/>
                <a:ext cx="6248400" cy="4724650"/>
                <a:chOff x="1447800" y="1121484"/>
                <a:chExt cx="6248400" cy="4724650"/>
              </a:xfrm>
            </p:grpSpPr>
            <p:cxnSp>
              <p:nvCxnSpPr>
                <p:cNvPr id="17" name="Straight Connector 16"/>
                <p:cNvCxnSpPr/>
                <p:nvPr/>
              </p:nvCxnSpPr>
              <p:spPr>
                <a:xfrm rot="5400000" flipH="1" flipV="1">
                  <a:off x="-96967" y="3483342"/>
                  <a:ext cx="47251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flipH="1" flipV="1">
                  <a:off x="284050" y="3483342"/>
                  <a:ext cx="47251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flipH="1" flipV="1">
                  <a:off x="1273024" y="3483342"/>
                  <a:ext cx="47251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flipH="1" flipV="1">
                  <a:off x="3549574" y="3483342"/>
                  <a:ext cx="47251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1447417" y="5845898"/>
                  <a:ext cx="624916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 name="TextBox 15"/>
              <p:cNvSpPr txBox="1">
                <a:spLocks noChangeArrowheads="1"/>
              </p:cNvSpPr>
              <p:nvPr/>
            </p:nvSpPr>
            <p:spPr bwMode="auto">
              <a:xfrm rot="-2340637">
                <a:off x="1936267" y="603950"/>
                <a:ext cx="7620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100" b="1"/>
                  <a:t>VDI 1</a:t>
                </a:r>
              </a:p>
              <a:p>
                <a:pPr algn="ctr" eaLnBrk="1" hangingPunct="1"/>
                <a:r>
                  <a:rPr lang="en-US" altLang="en-US" sz="1100" b="1"/>
                  <a:t>5:48:59</a:t>
                </a:r>
              </a:p>
            </p:txBody>
          </p:sp>
          <p:sp>
            <p:nvSpPr>
              <p:cNvPr id="14" name="TextBox 16"/>
              <p:cNvSpPr txBox="1">
                <a:spLocks noChangeArrowheads="1"/>
              </p:cNvSpPr>
              <p:nvPr/>
            </p:nvSpPr>
            <p:spPr bwMode="auto">
              <a:xfrm rot="-2340637">
                <a:off x="2412863" y="615821"/>
                <a:ext cx="7620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100" b="1"/>
                  <a:t>VDI 2</a:t>
                </a:r>
              </a:p>
              <a:p>
                <a:pPr algn="ctr" eaLnBrk="1" hangingPunct="1"/>
                <a:r>
                  <a:rPr lang="en-US" altLang="en-US" sz="1100" b="1"/>
                  <a:t>8:53:17</a:t>
                </a:r>
              </a:p>
            </p:txBody>
          </p:sp>
          <p:sp>
            <p:nvSpPr>
              <p:cNvPr id="15" name="TextBox 17"/>
              <p:cNvSpPr txBox="1">
                <a:spLocks noChangeArrowheads="1"/>
              </p:cNvSpPr>
              <p:nvPr/>
            </p:nvSpPr>
            <p:spPr bwMode="auto">
              <a:xfrm rot="-2340637">
                <a:off x="3378337" y="605062"/>
                <a:ext cx="7620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100" b="1"/>
                  <a:t>HHS</a:t>
                </a:r>
              </a:p>
              <a:p>
                <a:pPr algn="ctr" eaLnBrk="1" hangingPunct="1"/>
                <a:r>
                  <a:rPr lang="en-US" altLang="en-US" sz="1100" b="1"/>
                  <a:t>14:37:08</a:t>
                </a:r>
              </a:p>
            </p:txBody>
          </p:sp>
          <p:sp>
            <p:nvSpPr>
              <p:cNvPr id="16" name="TextBox 18"/>
              <p:cNvSpPr txBox="1">
                <a:spLocks noChangeArrowheads="1"/>
              </p:cNvSpPr>
              <p:nvPr/>
            </p:nvSpPr>
            <p:spPr bwMode="auto">
              <a:xfrm rot="-2340637">
                <a:off x="5664337" y="605063"/>
                <a:ext cx="7620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100" b="1"/>
                  <a:t>Recall</a:t>
                </a:r>
              </a:p>
              <a:p>
                <a:pPr algn="ctr" eaLnBrk="1" hangingPunct="1"/>
                <a:r>
                  <a:rPr lang="en-US" altLang="en-US" sz="1100" b="1"/>
                  <a:t>10:01:00</a:t>
                </a:r>
              </a:p>
            </p:txBody>
          </p:sp>
        </p:grpSp>
        <p:sp>
          <p:nvSpPr>
            <p:cNvPr id="10" name="TextBox 24"/>
            <p:cNvSpPr txBox="1">
              <a:spLocks noChangeArrowheads="1"/>
            </p:cNvSpPr>
            <p:nvPr/>
          </p:nvSpPr>
          <p:spPr bwMode="auto">
            <a:xfrm>
              <a:off x="4610099" y="2639891"/>
              <a:ext cx="3084915" cy="294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0000"/>
                  </a:solidFill>
                </a:rPr>
                <a:t>Load Response (MWs)</a:t>
              </a:r>
            </a:p>
          </p:txBody>
        </p:sp>
        <p:sp>
          <p:nvSpPr>
            <p:cNvPr id="11" name="Freeform 10"/>
            <p:cNvSpPr/>
            <p:nvPr/>
          </p:nvSpPr>
          <p:spPr>
            <a:xfrm>
              <a:off x="4234576" y="2927652"/>
              <a:ext cx="606936" cy="795625"/>
            </a:xfrm>
            <a:custGeom>
              <a:avLst/>
              <a:gdLst>
                <a:gd name="connsiteX0" fmla="*/ 0 w 523875"/>
                <a:gd name="connsiteY0" fmla="*/ 1000125 h 1000125"/>
                <a:gd name="connsiteX1" fmla="*/ 171450 w 523875"/>
                <a:gd name="connsiteY1" fmla="*/ 628650 h 1000125"/>
                <a:gd name="connsiteX2" fmla="*/ 219075 w 523875"/>
                <a:gd name="connsiteY2" fmla="*/ 762000 h 1000125"/>
                <a:gd name="connsiteX3" fmla="*/ 523875 w 523875"/>
                <a:gd name="connsiteY3" fmla="*/ 0 h 1000125"/>
              </a:gdLst>
              <a:ahLst/>
              <a:cxnLst>
                <a:cxn ang="0">
                  <a:pos x="connsiteX0" y="connsiteY0"/>
                </a:cxn>
                <a:cxn ang="0">
                  <a:pos x="connsiteX1" y="connsiteY1"/>
                </a:cxn>
                <a:cxn ang="0">
                  <a:pos x="connsiteX2" y="connsiteY2"/>
                </a:cxn>
                <a:cxn ang="0">
                  <a:pos x="connsiteX3" y="connsiteY3"/>
                </a:cxn>
              </a:cxnLst>
              <a:rect l="l" t="t" r="r" b="b"/>
              <a:pathLst>
                <a:path w="523875" h="1000125">
                  <a:moveTo>
                    <a:pt x="0" y="1000125"/>
                  </a:moveTo>
                  <a:cubicBezTo>
                    <a:pt x="67469" y="834231"/>
                    <a:pt x="134938" y="668337"/>
                    <a:pt x="171450" y="628650"/>
                  </a:cubicBezTo>
                  <a:cubicBezTo>
                    <a:pt x="207962" y="588963"/>
                    <a:pt x="160338" y="866775"/>
                    <a:pt x="219075" y="762000"/>
                  </a:cubicBezTo>
                  <a:cubicBezTo>
                    <a:pt x="277812" y="657225"/>
                    <a:pt x="400843" y="328612"/>
                    <a:pt x="523875" y="0"/>
                  </a:cubicBezTo>
                </a:path>
              </a:pathLst>
            </a:custGeom>
            <a:ln w="190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grpSp>
    </p:spTree>
    <p:extLst>
      <p:ext uri="{BB962C8B-B14F-4D97-AF65-F5344CB8AC3E}">
        <p14:creationId xmlns:p14="http://schemas.microsoft.com/office/powerpoint/2010/main" val="1678162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06977" y="228601"/>
            <a:ext cx="8404225" cy="609600"/>
          </a:xfrm>
        </p:spPr>
        <p:txBody>
          <a:bodyPr/>
          <a:lstStyle/>
          <a:p>
            <a:r>
              <a:rPr lang="en-US" altLang="en-US" sz="2400" b="1" dirty="0" smtClean="0"/>
              <a:t>August 4</a:t>
            </a:r>
            <a:r>
              <a:rPr lang="en-US" altLang="en-US" sz="2400" baseline="30000" dirty="0" smtClean="0"/>
              <a:t>,</a:t>
            </a:r>
            <a:r>
              <a:rPr lang="en-US" altLang="en-US" sz="2400" dirty="0" smtClean="0"/>
              <a:t> 2011 </a:t>
            </a:r>
            <a:r>
              <a:rPr lang="en-US" altLang="en-US" sz="2400" b="1" dirty="0" smtClean="0"/>
              <a:t>Deployment Event (10-Minute Only)</a:t>
            </a:r>
            <a:endParaRPr lang="en-US" altLang="en-US" sz="2400" b="1" dirty="0" smtClean="0"/>
          </a:p>
        </p:txBody>
      </p:sp>
      <p:grpSp>
        <p:nvGrpSpPr>
          <p:cNvPr id="3" name="Group 3"/>
          <p:cNvGrpSpPr>
            <a:grpSpLocks/>
          </p:cNvGrpSpPr>
          <p:nvPr/>
        </p:nvGrpSpPr>
        <p:grpSpPr bwMode="auto">
          <a:xfrm>
            <a:off x="152400" y="762000"/>
            <a:ext cx="8763000" cy="5562600"/>
            <a:chOff x="685800" y="533400"/>
            <a:chExt cx="8001000" cy="5662613"/>
          </a:xfrm>
        </p:grpSpPr>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l="3545" t="4906" r="3433" b="3963"/>
            <a:stretch>
              <a:fillRect/>
            </a:stretch>
          </p:blipFill>
          <p:spPr bwMode="auto">
            <a:xfrm>
              <a:off x="685800" y="533400"/>
              <a:ext cx="8001000" cy="566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5"/>
            <p:cNvSpPr txBox="1">
              <a:spLocks noChangeArrowheads="1"/>
            </p:cNvSpPr>
            <p:nvPr/>
          </p:nvSpPr>
          <p:spPr bwMode="auto">
            <a:xfrm>
              <a:off x="4114800" y="2667000"/>
              <a:ext cx="1295400" cy="369332"/>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Actual Load</a:t>
              </a:r>
            </a:p>
          </p:txBody>
        </p:sp>
        <p:sp>
          <p:nvSpPr>
            <p:cNvPr id="6" name="TextBox 6"/>
            <p:cNvSpPr txBox="1">
              <a:spLocks noChangeArrowheads="1"/>
            </p:cNvSpPr>
            <p:nvPr/>
          </p:nvSpPr>
          <p:spPr bwMode="auto">
            <a:xfrm>
              <a:off x="5638800" y="762000"/>
              <a:ext cx="1600200" cy="369332"/>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Baseline Load</a:t>
              </a:r>
            </a:p>
          </p:txBody>
        </p:sp>
        <p:sp>
          <p:nvSpPr>
            <p:cNvPr id="7" name="TextBox 7"/>
            <p:cNvSpPr txBox="1">
              <a:spLocks noChangeArrowheads="1"/>
            </p:cNvSpPr>
            <p:nvPr/>
          </p:nvSpPr>
          <p:spPr bwMode="auto">
            <a:xfrm>
              <a:off x="3591544" y="3791342"/>
              <a:ext cx="1752600" cy="369332"/>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Load Reduction</a:t>
              </a:r>
            </a:p>
          </p:txBody>
        </p:sp>
        <p:sp>
          <p:nvSpPr>
            <p:cNvPr id="8" name="TextBox 8"/>
            <p:cNvSpPr txBox="1">
              <a:spLocks noChangeArrowheads="1"/>
            </p:cNvSpPr>
            <p:nvPr/>
          </p:nvSpPr>
          <p:spPr bwMode="auto">
            <a:xfrm>
              <a:off x="7230096" y="4577866"/>
              <a:ext cx="1371600" cy="38100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Obligation</a:t>
              </a:r>
            </a:p>
          </p:txBody>
        </p:sp>
        <p:cxnSp>
          <p:nvCxnSpPr>
            <p:cNvPr id="9" name="Straight Arrow Connector 8"/>
            <p:cNvCxnSpPr>
              <a:stCxn id="6" idx="2"/>
            </p:cNvCxnSpPr>
            <p:nvPr/>
          </p:nvCxnSpPr>
          <p:spPr>
            <a:xfrm flipH="1">
              <a:off x="6324186" y="1131336"/>
              <a:ext cx="114508" cy="62056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5" idx="0"/>
            </p:cNvCxnSpPr>
            <p:nvPr/>
          </p:nvCxnSpPr>
          <p:spPr>
            <a:xfrm flipV="1">
              <a:off x="4763122" y="2057329"/>
              <a:ext cx="494264" cy="60924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344353" y="3970723"/>
              <a:ext cx="837786" cy="7595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8" idx="1"/>
            </p:cNvCxnSpPr>
            <p:nvPr/>
          </p:nvCxnSpPr>
          <p:spPr>
            <a:xfrm flipH="1">
              <a:off x="6773517" y="4769048"/>
              <a:ext cx="456579" cy="41855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136179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5</a:t>
            </a:fld>
            <a:endParaRPr lang="en-US">
              <a:solidFill>
                <a:prstClr val="black">
                  <a:tint val="75000"/>
                </a:prstClr>
              </a:solidFill>
            </a:endParaRPr>
          </a:p>
        </p:txBody>
      </p:sp>
      <p:sp>
        <p:nvSpPr>
          <p:cNvPr id="5" name="Content Placeholder 1"/>
          <p:cNvSpPr txBox="1">
            <a:spLocks/>
          </p:cNvSpPr>
          <p:nvPr/>
        </p:nvSpPr>
        <p:spPr bwMode="auto">
          <a:xfrm>
            <a:off x="304800" y="457200"/>
            <a:ext cx="82296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000" b="1" i="0" u="none" strike="noStrike" kern="0" cap="none" spc="0" normalizeH="0" baseline="0" noProof="0" dirty="0" smtClean="0">
                <a:ln>
                  <a:noFill/>
                </a:ln>
                <a:solidFill>
                  <a:srgbClr val="000000"/>
                </a:solidFill>
                <a:effectLst/>
                <a:uLnTx/>
                <a:uFillTx/>
                <a:latin typeface="Arial"/>
                <a:ea typeface="+mn-ea"/>
                <a:cs typeface="+mn-cs"/>
              </a:rPr>
              <a:t>Timeline for the Demand Response Deployments on 1/6/14</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en-US" sz="2000" b="1" i="0" u="none" strike="noStrike" kern="0" cap="none" spc="0" normalizeH="0" baseline="0" noProof="0" dirty="0" smtClean="0">
              <a:ln>
                <a:noFill/>
              </a:ln>
              <a:solidFill>
                <a:srgbClr val="000000"/>
              </a:solidFill>
              <a:effectLst/>
              <a:uLnTx/>
              <a:uFillTx/>
              <a:latin typeface="Arial"/>
              <a:ea typeface="+mn-ea"/>
              <a:cs typeface="+mn-cs"/>
            </a:endParaRP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1600" b="0" i="0" u="none" strike="noStrike" kern="0" cap="none" spc="0" normalizeH="0" baseline="0" noProof="0" dirty="0" smtClean="0">
                <a:ln>
                  <a:noFill/>
                </a:ln>
                <a:solidFill>
                  <a:srgbClr val="000000"/>
                </a:solidFill>
                <a:effectLst/>
                <a:uLnTx/>
                <a:uFillTx/>
                <a:latin typeface="Arial"/>
              </a:rPr>
              <a:t>6:53:39                  Operator initiates an All QSE call at 6:51:53 to go to EEA Level 1 and deploys Group 1 (546.4 MW) of the Load Resources providing RRS</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endParaRPr kumimoji="0" lang="en-US" sz="1600" b="0" i="0" u="none" strike="noStrike" kern="0" cap="none" spc="0" normalizeH="0" baseline="0" noProof="0" dirty="0" smtClean="0">
              <a:ln>
                <a:noFill/>
              </a:ln>
              <a:solidFill>
                <a:srgbClr val="000000"/>
              </a:solidFill>
              <a:effectLst/>
              <a:uLnTx/>
              <a:uFillTx/>
              <a:latin typeface="Arial"/>
            </a:endParaRP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1600" b="0" i="0" u="none" strike="noStrike" kern="0" cap="none" spc="0" normalizeH="0" baseline="0" noProof="0" dirty="0" smtClean="0">
                <a:ln>
                  <a:noFill/>
                </a:ln>
                <a:solidFill>
                  <a:srgbClr val="000000"/>
                </a:solidFill>
                <a:effectLst/>
                <a:uLnTx/>
                <a:uFillTx/>
                <a:latin typeface="Arial"/>
              </a:rPr>
              <a:t>7:03:26                  Operator initiates an All QSE call at 7:01:38 to go to EEA Level 2 and deploys Group 2 (536.2 MW) of the Load Resources providing RRS and 30 minute ERS (111.5 MW)</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endParaRPr kumimoji="0" lang="en-US" sz="1600" b="0" i="0" u="none" strike="noStrike" kern="0" cap="none" spc="0" normalizeH="0" baseline="0" noProof="0" dirty="0" smtClean="0">
              <a:ln>
                <a:noFill/>
              </a:ln>
              <a:solidFill>
                <a:srgbClr val="000000"/>
              </a:solidFill>
              <a:effectLst/>
              <a:uLnTx/>
              <a:uFillTx/>
              <a:latin typeface="Arial"/>
            </a:endParaRP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1600" b="0" i="0" u="none" strike="noStrike" kern="0" cap="none" spc="0" normalizeH="0" baseline="0" noProof="0" dirty="0" smtClean="0">
                <a:ln>
                  <a:noFill/>
                </a:ln>
                <a:solidFill>
                  <a:srgbClr val="000000"/>
                </a:solidFill>
                <a:effectLst/>
                <a:uLnTx/>
                <a:uFillTx/>
                <a:latin typeface="Arial"/>
              </a:rPr>
              <a:t>7:07:27                  Operator initiates an All QSE call at 7:05:46 and deploys 10 minute ERS (508.6 MW)</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endParaRPr kumimoji="0" lang="en-US" sz="1600" b="0" i="0" u="none" strike="noStrike" kern="0" cap="none" spc="0" normalizeH="0" baseline="0" noProof="0" dirty="0" smtClean="0">
              <a:ln>
                <a:noFill/>
              </a:ln>
              <a:solidFill>
                <a:srgbClr val="000000"/>
              </a:solidFill>
              <a:effectLst/>
              <a:uLnTx/>
              <a:uFillTx/>
              <a:latin typeface="Arial"/>
            </a:endParaRP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1600" b="0" i="0" u="none" strike="noStrike" kern="0" cap="none" spc="0" normalizeH="0" baseline="0" noProof="0" dirty="0" smtClean="0">
                <a:ln>
                  <a:noFill/>
                </a:ln>
                <a:solidFill>
                  <a:srgbClr val="000000"/>
                </a:solidFill>
                <a:effectLst/>
                <a:uLnTx/>
                <a:uFillTx/>
                <a:latin typeface="Arial"/>
              </a:rPr>
              <a:t>7:53:16                  Operator initiates an All QSE call at 7:51:02 to go from EEA Level 2 to EEA Level 1 and recalls all Load Resources, 10 minute ERS and 30 minute ERS</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endParaRPr kumimoji="0" lang="en-US" sz="1600" b="0" i="0" u="none" strike="noStrike" kern="0" cap="none" spc="0" normalizeH="0" baseline="0" noProof="0" dirty="0" smtClean="0">
              <a:ln>
                <a:noFill/>
              </a:ln>
              <a:solidFill>
                <a:srgbClr val="000000"/>
              </a:solidFill>
              <a:effectLst/>
              <a:uLnTx/>
              <a:uFillTx/>
              <a:latin typeface="Arial"/>
            </a:endParaRP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1600" b="0" i="0" u="none" strike="noStrike" kern="0" cap="none" spc="0" normalizeH="0" baseline="0" noProof="0" dirty="0" smtClean="0">
                <a:ln>
                  <a:noFill/>
                </a:ln>
                <a:solidFill>
                  <a:srgbClr val="000000"/>
                </a:solidFill>
                <a:effectLst/>
                <a:uLnTx/>
                <a:uFillTx/>
                <a:latin typeface="Arial"/>
              </a:rPr>
              <a:t>9:12:00                  Operator initiates an All QSE call to terminate EEA Level 1</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en-US" sz="1600" b="1" i="0" u="none" strike="noStrike" kern="0" cap="none" spc="0" normalizeH="0" baseline="0" noProof="0" dirty="0">
              <a:ln>
                <a:noFill/>
              </a:ln>
              <a:solidFill>
                <a:srgbClr val="000000"/>
              </a:solidFill>
              <a:effectLst/>
              <a:uLnTx/>
              <a:uFillTx/>
              <a:latin typeface="Arial"/>
            </a:endParaRPr>
          </a:p>
        </p:txBody>
      </p:sp>
    </p:spTree>
    <p:extLst>
      <p:ext uri="{BB962C8B-B14F-4D97-AF65-F5344CB8AC3E}">
        <p14:creationId xmlns:p14="http://schemas.microsoft.com/office/powerpoint/2010/main" val="3246084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06977" y="228601"/>
            <a:ext cx="8404225" cy="609600"/>
          </a:xfrm>
        </p:spPr>
        <p:txBody>
          <a:bodyPr/>
          <a:lstStyle/>
          <a:p>
            <a:r>
              <a:rPr lang="en-US" altLang="en-US" sz="2400" b="1" dirty="0" smtClean="0"/>
              <a:t>January 6, 2014 deployment Event (10-minute only)</a:t>
            </a:r>
            <a:endParaRPr lang="en-US" altLang="en-US" sz="2400" b="1" dirty="0" smtClean="0"/>
          </a:p>
        </p:txBody>
      </p:sp>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762000"/>
            <a:ext cx="79248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99269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06977" y="228601"/>
            <a:ext cx="8404225" cy="609600"/>
          </a:xfrm>
        </p:spPr>
        <p:txBody>
          <a:bodyPr/>
          <a:lstStyle/>
          <a:p>
            <a:r>
              <a:rPr lang="en-US" altLang="en-US" b="1" dirty="0" smtClean="0"/>
              <a:t>30 Minute ERS</a:t>
            </a:r>
            <a:endParaRPr lang="en-US" altLang="en-US" b="1" dirty="0" smtClean="0"/>
          </a:p>
        </p:txBody>
      </p:sp>
      <p:sp>
        <p:nvSpPr>
          <p:cNvPr id="2" name="Rectangle 1"/>
          <p:cNvSpPr/>
          <p:nvPr/>
        </p:nvSpPr>
        <p:spPr>
          <a:xfrm>
            <a:off x="507277" y="838201"/>
            <a:ext cx="8203623" cy="3824124"/>
          </a:xfrm>
          <a:prstGeom prst="rect">
            <a:avLst/>
          </a:prstGeom>
        </p:spPr>
        <p:txBody>
          <a:bodyPr wrap="square">
            <a:spAutoFit/>
          </a:bodyPr>
          <a:lstStyle/>
          <a:p>
            <a:pPr marL="63500" marR="0" algn="just">
              <a:lnSpc>
                <a:spcPts val="1445"/>
              </a:lnSpc>
              <a:spcBef>
                <a:spcPts val="0"/>
              </a:spcBef>
              <a:spcAft>
                <a:spcPts val="0"/>
              </a:spcAft>
            </a:pPr>
            <a:r>
              <a:rPr lang="en-US" sz="2000" u="sng" dirty="0">
                <a:uFill>
                  <a:solidFill>
                    <a:srgbClr val="000000"/>
                  </a:solidFill>
                </a:uFill>
                <a:latin typeface="Calibri" panose="020F0502020204030204" pitchFamily="34" charset="0"/>
                <a:ea typeface="Calibri" panose="020F0502020204030204" pitchFamily="34" charset="0"/>
                <a:cs typeface="Calibri" panose="020F0502020204030204" pitchFamily="34" charset="0"/>
              </a:rPr>
              <a:t>January 6, 2014 ERS Deployment Event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63500" marR="34290" algn="just">
              <a:lnSpc>
                <a:spcPct val="115000"/>
              </a:lnSpc>
              <a:spcBef>
                <a:spcPts val="55"/>
              </a:spcBef>
              <a:spcAft>
                <a:spcPts val="0"/>
              </a:spcAft>
            </a:pPr>
            <a:r>
              <a:rPr lang="en-US" sz="2000"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n-US" dirty="0">
                <a:latin typeface="Calibri" panose="020F0502020204030204" pitchFamily="34" charset="0"/>
                <a:ea typeface="Calibri" panose="020F0502020204030204" pitchFamily="34" charset="0"/>
                <a:cs typeface="Times New Roman" panose="02020603050405020304" pitchFamily="18" charset="0"/>
              </a:rPr>
              <a:t>During a cold weather event on the morning of January 6, 2014, ERCOT deployed 30-Minute ERS Pilot Resources obligated during the Business Hours 1 time period. During this event there were 111.671 MW obligated to provide 30-minute ERS. Following the 30-Minute ramp period, these resources were deployed for a duration (sustained response period) of just under 20 minutes, and therefore the deployment spanned only two partial intervals. The fleet level event performance was determined by analyzing the first partial interval only which was approximately 11 ½ minutes long and therefore the time weighted </a:t>
            </a:r>
            <a:r>
              <a:rPr lang="en-US" dirty="0">
                <a:solidFill>
                  <a:srgbClr val="C00000"/>
                </a:solidFill>
                <a:latin typeface="Calibri" panose="020F0502020204030204" pitchFamily="34" charset="0"/>
                <a:ea typeface="Calibri" panose="020F0502020204030204" pitchFamily="34" charset="0"/>
                <a:cs typeface="Times New Roman" panose="02020603050405020304" pitchFamily="18" charset="0"/>
              </a:rPr>
              <a:t>obligation</a:t>
            </a:r>
            <a:r>
              <a:rPr lang="en-US" dirty="0">
                <a:latin typeface="Calibri" panose="020F0502020204030204" pitchFamily="34" charset="0"/>
                <a:ea typeface="Calibri" panose="020F0502020204030204" pitchFamily="34" charset="0"/>
                <a:cs typeface="Times New Roman" panose="02020603050405020304" pitchFamily="18" charset="0"/>
              </a:rPr>
              <a:t> for that partial interval was </a:t>
            </a:r>
            <a:r>
              <a:rPr lang="en-US" dirty="0">
                <a:solidFill>
                  <a:srgbClr val="C00000"/>
                </a:solidFill>
                <a:latin typeface="Calibri" panose="020F0502020204030204" pitchFamily="34" charset="0"/>
                <a:ea typeface="Calibri" panose="020F0502020204030204" pitchFamily="34" charset="0"/>
                <a:cs typeface="Times New Roman" panose="02020603050405020304" pitchFamily="18" charset="0"/>
              </a:rPr>
              <a:t>86.111 MWs</a:t>
            </a:r>
            <a:r>
              <a:rPr lang="en-US" dirty="0">
                <a:latin typeface="Calibri" panose="020F0502020204030204" pitchFamily="34" charset="0"/>
                <a:ea typeface="Calibri" panose="020F0502020204030204" pitchFamily="34" charset="0"/>
                <a:cs typeface="Times New Roman" panose="02020603050405020304" pitchFamily="18" charset="0"/>
              </a:rPr>
              <a:t>. The fleet </a:t>
            </a:r>
            <a:r>
              <a:rPr lang="en-US" dirty="0">
                <a:solidFill>
                  <a:srgbClr val="C00000"/>
                </a:solidFill>
                <a:latin typeface="Calibri" panose="020F0502020204030204" pitchFamily="34" charset="0"/>
                <a:ea typeface="Calibri" panose="020F0502020204030204" pitchFamily="34" charset="0"/>
                <a:cs typeface="Times New Roman" panose="02020603050405020304" pitchFamily="18" charset="0"/>
              </a:rPr>
              <a:t>response</a:t>
            </a:r>
            <a:r>
              <a:rPr lang="en-US" dirty="0">
                <a:latin typeface="Calibri" panose="020F0502020204030204" pitchFamily="34" charset="0"/>
                <a:ea typeface="Calibri" panose="020F0502020204030204" pitchFamily="34" charset="0"/>
                <a:cs typeface="Times New Roman" panose="02020603050405020304" pitchFamily="18" charset="0"/>
              </a:rPr>
              <a:t> during the event was </a:t>
            </a:r>
            <a:r>
              <a:rPr lang="en-US" dirty="0">
                <a:solidFill>
                  <a:srgbClr val="C00000"/>
                </a:solidFill>
                <a:latin typeface="Calibri" panose="020F0502020204030204" pitchFamily="34" charset="0"/>
                <a:ea typeface="Calibri" panose="020F0502020204030204" pitchFamily="34" charset="0"/>
                <a:cs typeface="Times New Roman" panose="02020603050405020304" pitchFamily="18" charset="0"/>
              </a:rPr>
              <a:t>94.831 MW</a:t>
            </a:r>
            <a:r>
              <a:rPr lang="en-US" dirty="0">
                <a:latin typeface="Calibri" panose="020F0502020204030204" pitchFamily="34" charset="0"/>
                <a:ea typeface="Calibri" panose="020F0502020204030204" pitchFamily="34" charset="0"/>
                <a:cs typeface="Times New Roman" panose="02020603050405020304" pitchFamily="18" charset="0"/>
              </a:rPr>
              <a:t>, which exceeded the fleet’s combined obligation by 10%. As per </a:t>
            </a:r>
            <a:r>
              <a:rPr lang="en-US" dirty="0" smtClean="0">
                <a:latin typeface="Calibri" panose="020F0502020204030204" pitchFamily="34" charset="0"/>
                <a:ea typeface="Calibri" panose="020F0502020204030204" pitchFamily="34" charset="0"/>
                <a:cs typeface="Times New Roman" panose="02020603050405020304" pitchFamily="18" charset="0"/>
              </a:rPr>
              <a:t>the…..</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877788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E9AA12-8AF9-4AA6-90FE-24669859CDF3}">
  <ds:schemaRefs>
    <ds:schemaRef ds:uri="http://purl.org/dc/elements/1.1/"/>
    <ds:schemaRef ds:uri="http://www.w3.org/XML/1998/namespace"/>
    <ds:schemaRef ds:uri="http://schemas.microsoft.com/office/infopath/2007/PartnerControls"/>
    <ds:schemaRef ds:uri="http://purl.org/dc/dcmitype/"/>
    <ds:schemaRef ds:uri="c34af464-7aa1-4edd-9be4-83dffc1cb926"/>
    <ds:schemaRef ds:uri="http://schemas.microsoft.com/office/2006/metadata/properties"/>
    <ds:schemaRef ds:uri="http://schemas.microsoft.com/office/2006/documentManagement/type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5170</TotalTime>
  <Words>203</Words>
  <Application>Microsoft Office PowerPoint</Application>
  <PresentationFormat>On-screen Show (4:3)</PresentationFormat>
  <Paragraphs>39</Paragraphs>
  <Slides>7</Slides>
  <Notes>0</Notes>
  <HiddenSlides>0</HiddenSlides>
  <MMClips>0</MMClips>
  <ScaleCrop>false</ScaleCrop>
  <HeadingPairs>
    <vt:vector size="8" baseType="variant">
      <vt:variant>
        <vt:lpstr>Fonts Used</vt:lpstr>
      </vt:variant>
      <vt:variant>
        <vt:i4>4</vt:i4>
      </vt:variant>
      <vt:variant>
        <vt:lpstr>Theme</vt:lpstr>
      </vt:variant>
      <vt:variant>
        <vt:i4>6</vt:i4>
      </vt:variant>
      <vt:variant>
        <vt:lpstr>Embedded OLE Servers</vt:lpstr>
      </vt:variant>
      <vt:variant>
        <vt:i4>1</vt:i4>
      </vt:variant>
      <vt:variant>
        <vt:lpstr>Slide Titles</vt:lpstr>
      </vt:variant>
      <vt:variant>
        <vt:i4>7</vt:i4>
      </vt:variant>
    </vt:vector>
  </HeadingPairs>
  <TitlesOfParts>
    <vt:vector size="18" baseType="lpstr">
      <vt:lpstr>Arial</vt:lpstr>
      <vt:lpstr>Arial Black</vt:lpstr>
      <vt:lpstr>Calibri</vt:lpstr>
      <vt:lpstr>Times New Roman</vt:lpstr>
      <vt:lpstr>1_Custom Design</vt:lpstr>
      <vt:lpstr>Custom Design</vt:lpstr>
      <vt:lpstr>1_Office Theme</vt:lpstr>
      <vt:lpstr>2_Custom Design</vt:lpstr>
      <vt:lpstr>3_Custom Design</vt:lpstr>
      <vt:lpstr>4_Custom Design</vt:lpstr>
      <vt:lpstr>Microsoft Excel Worksheet</vt:lpstr>
      <vt:lpstr>PowerPoint Presentation</vt:lpstr>
      <vt:lpstr>ERS Test Failures</vt:lpstr>
      <vt:lpstr>February 2nd-3rd 2011 Deployment Event Event </vt:lpstr>
      <vt:lpstr>August 4, 2011 Deployment Event (10-Minute Only)</vt:lpstr>
      <vt:lpstr>PowerPoint Presentation</vt:lpstr>
      <vt:lpstr>January 6, 2014 deployment Event (10-minute only)</vt:lpstr>
      <vt:lpstr>30 Minute ERS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Patterson, Mark</cp:lastModifiedBy>
  <cp:revision>72</cp:revision>
  <cp:lastPrinted>2016-01-21T20:53:15Z</cp:lastPrinted>
  <dcterms:created xsi:type="dcterms:W3CDTF">2016-01-21T15:20:31Z</dcterms:created>
  <dcterms:modified xsi:type="dcterms:W3CDTF">2016-04-21T22:04:34Z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