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40"/>
  </p:notesMasterIdLst>
  <p:handoutMasterIdLst>
    <p:handoutMasterId r:id="rId41"/>
  </p:handoutMasterIdLst>
  <p:sldIdLst>
    <p:sldId id="260" r:id="rId6"/>
    <p:sldId id="257" r:id="rId7"/>
    <p:sldId id="297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74" r:id="rId18"/>
    <p:sldId id="277" r:id="rId19"/>
    <p:sldId id="276" r:id="rId20"/>
    <p:sldId id="278" r:id="rId21"/>
    <p:sldId id="281" r:id="rId22"/>
    <p:sldId id="279" r:id="rId23"/>
    <p:sldId id="282" r:id="rId24"/>
    <p:sldId id="280" r:id="rId25"/>
    <p:sldId id="283" r:id="rId26"/>
    <p:sldId id="284" r:id="rId27"/>
    <p:sldId id="285" r:id="rId28"/>
    <p:sldId id="286" r:id="rId29"/>
    <p:sldId id="288" r:id="rId30"/>
    <p:sldId id="287" r:id="rId31"/>
    <p:sldId id="289" r:id="rId32"/>
    <p:sldId id="290" r:id="rId33"/>
    <p:sldId id="291" r:id="rId34"/>
    <p:sldId id="292" r:id="rId35"/>
    <p:sldId id="293" r:id="rId36"/>
    <p:sldId id="295" r:id="rId37"/>
    <p:sldId id="294" r:id="rId38"/>
    <p:sldId id="296" r:id="rId3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21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23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1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2.emf"/><Relationship Id="rId5" Type="http://schemas.openxmlformats.org/officeDocument/2006/relationships/image" Target="../media/image51.emf"/><Relationship Id="rId4" Type="http://schemas.openxmlformats.org/officeDocument/2006/relationships/image" Target="../media/image50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emf"/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8.emf"/><Relationship Id="rId4" Type="http://schemas.openxmlformats.org/officeDocument/2006/relationships/image" Target="../media/image57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emf"/><Relationship Id="rId2" Type="http://schemas.openxmlformats.org/officeDocument/2006/relationships/image" Target="../media/image59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1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62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Analysis of Load Reductions Associated with 4-CP Transmission Charges in ERCOT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Demand Side Working Group </a:t>
            </a:r>
            <a:r>
              <a:rPr lang="en-US" sz="1600" dirty="0" smtClean="0"/>
              <a:t>– </a:t>
            </a:r>
            <a:r>
              <a:rPr lang="en-US" sz="1600" dirty="0" smtClean="0"/>
              <a:t>April 22, </a:t>
            </a:r>
            <a:r>
              <a:rPr lang="en-US" sz="1600" dirty="0" smtClean="0"/>
              <a:t>2016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Historic 4CP/Near CP Intervals (2009-2015)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800600" y="1227138"/>
            <a:ext cx="3581400" cy="9064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1800" smtClean="0"/>
              <a:t>Most common 4CP / Near CP intervals are 4:45 and 5:00 PM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609600" y="4876800"/>
            <a:ext cx="3429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sz="1800" b="0" kern="0" dirty="0" smtClean="0"/>
              <a:t>Tuesday and Wednesday are most likely to be 4CP days</a:t>
            </a:r>
            <a:endParaRPr lang="en-US" sz="1800" b="0" kern="0" dirty="0"/>
          </a:p>
        </p:txBody>
      </p:sp>
      <p:pic>
        <p:nvPicPr>
          <p:cNvPr id="2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842963"/>
            <a:ext cx="3800475" cy="334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192588"/>
            <a:ext cx="38004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447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Identify High-Price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" y="755650"/>
            <a:ext cx="86106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en-US" sz="1600" b="0" dirty="0">
                <a:solidFill>
                  <a:srgbClr val="000000"/>
                </a:solidFill>
                <a:cs typeface="Times New Roman" panose="02020603050405020304" pitchFamily="18" charset="0"/>
              </a:rPr>
              <a:t>Pulled load zone prices for </a:t>
            </a:r>
            <a:r>
              <a:rPr lang="en-US" altLang="en-US" sz="16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2011 </a:t>
            </a:r>
            <a:r>
              <a:rPr lang="en-US" altLang="en-US" sz="1600" b="0" dirty="0">
                <a:solidFill>
                  <a:srgbClr val="000000"/>
                </a:solidFill>
                <a:cs typeface="Times New Roman" panose="02020603050405020304" pitchFamily="18" charset="0"/>
              </a:rPr>
              <a:t>– 2015 (ERCOT was operating under Nodal Market Rules).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en-US" sz="1600" b="0" dirty="0">
                <a:solidFill>
                  <a:srgbClr val="000000"/>
                </a:solidFill>
                <a:cs typeface="Times New Roman" panose="02020603050405020304" pitchFamily="18" charset="0"/>
              </a:rPr>
              <a:t>Took simple average of interval-by-interval prices across load zones.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en-US" sz="1600" b="0" dirty="0">
                <a:solidFill>
                  <a:srgbClr val="000000"/>
                </a:solidFill>
                <a:cs typeface="Times New Roman" panose="02020603050405020304" pitchFamily="18" charset="0"/>
              </a:rPr>
              <a:t>Identified days with 4 or more consecutive intervals with prices greater than $200 / </a:t>
            </a:r>
            <a:r>
              <a:rPr lang="en-US" altLang="en-US" sz="1600" b="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MWh</a:t>
            </a:r>
            <a:r>
              <a:rPr lang="en-US" altLang="en-US" sz="1600" b="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2120900" y="2057400"/>
            <a:ext cx="4889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/>
              <a:t>Number of Days with Consecutive Prices Over $200/MWh</a:t>
            </a:r>
          </a:p>
        </p:txBody>
      </p:sp>
      <p:pic>
        <p:nvPicPr>
          <p:cNvPr id="1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19600"/>
            <a:ext cx="8610600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6"/>
          <p:cNvSpPr txBox="1">
            <a:spLocks noChangeArrowheads="1"/>
          </p:cNvSpPr>
          <p:nvPr/>
        </p:nvSpPr>
        <p:spPr bwMode="auto">
          <a:xfrm>
            <a:off x="1843088" y="4079875"/>
            <a:ext cx="547211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400"/>
              <a:t>Average Price Distribution for Consecutive Prices Over $200/MWh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2895600"/>
            <a:ext cx="17399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75 High-Price days identified</a:t>
            </a:r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505213"/>
            <a:ext cx="4529821" cy="14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531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Classify customers subject to 4CP charges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" y="990600"/>
            <a:ext cx="8305800" cy="4932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5000"/>
              </a:lnSpc>
              <a:buFont typeface="Symbol" pitchFamily="18" charset="2"/>
              <a:buChar char=""/>
              <a:defRPr/>
            </a:pPr>
            <a:r>
              <a:rPr lang="en-US" altLang="en-US" sz="1800" b="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All ESIIDs subject to 4-CP charges were </a:t>
            </a:r>
            <a:r>
              <a:rPr lang="en-US" altLang="en-US" sz="1800" b="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base-lined</a:t>
            </a:r>
            <a:r>
              <a:rPr lang="en-US" altLang="en-US" sz="1800" b="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.</a:t>
            </a:r>
          </a:p>
          <a:p>
            <a:pPr lvl="1">
              <a:lnSpc>
                <a:spcPct val="115000"/>
              </a:lnSpc>
              <a:buFont typeface="Symbol" pitchFamily="18" charset="2"/>
              <a:buChar char=""/>
              <a:defRPr/>
            </a:pPr>
            <a:r>
              <a:rPr lang="en-US" altLang="en-US" sz="18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Classify customers by weather sensitivity.</a:t>
            </a:r>
          </a:p>
          <a:p>
            <a:pPr lvl="2">
              <a:lnSpc>
                <a:spcPct val="115000"/>
              </a:lnSpc>
              <a:buFont typeface="Symbol" pitchFamily="18" charset="2"/>
              <a:buChar char=""/>
              <a:defRPr/>
            </a:pPr>
            <a:r>
              <a:rPr lang="en-US" altLang="en-US" sz="1600" b="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Calculate R</a:t>
            </a:r>
            <a:r>
              <a:rPr lang="en-US" altLang="en-US" sz="1600" b="0" baseline="300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2</a:t>
            </a:r>
            <a:r>
              <a:rPr lang="en-US" altLang="en-US" sz="1600" b="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 for distribution ESIIDs on daily-use for summer non-holiday weekdays versus average daily dry bulb temperature for the analysis year.</a:t>
            </a:r>
          </a:p>
          <a:p>
            <a:pPr lvl="2">
              <a:lnSpc>
                <a:spcPct val="115000"/>
              </a:lnSpc>
              <a:buFont typeface="Symbol" pitchFamily="18" charset="2"/>
              <a:buChar char=""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If </a:t>
            </a:r>
            <a:r>
              <a:rPr lang="en-US" altLang="en-US" sz="1600" dirty="0">
                <a:solidFill>
                  <a:srgbClr val="000000"/>
                </a:solidFill>
                <a:cs typeface="Times New Roman" pitchFamily="18" charset="0"/>
              </a:rPr>
              <a:t>R</a:t>
            </a:r>
            <a:r>
              <a:rPr lang="en-US" altLang="en-US" sz="1600" baseline="30000" dirty="0">
                <a:solidFill>
                  <a:srgbClr val="000000"/>
                </a:solidFill>
                <a:cs typeface="Times New Roman" pitchFamily="18" charset="0"/>
              </a:rPr>
              <a:t>2 </a:t>
            </a:r>
            <a:r>
              <a:rPr lang="en-US" altLang="en-US" sz="1600" baseline="300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≥ 0.6 treat ESIID as weather sensitive.</a:t>
            </a:r>
            <a:endParaRPr lang="en-US" altLang="en-US" sz="1600" b="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lvl="1" eaLnBrk="1" hangingPunct="1">
              <a:lnSpc>
                <a:spcPct val="115000"/>
              </a:lnSpc>
              <a:buFont typeface="Symbol" pitchFamily="18" charset="2"/>
              <a:buChar char=""/>
              <a:defRPr/>
            </a:pPr>
            <a:r>
              <a:rPr lang="en-US" altLang="en-US" sz="18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Non-weather </a:t>
            </a:r>
            <a:r>
              <a:rPr lang="en-US" altLang="en-US" sz="18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sensitive baseline: </a:t>
            </a:r>
            <a:r>
              <a:rPr lang="en-US" altLang="en-US" sz="18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20 Non-CP days </a:t>
            </a:r>
            <a:r>
              <a:rPr lang="en-US" altLang="en-US" sz="1800" dirty="0">
                <a:solidFill>
                  <a:srgbClr val="000000"/>
                </a:solidFill>
                <a:cs typeface="Times New Roman" pitchFamily="18" charset="0"/>
              </a:rPr>
              <a:t>(before and after) </a:t>
            </a:r>
            <a:r>
              <a:rPr lang="en-US" altLang="en-US" sz="18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occurring closest to the day being analyzed.</a:t>
            </a:r>
            <a:endParaRPr lang="en-US" altLang="en-US" sz="18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lvl="1" eaLnBrk="1" hangingPunct="1">
              <a:lnSpc>
                <a:spcPct val="115000"/>
              </a:lnSpc>
              <a:buFont typeface="Symbol" pitchFamily="18" charset="2"/>
              <a:buChar char=""/>
              <a:defRPr/>
            </a:pPr>
            <a:r>
              <a:rPr lang="en-US" altLang="en-US" sz="18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Weather </a:t>
            </a:r>
            <a:r>
              <a:rPr lang="en-US" altLang="en-US" sz="18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sensitive: </a:t>
            </a:r>
            <a:r>
              <a:rPr lang="en-US" altLang="en-US" sz="18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using regression </a:t>
            </a:r>
            <a:r>
              <a:rPr lang="en-US" altLang="en-US" sz="18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baseline (ERCOT load profile models) using 3 years of historical interval data.</a:t>
            </a:r>
            <a:endParaRPr lang="en-US" altLang="en-US" sz="18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lvl="1" eaLnBrk="1" hangingPunct="1">
              <a:lnSpc>
                <a:spcPct val="115000"/>
              </a:lnSpc>
              <a:buFont typeface="Symbol" pitchFamily="18" charset="2"/>
              <a:buChar char=""/>
              <a:defRPr/>
            </a:pPr>
            <a:r>
              <a:rPr lang="en-US" altLang="en-US" sz="18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Scalar Day-of-adjustment </a:t>
            </a:r>
            <a:r>
              <a:rPr lang="en-US" altLang="en-US" sz="18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factor from midnight to 3:00 PM was applied to </a:t>
            </a:r>
            <a:r>
              <a:rPr lang="en-US" altLang="en-US" sz="18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baseline.</a:t>
            </a:r>
          </a:p>
          <a:p>
            <a:pPr eaLnBrk="1" hangingPunct="1">
              <a:lnSpc>
                <a:spcPct val="115000"/>
              </a:lnSpc>
              <a:buFont typeface="Symbol" pitchFamily="18" charset="2"/>
              <a:buChar char=""/>
              <a:defRPr/>
            </a:pPr>
            <a:r>
              <a:rPr lang="en-US" altLang="en-US" sz="1800" b="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Non-CP </a:t>
            </a:r>
            <a:r>
              <a:rPr lang="en-US" altLang="en-US" sz="1800" b="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days defined as weekday, non-holiday days.</a:t>
            </a:r>
          </a:p>
          <a:p>
            <a:pPr lvl="1" eaLnBrk="1" hangingPunct="1">
              <a:lnSpc>
                <a:spcPct val="115000"/>
              </a:lnSpc>
              <a:buFont typeface="Symbol" pitchFamily="18" charset="2"/>
              <a:buChar char=""/>
              <a:defRPr/>
            </a:pPr>
            <a:r>
              <a:rPr lang="en-US" altLang="en-US" sz="18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Excluded CP days and high-price days.</a:t>
            </a:r>
          </a:p>
          <a:p>
            <a:pPr lvl="1" eaLnBrk="1" hangingPunct="1">
              <a:lnSpc>
                <a:spcPct val="115000"/>
              </a:lnSpc>
              <a:buFont typeface="Symbol" pitchFamily="18" charset="2"/>
              <a:buChar char=""/>
              <a:defRPr/>
            </a:pPr>
            <a:r>
              <a:rPr lang="en-US" altLang="en-US" sz="18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Also excluded Near-CP days.</a:t>
            </a:r>
          </a:p>
        </p:txBody>
      </p:sp>
    </p:spTree>
    <p:extLst>
      <p:ext uri="{BB962C8B-B14F-4D97-AF65-F5344CB8AC3E}">
        <p14:creationId xmlns:p14="http://schemas.microsoft.com/office/powerpoint/2010/main" val="1671342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Classify customers subject to 4CP charges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28600" y="790575"/>
            <a:ext cx="8458200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Classify customers that respond on 4CP/Near-CP days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en-US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Used baselines to calculate hour-ending 5:00 pm </a:t>
            </a:r>
            <a:r>
              <a:rPr lang="en-US" altLang="en-US" sz="14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4CP </a:t>
            </a:r>
            <a:r>
              <a:rPr lang="en-US" altLang="en-US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and Near-CP reductions</a:t>
            </a:r>
          </a:p>
          <a:p>
            <a:pPr lvl="2" eaLnBrk="1" hangingPunct="1">
              <a:lnSpc>
                <a:spcPct val="115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en-US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Calculate reduction percent and frequency for three years closest to the analysis year (42 days of possible reductions for 2015)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en-US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Otherwise, looked at reductions for the analysis year plus year-after (except 2015)</a:t>
            </a:r>
          </a:p>
          <a:p>
            <a:pPr lvl="2" eaLnBrk="1" hangingPunct="1">
              <a:lnSpc>
                <a:spcPct val="115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en-US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To improve the classification of ESIIDs that started responding to 4-CP starting with the analysis year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048000" y="2819400"/>
            <a:ext cx="3048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0"/>
              <a:t>2015 Responder Classification</a:t>
            </a:r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79775"/>
            <a:ext cx="7523163" cy="19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1828800" y="5638800"/>
            <a:ext cx="5486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0"/>
              <a:t>6,349 (56%) of 11,338 customers classified as responders for 2015</a:t>
            </a:r>
          </a:p>
        </p:txBody>
      </p:sp>
    </p:spTree>
    <p:extLst>
      <p:ext uri="{BB962C8B-B14F-4D97-AF65-F5344CB8AC3E}">
        <p14:creationId xmlns:p14="http://schemas.microsoft.com/office/powerpoint/2010/main" val="1677200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Classify customers subject to 4CP charges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44500" y="838200"/>
            <a:ext cx="8159750" cy="349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en-US" sz="1600" b="0" dirty="0">
                <a:solidFill>
                  <a:srgbClr val="000000"/>
                </a:solidFill>
                <a:cs typeface="Times New Roman" panose="02020603050405020304" pitchFamily="18" charset="0"/>
              </a:rPr>
              <a:t>Responder ESIIDs from previous step were then classified into two response categories based on how they modified usage on CP and Near-CP days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endParaRPr lang="en-US" altLang="en-US" sz="1600" b="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Reduced CP Hour Use -- ESIID that reduced usage during 4:00 PM – 5:00 PM on CP/Near-CP days but did not reduce significantly ahead of those times.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Reduced Day Use -- ESIIDs that reduced CP Hour Use and also usually lowered usage from 9:00 AM – 4:00 PM) on those days.</a:t>
            </a:r>
          </a:p>
          <a:p>
            <a:pPr lvl="2" eaLnBrk="1" hangingPunct="1">
              <a:lnSpc>
                <a:spcPct val="115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Day use reduction:</a:t>
            </a:r>
          </a:p>
          <a:p>
            <a:pPr lvl="3" eaLnBrk="1" hangingPunct="1">
              <a:lnSpc>
                <a:spcPct val="115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en-US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The average day use reduction was &gt; 10%, and</a:t>
            </a:r>
          </a:p>
          <a:p>
            <a:pPr lvl="3" eaLnBrk="1" hangingPunct="1">
              <a:lnSpc>
                <a:spcPct val="115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en-US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The average number of intervals below the baseline was &gt;= 20</a:t>
            </a:r>
          </a:p>
          <a:p>
            <a:pPr lvl="2" eaLnBrk="1" hangingPunct="1">
              <a:lnSpc>
                <a:spcPct val="115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If 50%, or more, of days with CP Hour reduction also had day use reduction, customer was classified as reducing day use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3048000" y="4343400"/>
            <a:ext cx="3048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0"/>
              <a:t>2015 Responder Classification</a:t>
            </a:r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25" y="4876800"/>
            <a:ext cx="52133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3437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/>
              <a:t>Calculate load reductions for specific 4CP/Near-CP days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44500" y="990600"/>
            <a:ext cx="7991475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buFontTx/>
              <a:buNone/>
              <a:defRPr/>
            </a:pPr>
            <a:endParaRPr lang="en-US" altLang="en-US" sz="900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600" b="0" dirty="0" smtClean="0">
                <a:solidFill>
                  <a:srgbClr val="000000"/>
                </a:solidFill>
                <a:cs typeface="Times New Roman" pitchFamily="18" charset="0"/>
              </a:rPr>
              <a:t>Calculations limited to customers that met all of the following: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600" dirty="0" smtClean="0">
                <a:solidFill>
                  <a:srgbClr val="000000"/>
                </a:solidFill>
                <a:cs typeface="Times New Roman" pitchFamily="18" charset="0"/>
              </a:rPr>
              <a:t>Customers classified as responders by the previous step.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600" dirty="0" smtClean="0">
                <a:solidFill>
                  <a:srgbClr val="000000"/>
                </a:solidFill>
                <a:cs typeface="Times New Roman" pitchFamily="18" charset="0"/>
              </a:rPr>
              <a:t>Baseline indicated the customer did reduce load for the hour ending 5:00 pm for that day.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600" dirty="0" smtClean="0">
                <a:solidFill>
                  <a:srgbClr val="000000"/>
                </a:solidFill>
                <a:cs typeface="Times New Roman" pitchFamily="18" charset="0"/>
              </a:rPr>
              <a:t>Customer reduced load by at least 10%, or, if less than 10%, by </a:t>
            </a:r>
            <a:r>
              <a:rPr lang="en-US" altLang="en-US" sz="1600" dirty="0">
                <a:solidFill>
                  <a:srgbClr val="000000"/>
                </a:solidFill>
                <a:cs typeface="Times New Roman" pitchFamily="18" charset="0"/>
              </a:rPr>
              <a:t>more than </a:t>
            </a:r>
            <a:r>
              <a:rPr lang="en-US" altLang="en-US" sz="1600" dirty="0" smtClean="0">
                <a:solidFill>
                  <a:srgbClr val="000000"/>
                </a:solidFill>
                <a:cs typeface="Times New Roman" pitchFamily="18" charset="0"/>
              </a:rPr>
              <a:t>its average 5:00 pm reduction determined by the previous classification step.</a:t>
            </a: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600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600" b="0" dirty="0" smtClean="0">
                <a:solidFill>
                  <a:srgbClr val="000000"/>
                </a:solidFill>
                <a:cs typeface="Times New Roman" pitchFamily="18" charset="0"/>
              </a:rPr>
              <a:t>If the </a:t>
            </a:r>
            <a:r>
              <a:rPr lang="en-US" altLang="en-US" sz="1600" b="0" dirty="0">
                <a:solidFill>
                  <a:srgbClr val="000000"/>
                </a:solidFill>
                <a:cs typeface="Times New Roman" pitchFamily="18" charset="0"/>
              </a:rPr>
              <a:t>customer</a:t>
            </a:r>
            <a:r>
              <a:rPr lang="en-US" altLang="en-US" sz="16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altLang="en-US" sz="1600" b="0" dirty="0" smtClean="0">
                <a:solidFill>
                  <a:srgbClr val="000000"/>
                </a:solidFill>
                <a:cs typeface="Times New Roman" pitchFamily="18" charset="0"/>
              </a:rPr>
              <a:t>was classified as targeting its reduction for the afternoon hours, a scalar day-of-adjustment was applied to the baseline.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600" dirty="0" smtClean="0">
                <a:solidFill>
                  <a:srgbClr val="000000"/>
                </a:solidFill>
                <a:cs typeface="Times New Roman" pitchFamily="18" charset="0"/>
              </a:rPr>
              <a:t>Adjustment factor was calculated as the ratio of actual- to baseline-use from midnight to 3:00 pm on the CP/Near-CP day.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600" dirty="0" smtClean="0">
                <a:solidFill>
                  <a:srgbClr val="000000"/>
                </a:solidFill>
                <a:cs typeface="Times New Roman" pitchFamily="18" charset="0"/>
              </a:rPr>
              <a:t>Baseline intervals for the entire day were then multiplied by the adjustment factor.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endParaRPr lang="en-US" altLang="en-US" sz="1600" b="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600" b="0" dirty="0">
                <a:solidFill>
                  <a:srgbClr val="000000"/>
                </a:solidFill>
                <a:cs typeface="Times New Roman" pitchFamily="18" charset="0"/>
              </a:rPr>
              <a:t>If the customer was classified as </a:t>
            </a:r>
            <a:r>
              <a:rPr lang="en-US" altLang="en-US" sz="1600" b="0" dirty="0" smtClean="0">
                <a:solidFill>
                  <a:srgbClr val="000000"/>
                </a:solidFill>
                <a:cs typeface="Times New Roman" pitchFamily="18" charset="0"/>
              </a:rPr>
              <a:t>starting to reduce earlier in the day, </a:t>
            </a:r>
            <a:r>
              <a:rPr lang="en-US" altLang="en-US" sz="1600" b="0" dirty="0">
                <a:solidFill>
                  <a:srgbClr val="000000"/>
                </a:solidFill>
                <a:cs typeface="Times New Roman" pitchFamily="18" charset="0"/>
              </a:rPr>
              <a:t>no scalar day-of-adjustment adjustment was applied to its baseline.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endParaRPr lang="en-US" altLang="en-US" sz="800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16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Reductions by Response Type on 4 CP Days - 2015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600" y="914400"/>
            <a:ext cx="281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/>
              <a:t>Peak Response</a:t>
            </a: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4768850" y="901700"/>
            <a:ext cx="3746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/>
              <a:t>Day-use Response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87475"/>
            <a:ext cx="3854450" cy="227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350" y="1387475"/>
            <a:ext cx="3854450" cy="227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78263"/>
            <a:ext cx="3854450" cy="221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355" y="3902710"/>
            <a:ext cx="3854450" cy="221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1422021" y="2696289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 smtClean="0"/>
              <a:t>CP </a:t>
            </a:r>
            <a:r>
              <a:rPr lang="en-US" altLang="en-US" dirty="0"/>
              <a:t>Reduce = </a:t>
            </a:r>
            <a:r>
              <a:rPr lang="en-US" altLang="en-US" dirty="0" smtClean="0"/>
              <a:t>354</a:t>
            </a:r>
            <a:endParaRPr lang="en-US" altLang="en-US" dirty="0"/>
          </a:p>
        </p:txBody>
      </p:sp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1422021" y="5011579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 smtClean="0"/>
              <a:t>CP </a:t>
            </a:r>
            <a:r>
              <a:rPr lang="en-US" altLang="en-US" dirty="0"/>
              <a:t>Reduce = </a:t>
            </a:r>
            <a:r>
              <a:rPr lang="en-US" altLang="en-US" dirty="0" smtClean="0"/>
              <a:t>412</a:t>
            </a:r>
            <a:endParaRPr lang="en-US" altLang="en-US" dirty="0"/>
          </a:p>
        </p:txBody>
      </p:sp>
      <p:sp>
        <p:nvSpPr>
          <p:cNvPr id="13" name="TextBox 21"/>
          <p:cNvSpPr txBox="1">
            <a:spLocks noChangeArrowheads="1"/>
          </p:cNvSpPr>
          <p:nvPr/>
        </p:nvSpPr>
        <p:spPr bwMode="auto">
          <a:xfrm>
            <a:off x="5372657" y="2696289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 smtClean="0"/>
              <a:t>CP </a:t>
            </a:r>
            <a:r>
              <a:rPr lang="en-US" altLang="en-US" dirty="0"/>
              <a:t>Reduce = </a:t>
            </a:r>
            <a:r>
              <a:rPr lang="en-US" altLang="en-US" dirty="0" smtClean="0"/>
              <a:t>163</a:t>
            </a:r>
            <a:endParaRPr lang="en-US" altLang="en-US" dirty="0"/>
          </a:p>
        </p:txBody>
      </p:sp>
      <p:sp>
        <p:nvSpPr>
          <p:cNvPr id="14" name="TextBox 21"/>
          <p:cNvSpPr txBox="1">
            <a:spLocks noChangeArrowheads="1"/>
          </p:cNvSpPr>
          <p:nvPr/>
        </p:nvSpPr>
        <p:spPr bwMode="auto">
          <a:xfrm>
            <a:off x="5372657" y="5011579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 smtClean="0"/>
              <a:t>CP </a:t>
            </a:r>
            <a:r>
              <a:rPr lang="en-US" altLang="en-US" dirty="0"/>
              <a:t>Reduce = </a:t>
            </a:r>
            <a:r>
              <a:rPr lang="en-US" altLang="en-US" dirty="0" smtClean="0"/>
              <a:t>195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0754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Reductions by Response Type on 4 CP Days - 2015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600" y="914400"/>
            <a:ext cx="281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/>
              <a:t>Peak Response</a:t>
            </a: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4768850" y="901700"/>
            <a:ext cx="3746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/>
              <a:t>Day-use Response</a:t>
            </a:r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3890963" cy="2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850" y="1371600"/>
            <a:ext cx="3917950" cy="2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27463"/>
            <a:ext cx="3890963" cy="219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850" y="3827463"/>
            <a:ext cx="3917950" cy="219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1371600" y="2700390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 smtClean="0"/>
              <a:t>CP </a:t>
            </a:r>
            <a:r>
              <a:rPr lang="en-US" altLang="en-US" dirty="0"/>
              <a:t>Reduce = </a:t>
            </a:r>
            <a:r>
              <a:rPr lang="en-US" altLang="en-US" dirty="0" smtClean="0"/>
              <a:t>420</a:t>
            </a:r>
            <a:endParaRPr lang="en-US" altLang="en-US" dirty="0"/>
          </a:p>
        </p:txBody>
      </p:sp>
      <p:sp>
        <p:nvSpPr>
          <p:cNvPr id="15" name="TextBox 21"/>
          <p:cNvSpPr txBox="1">
            <a:spLocks noChangeArrowheads="1"/>
          </p:cNvSpPr>
          <p:nvPr/>
        </p:nvSpPr>
        <p:spPr bwMode="auto">
          <a:xfrm>
            <a:off x="1371600" y="5011578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424</a:t>
            </a:r>
            <a:endParaRPr lang="en-US" altLang="en-US" dirty="0"/>
          </a:p>
        </p:txBody>
      </p:sp>
      <p:sp>
        <p:nvSpPr>
          <p:cNvPr id="16" name="TextBox 21"/>
          <p:cNvSpPr txBox="1">
            <a:spLocks noChangeArrowheads="1"/>
          </p:cNvSpPr>
          <p:nvPr/>
        </p:nvSpPr>
        <p:spPr bwMode="auto">
          <a:xfrm>
            <a:off x="5372657" y="2696289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185</a:t>
            </a:r>
            <a:endParaRPr lang="en-US" altLang="en-US" dirty="0"/>
          </a:p>
        </p:txBody>
      </p:sp>
      <p:sp>
        <p:nvSpPr>
          <p:cNvPr id="17" name="TextBox 21"/>
          <p:cNvSpPr txBox="1">
            <a:spLocks noChangeArrowheads="1"/>
          </p:cNvSpPr>
          <p:nvPr/>
        </p:nvSpPr>
        <p:spPr bwMode="auto">
          <a:xfrm>
            <a:off x="5372657" y="5011579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221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4002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Total Reductions on 4 CP Days - 2015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914400"/>
            <a:ext cx="3881437" cy="250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914400"/>
            <a:ext cx="388620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3581400"/>
            <a:ext cx="3881437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775" y="3578225"/>
            <a:ext cx="3883025" cy="250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1078924" y="2406618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517</a:t>
            </a:r>
            <a:endParaRPr lang="en-US" altLang="en-US" dirty="0"/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1074737" y="4847511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604</a:t>
            </a:r>
            <a:endParaRPr lang="en-US" altLang="en-US" dirty="0"/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5372657" y="2409111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606</a:t>
            </a:r>
            <a:endParaRPr lang="en-US" altLang="en-US" dirty="0"/>
          </a:p>
        </p:txBody>
      </p:sp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5372657" y="4847510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645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8864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Non-Responders on July 30,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990600"/>
            <a:ext cx="41910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Total Load for customers initially classified as responders who did not appear to respond on July 30, 2015.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The method seems to work … no significant response that’s unaccounted for.</a:t>
            </a:r>
          </a:p>
          <a:p>
            <a:pPr eaLnBrk="1" hangingPunct="1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pic>
        <p:nvPicPr>
          <p:cNvPr id="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813" y="1003300"/>
            <a:ext cx="3770312" cy="227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" y="3810000"/>
            <a:ext cx="372745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888" y="3813175"/>
            <a:ext cx="377031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6261100" y="3449638"/>
            <a:ext cx="14716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0"/>
              <a:t>Distribution WS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752600" y="3449638"/>
            <a:ext cx="1600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0"/>
              <a:t>Distribution NWS</a:t>
            </a:r>
          </a:p>
        </p:txBody>
      </p:sp>
    </p:spTree>
    <p:extLst>
      <p:ext uri="{BB962C8B-B14F-4D97-AF65-F5344CB8AC3E}">
        <p14:creationId xmlns:p14="http://schemas.microsoft.com/office/powerpoint/2010/main" val="1373883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Counts </a:t>
            </a:r>
            <a:r>
              <a:rPr lang="en-US" altLang="en-US" dirty="0"/>
              <a:t>of </a:t>
            </a:r>
            <a:r>
              <a:rPr lang="en-US" altLang="en-US" dirty="0" smtClean="0"/>
              <a:t>ESIIDs on REP Sponsored Price/Demand Response Programs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688179"/>
              </p:ext>
            </p:extLst>
          </p:nvPr>
        </p:nvGraphicFramePr>
        <p:xfrm>
          <a:off x="761985" y="1397000"/>
          <a:ext cx="7467616" cy="4509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4900"/>
                <a:gridCol w="2989515"/>
                <a:gridCol w="914400"/>
                <a:gridCol w="914400"/>
                <a:gridCol w="914401"/>
              </a:tblGrid>
              <a:tr h="12998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Product Type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Description/Example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 anchor="ctr"/>
                </a:tc>
              </a:tr>
              <a:tr h="4055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 of Use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‘Free Nights’, ’Free</a:t>
                      </a:r>
                      <a:r>
                        <a:rPr lang="en-US" sz="1600" baseline="0" dirty="0" smtClean="0"/>
                        <a:t> Weekends’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135,320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290,328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328,642</a:t>
                      </a:r>
                      <a:endParaRPr lang="en-US" sz="1400" dirty="0"/>
                    </a:p>
                  </a:txBody>
                  <a:tcPr anchor="ctr"/>
                </a:tc>
              </a:tr>
              <a:tr h="4055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Peak Rebate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Rebates for DR during high price intervals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2,468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413,772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499,085</a:t>
                      </a:r>
                      <a:endParaRPr lang="en-US" sz="1400" dirty="0"/>
                    </a:p>
                  </a:txBody>
                  <a:tcPr anchor="ctr"/>
                </a:tc>
              </a:tr>
              <a:tr h="4055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Real Time Pricing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Price indexed to 15-minute LMPs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4,358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9,700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5,621</a:t>
                      </a:r>
                      <a:endParaRPr lang="en-US" sz="1400" dirty="0"/>
                    </a:p>
                  </a:txBody>
                  <a:tcPr anchor="ctr"/>
                </a:tc>
              </a:tr>
              <a:tr h="4055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Block &amp; Index </a:t>
                      </a:r>
                      <a:r>
                        <a:rPr lang="en-US" sz="1600" dirty="0" smtClean="0"/>
                        <a:t>Pricing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Fixed price block with indexed price for use</a:t>
                      </a:r>
                      <a:r>
                        <a:rPr lang="en-US" sz="1600" baseline="0" dirty="0" smtClean="0"/>
                        <a:t> in excess of the block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23,928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6,976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9,574</a:t>
                      </a:r>
                      <a:endParaRPr lang="en-US" sz="1400" dirty="0"/>
                    </a:p>
                  </a:txBody>
                  <a:tcPr anchor="ctr"/>
                </a:tc>
              </a:tr>
              <a:tr h="4055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 Load Control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Direct control of end-uses</a:t>
                      </a:r>
                      <a:r>
                        <a:rPr lang="en-US" sz="1600" baseline="0" dirty="0" smtClean="0"/>
                        <a:t> not necessarily tied to high price events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3,488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19,304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14,927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 CP / Near CP 15-Minute Response   2009 - 2015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768927"/>
            <a:ext cx="8229599" cy="5403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22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Hour Ending 17:00 Response on 4 CP Days 2009 - 2015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876800" y="3375025"/>
            <a:ext cx="4027488" cy="2720975"/>
            <a:chOff x="228600" y="1071716"/>
            <a:chExt cx="4244479" cy="2998634"/>
          </a:xfrm>
        </p:grpSpPr>
        <p:pic>
          <p:nvPicPr>
            <p:cNvPr id="6" name="Pictur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1071716"/>
              <a:ext cx="4244479" cy="2998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Straight Connector 6"/>
            <p:cNvCxnSpPr/>
            <p:nvPr/>
          </p:nvCxnSpPr>
          <p:spPr>
            <a:xfrm flipV="1">
              <a:off x="1203977" y="1432112"/>
              <a:ext cx="0" cy="1836969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1720943" y="1432112"/>
              <a:ext cx="0" cy="1836969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2242929" y="1435611"/>
              <a:ext cx="0" cy="1836969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2761568" y="1430363"/>
              <a:ext cx="0" cy="1836969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3273516" y="1426864"/>
              <a:ext cx="0" cy="1836969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3810559" y="1426864"/>
              <a:ext cx="0" cy="1836969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4876800" y="838200"/>
            <a:ext cx="4024313" cy="2362200"/>
            <a:chOff x="4659064" y="1071716"/>
            <a:chExt cx="4244479" cy="2998634"/>
          </a:xfrm>
        </p:grpSpPr>
        <p:pic>
          <p:nvPicPr>
            <p:cNvPr id="14" name="Picture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9064" y="1071716"/>
              <a:ext cx="4244479" cy="2998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5" name="Straight Connector 14"/>
            <p:cNvCxnSpPr/>
            <p:nvPr/>
          </p:nvCxnSpPr>
          <p:spPr>
            <a:xfrm flipV="1">
              <a:off x="5638560" y="1426393"/>
              <a:ext cx="0" cy="1833842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6155933" y="1426393"/>
              <a:ext cx="0" cy="1833842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669959" y="1426393"/>
              <a:ext cx="0" cy="1833842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7190682" y="1426393"/>
              <a:ext cx="0" cy="1835858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7704708" y="1424379"/>
              <a:ext cx="0" cy="1833842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8228779" y="1424379"/>
              <a:ext cx="0" cy="1833842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587" y="838200"/>
            <a:ext cx="3927626" cy="5261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8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4 CP 15-Minute Response   2009 - 2015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79413" y="4104382"/>
            <a:ext cx="853598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 dirty="0" smtClean="0"/>
              <a:t>Of </a:t>
            </a:r>
            <a:r>
              <a:rPr lang="en-US" altLang="en-US" sz="1800" b="0" dirty="0"/>
              <a:t>the 28 4CP intervals since 2009, only 6 appear to have been shifted by </a:t>
            </a:r>
            <a:r>
              <a:rPr lang="en-US" altLang="en-US" sz="1800" b="0" dirty="0" smtClean="0"/>
              <a:t>4CP </a:t>
            </a:r>
            <a:r>
              <a:rPr lang="en-US" altLang="en-US" sz="1800" b="0" dirty="0"/>
              <a:t>response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3 shifted peak one interval later (all from 16:45 to 17:00)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2 shifted one interval earlier (both from 16:45 to 16:30)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 (7/16/2010) shifted one day later and one interval earlier</a:t>
            </a:r>
          </a:p>
        </p:txBody>
      </p:sp>
      <p:pic>
        <p:nvPicPr>
          <p:cNvPr id="7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066800"/>
            <a:ext cx="3665538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00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Number of ESIIDs with 4 CP Responses –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8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990600" y="5410200"/>
            <a:ext cx="738187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400" b="0"/>
              <a:t>Across the 4 months ~2,000 (17%) of the ESIIDs subject to 4CP charges responded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400" b="0"/>
              <a:t>Response rates: High LF 8%, Medium LF 11%, Low LF 32%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400" b="0"/>
              <a:t>Low LF accounts for 57% of all responders</a:t>
            </a:r>
          </a:p>
        </p:txBody>
      </p:sp>
    </p:spTree>
    <p:extLst>
      <p:ext uri="{BB962C8B-B14F-4D97-AF65-F5344CB8AC3E}">
        <p14:creationId xmlns:p14="http://schemas.microsoft.com/office/powerpoint/2010/main" val="26896998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Hour-ending 17:00 MW Reductions on 4 CP Days - 2015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2971800" y="965200"/>
            <a:ext cx="312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/>
              <a:t>All Responding 4-CP ESIIDS</a:t>
            </a: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614488"/>
            <a:ext cx="8677275" cy="364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314326" y="5511225"/>
            <a:ext cx="85248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/>
              <a:t>Peak reduction </a:t>
            </a:r>
            <a:r>
              <a:rPr lang="en-US" altLang="en-US" sz="1600" b="0" dirty="0" smtClean="0"/>
              <a:t>exceeds day-use response and accounts </a:t>
            </a:r>
            <a:r>
              <a:rPr lang="en-US" altLang="en-US" sz="1600" b="0" dirty="0"/>
              <a:t>for 67% of the total response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/>
              <a:t>Except for September, most of the MW response </a:t>
            </a:r>
            <a:r>
              <a:rPr lang="en-US" altLang="en-US" sz="1600" b="0" dirty="0" smtClean="0"/>
              <a:t>came </a:t>
            </a:r>
            <a:r>
              <a:rPr lang="en-US" altLang="en-US" sz="1600" b="0" dirty="0"/>
              <a:t>from Low LF ESIIDs</a:t>
            </a:r>
          </a:p>
        </p:txBody>
      </p:sp>
    </p:spTree>
    <p:extLst>
      <p:ext uri="{BB962C8B-B14F-4D97-AF65-F5344CB8AC3E}">
        <p14:creationId xmlns:p14="http://schemas.microsoft.com/office/powerpoint/2010/main" val="37229748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Hour-ending 17:00 MW Reductions on 4 CP Days - 2015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2819400" y="965200"/>
            <a:ext cx="345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/>
              <a:t>Reductions by Voltage Group</a:t>
            </a: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14488"/>
            <a:ext cx="8686800" cy="387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685800" y="5681246"/>
            <a:ext cx="7848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/>
              <a:t>Most of the </a:t>
            </a:r>
            <a:r>
              <a:rPr lang="en-US" altLang="en-US" sz="1600" b="0" dirty="0" smtClean="0"/>
              <a:t>MW response </a:t>
            </a:r>
            <a:r>
              <a:rPr lang="en-US" altLang="en-US" sz="1600" b="0" dirty="0"/>
              <a:t>comes from Transmission and Distribution NWS ESIIDs</a:t>
            </a:r>
          </a:p>
        </p:txBody>
      </p:sp>
    </p:spTree>
    <p:extLst>
      <p:ext uri="{BB962C8B-B14F-4D97-AF65-F5344CB8AC3E}">
        <p14:creationId xmlns:p14="http://schemas.microsoft.com/office/powerpoint/2010/main" val="31332015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Hour-ending 17:00 MW Reductions on 4 CP Days - 2015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1524000" y="762000"/>
            <a:ext cx="609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/>
              <a:t>Reductions as a Percent of Total Load Factor Group Load</a:t>
            </a: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31888"/>
            <a:ext cx="8686800" cy="441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295400" y="5648325"/>
            <a:ext cx="6629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/>
              <a:t>Across all participants, ESIIDs reduce about 5% of their </a:t>
            </a:r>
            <a:r>
              <a:rPr lang="en-US" altLang="en-US" sz="1600" b="0" dirty="0" smtClean="0"/>
              <a:t>total load</a:t>
            </a:r>
            <a:endParaRPr lang="en-US" altLang="en-US" sz="1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/>
              <a:t>Low LF ESIIDs reduce the </a:t>
            </a:r>
            <a:r>
              <a:rPr lang="en-US" altLang="en-US" sz="1600" b="0" dirty="0" smtClean="0"/>
              <a:t>highest percent of their total load (~</a:t>
            </a:r>
            <a:r>
              <a:rPr lang="en-US" altLang="en-US" sz="1600" b="0" dirty="0"/>
              <a:t>17%)</a:t>
            </a:r>
          </a:p>
        </p:txBody>
      </p:sp>
    </p:spTree>
    <p:extLst>
      <p:ext uri="{BB962C8B-B14F-4D97-AF65-F5344CB8AC3E}">
        <p14:creationId xmlns:p14="http://schemas.microsoft.com/office/powerpoint/2010/main" val="14540813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Hour-ending 17:00 Reductions on 4 CP Days - </a:t>
            </a:r>
            <a:r>
              <a:rPr lang="en-US" altLang="en-US" sz="2400" dirty="0" smtClean="0"/>
              <a:t>2015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1066800" y="762000"/>
            <a:ext cx="708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/>
              <a:t>Percentage of Load Reduction by Load Factor and Voltage Group</a:t>
            </a: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19200"/>
            <a:ext cx="6553200" cy="461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914400" y="5833646"/>
            <a:ext cx="73152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/>
              <a:t>Low LF and Transmission ESIIDs provide close to half of the total reduction</a:t>
            </a:r>
          </a:p>
        </p:txBody>
      </p:sp>
    </p:spTree>
    <p:extLst>
      <p:ext uri="{BB962C8B-B14F-4D97-AF65-F5344CB8AC3E}">
        <p14:creationId xmlns:p14="http://schemas.microsoft.com/office/powerpoint/2010/main" val="33990218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Interaction of Price and 4-CP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04800" y="755650"/>
            <a:ext cx="8686800" cy="49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buFontTx/>
              <a:buNone/>
              <a:defRPr/>
            </a:pPr>
            <a:endParaRPr lang="en-US" altLang="en-US" sz="900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400" b="0" dirty="0" smtClean="0">
                <a:solidFill>
                  <a:srgbClr val="000000"/>
                </a:solidFill>
                <a:cs typeface="Times New Roman" pitchFamily="18" charset="0"/>
              </a:rPr>
              <a:t>REPs provided lists of ESIIDs participating in Real Time/Block &amp; Index Pricing annual for 2013 – 2015.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1,535 ESIIDs on RTP/BI pricing also are subject to 4CP charges.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828 ESIIDs were identified as 4CP responders and were analyzed to evaluate the interaction between 4CP- and Price-response.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endParaRPr lang="en-US" altLang="en-US" sz="1400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400" b="0" dirty="0" smtClean="0">
                <a:solidFill>
                  <a:srgbClr val="000000"/>
                </a:solidFill>
                <a:cs typeface="Times New Roman" pitchFamily="18" charset="0"/>
              </a:rPr>
              <a:t>During 2013 – 2015, 25 days were classified as high-price days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The sustained hourly prices on these high-price days ranged from $207 – 4,421.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Two high-price days </a:t>
            </a: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also were </a:t>
            </a: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CP days (Sep 3, 2013 and Jul 30, 2015) and one </a:t>
            </a: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high-price day was </a:t>
            </a: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a Near-CP day (Aug 11, 2015).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endParaRPr lang="en-US" altLang="en-US" sz="1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400" b="0" dirty="0" smtClean="0">
                <a:solidFill>
                  <a:srgbClr val="000000"/>
                </a:solidFill>
                <a:cs typeface="Times New Roman" pitchFamily="18" charset="0"/>
              </a:rPr>
              <a:t>Load reductions on high-price days were quantified using the same baseline methodology as used for the 4CP/Near CP analysis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Day-of-adjustment periods were varied to include intervals prior to the onset of high prices for the day.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endParaRPr lang="en-US" altLang="en-US" sz="1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400" b="0" dirty="0" smtClean="0">
                <a:solidFill>
                  <a:srgbClr val="000000"/>
                </a:solidFill>
                <a:cs typeface="Times New Roman" pitchFamily="18" charset="0"/>
              </a:rPr>
              <a:t>Regression was run to estimate the relationship of load reduction on high price days (excluding the 4CP and Near-CP days) to the sustained high price on those days.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Independent variable was the log of price.</a:t>
            </a:r>
          </a:p>
          <a:p>
            <a:pPr lvl="1" eaLnBrk="1" hangingPunct="1">
              <a:lnSpc>
                <a:spcPct val="115000"/>
              </a:lnSpc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Load reduction was set to zero if it was estimated as negative.</a:t>
            </a:r>
          </a:p>
        </p:txBody>
      </p:sp>
    </p:spTree>
    <p:extLst>
      <p:ext uri="{BB962C8B-B14F-4D97-AF65-F5344CB8AC3E}">
        <p14:creationId xmlns:p14="http://schemas.microsoft.com/office/powerpoint/2010/main" val="1551871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Interaction of Price and 4-CP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1447800" y="838200"/>
            <a:ext cx="6248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/>
              <a:t>Estimated Load Reduction on CP Days For RTP/BI ESIIDs</a:t>
            </a: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1219200" y="4953000"/>
            <a:ext cx="6781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/>
              <a:t>236.5 MW average CP/Near CP load reduction on high-price days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/>
              <a:t>234.7 MW average CP load reduction on other than high-price </a:t>
            </a:r>
            <a:r>
              <a:rPr lang="en-US" altLang="en-US" sz="1600" b="0" dirty="0" smtClean="0"/>
              <a:t>days (excluding 7/21/2014)</a:t>
            </a:r>
            <a:endParaRPr lang="en-US" altLang="en-US" sz="1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/>
              <a:t>No significant incremental CP load reduction related to high prices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/>
              <a:t>RTP/BI ESIIDs </a:t>
            </a:r>
            <a:r>
              <a:rPr lang="en-US" altLang="en-US" sz="1600" b="0" dirty="0" smtClean="0"/>
              <a:t>do provide </a:t>
            </a:r>
            <a:r>
              <a:rPr lang="en-US" altLang="en-US" sz="1600" b="0" dirty="0"/>
              <a:t>~40% of the total 4CP load reduction</a:t>
            </a:r>
          </a:p>
        </p:txBody>
      </p:sp>
      <p:pic>
        <p:nvPicPr>
          <p:cNvPr id="7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0"/>
            <a:ext cx="4800600" cy="336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930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How 4CP 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001000" cy="5181600"/>
          </a:xfrm>
        </p:spPr>
        <p:txBody>
          <a:bodyPr/>
          <a:lstStyle/>
          <a:p>
            <a:pPr>
              <a:defRPr/>
            </a:pPr>
            <a:r>
              <a:rPr lang="en-US" altLang="en-US" sz="1800" b="0" dirty="0">
                <a:solidFill>
                  <a:srgbClr val="000000"/>
                </a:solidFill>
                <a:cs typeface="Times New Roman" pitchFamily="18" charset="0"/>
              </a:rPr>
              <a:t>‘BUSIDRRQ’ customers </a:t>
            </a:r>
            <a:r>
              <a:rPr lang="en-US" altLang="en-US" sz="1800" dirty="0"/>
              <a:t>≥ </a:t>
            </a:r>
            <a:r>
              <a:rPr lang="en-US" altLang="en-US" sz="1800" b="0" dirty="0" smtClean="0">
                <a:solidFill>
                  <a:srgbClr val="000000"/>
                </a:solidFill>
                <a:cs typeface="Times New Roman" pitchFamily="18" charset="0"/>
              </a:rPr>
              <a:t>700 </a:t>
            </a:r>
            <a:r>
              <a:rPr lang="en-US" altLang="en-US" sz="1800" b="0" dirty="0">
                <a:solidFill>
                  <a:srgbClr val="000000"/>
                </a:solidFill>
                <a:cs typeface="Times New Roman" pitchFamily="18" charset="0"/>
              </a:rPr>
              <a:t>kW or </a:t>
            </a:r>
            <a:r>
              <a:rPr lang="en-US" altLang="en-US" sz="1800" b="0" dirty="0" smtClean="0">
                <a:solidFill>
                  <a:srgbClr val="000000"/>
                </a:solidFill>
                <a:cs typeface="Times New Roman" pitchFamily="18" charset="0"/>
              </a:rPr>
              <a:t>served </a:t>
            </a:r>
            <a:r>
              <a:rPr lang="en-US" altLang="en-US" sz="1800" b="0" dirty="0">
                <a:solidFill>
                  <a:srgbClr val="000000"/>
                </a:solidFill>
                <a:cs typeface="Times New Roman" pitchFamily="18" charset="0"/>
              </a:rPr>
              <a:t>at transmission (69 kV) </a:t>
            </a:r>
            <a:r>
              <a:rPr lang="en-US" altLang="en-US" sz="1800" b="0" dirty="0" smtClean="0">
                <a:solidFill>
                  <a:srgbClr val="000000"/>
                </a:solidFill>
                <a:cs typeface="Times New Roman" pitchFamily="18" charset="0"/>
              </a:rPr>
              <a:t>voltage</a:t>
            </a:r>
            <a:r>
              <a:rPr lang="en-US" altLang="en-US" sz="1800" b="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altLang="en-US" sz="1800" b="0" dirty="0" smtClean="0">
                <a:solidFill>
                  <a:srgbClr val="000000"/>
                </a:solidFill>
                <a:cs typeface="Times New Roman" pitchFamily="18" charset="0"/>
              </a:rPr>
              <a:t>are subject to 4CP charges.</a:t>
            </a:r>
          </a:p>
          <a:p>
            <a:pPr eaLnBrk="1" hangingPunct="1">
              <a:defRPr/>
            </a:pPr>
            <a:endParaRPr lang="en-US" altLang="en-US" sz="1800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/>
              <a:t>Simple average of the metered load during ERCOT system monthly peak 15-minute intervals in four summer months -- June, July, August &amp; September.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/>
              <a:t>Multiplied by the applicable prevailing TDSP Tariff, as approved by PUC.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/>
              <a:t>Is the basis for the monthly 4CP-based rates for the following calendar year.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altLang="en-US" sz="1600" dirty="0" smtClean="0"/>
          </a:p>
          <a:p>
            <a:pPr eaLnBrk="1" hangingPunct="1">
              <a:defRPr/>
            </a:pPr>
            <a:r>
              <a:rPr lang="en-US" altLang="en-US" sz="1800" b="0" dirty="0">
                <a:solidFill>
                  <a:srgbClr val="000000"/>
                </a:solidFill>
                <a:cs typeface="Times New Roman" pitchFamily="18" charset="0"/>
              </a:rPr>
              <a:t>Analysis </a:t>
            </a:r>
            <a:r>
              <a:rPr lang="en-US" altLang="en-US" sz="1800" b="0" dirty="0" smtClean="0">
                <a:solidFill>
                  <a:srgbClr val="000000"/>
                </a:solidFill>
                <a:cs typeface="Times New Roman" pitchFamily="18" charset="0"/>
              </a:rPr>
              <a:t>for this report was </a:t>
            </a:r>
            <a:r>
              <a:rPr lang="en-US" altLang="en-US" sz="1800" b="0" dirty="0">
                <a:solidFill>
                  <a:srgbClr val="000000"/>
                </a:solidFill>
                <a:cs typeface="Times New Roman" pitchFamily="18" charset="0"/>
              </a:rPr>
              <a:t>limited to ESIIDs in competitive ERCOT areas with ‘BUSIDRRQ’ profile types (ERCOT already has the data for retail settlement purposes</a:t>
            </a:r>
            <a:r>
              <a:rPr lang="en-US" altLang="en-US" sz="1800" b="0" dirty="0" smtClean="0">
                <a:solidFill>
                  <a:srgbClr val="000000"/>
                </a:solidFill>
                <a:cs typeface="Times New Roman" pitchFamily="18" charset="0"/>
              </a:rPr>
              <a:t>).</a:t>
            </a:r>
          </a:p>
          <a:p>
            <a:pPr lvl="1" eaLnBrk="1" hangingPunct="1">
              <a:defRPr/>
            </a:pPr>
            <a:r>
              <a:rPr lang="en-US" altLang="en-US" sz="1600" dirty="0" smtClean="0"/>
              <a:t>Municipals and COOPs can benefit by reducing 4CP loads, a few indicated they do actively reduce their </a:t>
            </a:r>
            <a:r>
              <a:rPr lang="en-US" altLang="en-US" sz="1600" dirty="0" smtClean="0"/>
              <a:t>load.</a:t>
            </a:r>
            <a:endParaRPr lang="en-US" altLang="en-US" sz="1600" dirty="0" smtClean="0"/>
          </a:p>
          <a:p>
            <a:pPr lvl="1" eaLnBrk="1" hangingPunct="1">
              <a:defRPr/>
            </a:pPr>
            <a:r>
              <a:rPr lang="en-US" altLang="en-US" sz="1600" dirty="0" smtClean="0"/>
              <a:t>Only aggregate data available for them, and, to date, load reductions </a:t>
            </a:r>
            <a:r>
              <a:rPr lang="en-US" altLang="en-US" sz="1600" dirty="0" smtClean="0"/>
              <a:t>for most NOIEs cannot </a:t>
            </a:r>
            <a:r>
              <a:rPr lang="en-US" altLang="en-US" sz="1600" dirty="0" smtClean="0"/>
              <a:t>be detected at that </a:t>
            </a:r>
            <a:r>
              <a:rPr lang="en-US" altLang="en-US" sz="1600" dirty="0" smtClean="0"/>
              <a:t>level</a:t>
            </a:r>
          </a:p>
          <a:p>
            <a:pPr lvl="1" eaLnBrk="1" hangingPunct="1">
              <a:defRPr/>
            </a:pPr>
            <a:r>
              <a:rPr lang="en-US" altLang="en-US" sz="1600" dirty="0" smtClean="0"/>
              <a:t>An initial look at the limited number of NOIEs with significant reductions using the methodology presented indicates about 300 MW of 4CP related load reduction.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Interaction of Price and 4-CP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990600" y="804863"/>
            <a:ext cx="7162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0"/>
              <a:t>Estimated Load Reduction on selected CP Days For RTP/BI ESIIDs</a:t>
            </a: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550" y="1262063"/>
            <a:ext cx="332105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150" y="1262063"/>
            <a:ext cx="3311525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550" y="3786188"/>
            <a:ext cx="3321050" cy="229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438" y="3786188"/>
            <a:ext cx="3306762" cy="227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1676400" y="2514600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255</a:t>
            </a:r>
            <a:endParaRPr lang="en-US" altLang="en-US" dirty="0"/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5261918" y="2514599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167</a:t>
            </a:r>
            <a:endParaRPr lang="en-US" altLang="en-US" dirty="0"/>
          </a:p>
        </p:txBody>
      </p:sp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1676400" y="4931569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291</a:t>
            </a:r>
            <a:endParaRPr lang="en-US" altLang="en-US" dirty="0"/>
          </a:p>
        </p:txBody>
      </p:sp>
      <p:sp>
        <p:nvSpPr>
          <p:cNvPr id="13" name="TextBox 21"/>
          <p:cNvSpPr txBox="1">
            <a:spLocks noChangeArrowheads="1"/>
          </p:cNvSpPr>
          <p:nvPr/>
        </p:nvSpPr>
        <p:spPr bwMode="auto">
          <a:xfrm>
            <a:off x="5261918" y="5039623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228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12079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Interaction of Price and 4-CP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438" y="1262063"/>
            <a:ext cx="3306762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550" y="1262063"/>
            <a:ext cx="332105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600200" y="804863"/>
            <a:ext cx="5943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0"/>
              <a:t>Estimated Load Reduction on Near-CP Day For RTP/BI ESIIDs</a:t>
            </a:r>
          </a:p>
        </p:txBody>
      </p:sp>
      <p:sp>
        <p:nvSpPr>
          <p:cNvPr id="8" name="TextBox 21"/>
          <p:cNvSpPr txBox="1">
            <a:spLocks noChangeArrowheads="1"/>
          </p:cNvSpPr>
          <p:nvPr/>
        </p:nvSpPr>
        <p:spPr bwMode="auto">
          <a:xfrm>
            <a:off x="1676400" y="2514600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231</a:t>
            </a:r>
            <a:endParaRPr lang="en-US" altLang="en-US" dirty="0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5334000" y="2528835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252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29268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Interaction of Price and 4-CP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5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438" y="3786188"/>
            <a:ext cx="3306762" cy="227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550" y="3786188"/>
            <a:ext cx="3321050" cy="227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438" y="1268413"/>
            <a:ext cx="3306762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550" y="1268413"/>
            <a:ext cx="332105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685800" y="817563"/>
            <a:ext cx="7772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0" dirty="0"/>
              <a:t>Estimated Load Reduction on selected High-Price Non-CP Days For RTP/BI ESIIDs</a:t>
            </a:r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1676400" y="2514600"/>
            <a:ext cx="1175322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 smtClean="0"/>
              <a:t>MW Reduce </a:t>
            </a:r>
            <a:r>
              <a:rPr lang="en-US" altLang="en-US" dirty="0"/>
              <a:t>= </a:t>
            </a:r>
            <a:r>
              <a:rPr lang="en-US" altLang="en-US" dirty="0" smtClean="0"/>
              <a:t>72</a:t>
            </a:r>
            <a:endParaRPr lang="en-US" altLang="en-US" dirty="0"/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6423819" y="2518787"/>
            <a:ext cx="12458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 smtClean="0"/>
              <a:t>MW Reduce </a:t>
            </a:r>
            <a:r>
              <a:rPr lang="en-US" altLang="en-US" dirty="0"/>
              <a:t>= </a:t>
            </a:r>
            <a:r>
              <a:rPr lang="en-US" altLang="en-US" dirty="0" smtClean="0"/>
              <a:t>169</a:t>
            </a:r>
            <a:endParaRPr lang="en-US" altLang="en-US" dirty="0"/>
          </a:p>
        </p:txBody>
      </p:sp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1524000" y="4886892"/>
            <a:ext cx="1175322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 smtClean="0"/>
              <a:t>MW Reduce </a:t>
            </a:r>
            <a:r>
              <a:rPr lang="en-US" altLang="en-US" dirty="0"/>
              <a:t>= </a:t>
            </a:r>
            <a:r>
              <a:rPr lang="en-US" altLang="en-US" dirty="0" smtClean="0"/>
              <a:t>13</a:t>
            </a:r>
            <a:endParaRPr lang="en-US" altLang="en-US" dirty="0"/>
          </a:p>
        </p:txBody>
      </p:sp>
      <p:sp>
        <p:nvSpPr>
          <p:cNvPr id="13" name="TextBox 21"/>
          <p:cNvSpPr txBox="1">
            <a:spLocks noChangeArrowheads="1"/>
          </p:cNvSpPr>
          <p:nvPr/>
        </p:nvSpPr>
        <p:spPr bwMode="auto">
          <a:xfrm>
            <a:off x="5248497" y="5087913"/>
            <a:ext cx="12458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 smtClean="0"/>
              <a:t>MW Reduce </a:t>
            </a:r>
            <a:r>
              <a:rPr lang="en-US" altLang="en-US" dirty="0"/>
              <a:t>= </a:t>
            </a:r>
            <a:r>
              <a:rPr lang="en-US" altLang="en-US" dirty="0" smtClean="0"/>
              <a:t>137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14748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Interaction of Price and 4-CP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152400" y="787400"/>
            <a:ext cx="876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/>
              <a:t>Estimated Load Reduction for RTP/BI ESIIDs on Days with Sustained High Prices</a:t>
            </a:r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58153"/>
            <a:ext cx="2614613" cy="408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438275"/>
            <a:ext cx="5087938" cy="27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346575"/>
            <a:ext cx="2840038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477000" y="4440238"/>
            <a:ext cx="2362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200" b="0" dirty="0"/>
              <a:t>Regression Estimates for Selected Price Points</a:t>
            </a:r>
          </a:p>
          <a:p>
            <a:pPr eaLnBrk="1" hangingPunct="1">
              <a:spcBef>
                <a:spcPct val="0"/>
              </a:spcBef>
            </a:pPr>
            <a:endParaRPr lang="en-US" altLang="en-US" sz="12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200" b="0"/>
              <a:t>Based on findings thus far, these price responsive MWs are also included in the 4CP </a:t>
            </a:r>
            <a:r>
              <a:rPr lang="en-US" altLang="en-US" sz="1200" b="0" smtClean="0"/>
              <a:t>response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0341084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Analysis 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001000" cy="5562600"/>
          </a:xfrm>
        </p:spPr>
        <p:txBody>
          <a:bodyPr/>
          <a:lstStyle/>
          <a:p>
            <a:pPr eaLnBrk="1" hangingPunct="1">
              <a:buFont typeface="+mj-lt"/>
              <a:buAutoNum type="arabicPeriod"/>
              <a:defRPr/>
            </a:pPr>
            <a:r>
              <a:rPr lang="en-US" altLang="en-US" sz="1600" b="0" dirty="0" smtClean="0">
                <a:solidFill>
                  <a:srgbClr val="000000"/>
                </a:solidFill>
                <a:cs typeface="Times New Roman" pitchFamily="18" charset="0"/>
              </a:rPr>
              <a:t>Identify 4CP and Near-CP days.</a:t>
            </a:r>
          </a:p>
          <a:p>
            <a:pPr eaLnBrk="1" hangingPunct="1">
              <a:buFont typeface="+mj-lt"/>
              <a:buAutoNum type="arabicPeriod"/>
              <a:defRPr/>
            </a:pPr>
            <a:r>
              <a:rPr lang="en-US" altLang="en-US" sz="1600" b="0" dirty="0" smtClean="0">
                <a:solidFill>
                  <a:srgbClr val="000000"/>
                </a:solidFill>
                <a:cs typeface="Times New Roman" pitchFamily="18" charset="0"/>
              </a:rPr>
              <a:t>Identify </a:t>
            </a:r>
            <a:r>
              <a:rPr lang="en-US" altLang="en-US" sz="1600" b="0" dirty="0">
                <a:solidFill>
                  <a:srgbClr val="000000"/>
                </a:solidFill>
                <a:cs typeface="Times New Roman" pitchFamily="18" charset="0"/>
              </a:rPr>
              <a:t>High-Price days.</a:t>
            </a:r>
          </a:p>
          <a:p>
            <a:pPr eaLnBrk="1" hangingPunct="1">
              <a:buFont typeface="+mj-lt"/>
              <a:buAutoNum type="arabicPeriod"/>
              <a:defRPr/>
            </a:pPr>
            <a:r>
              <a:rPr lang="en-US" altLang="en-US" sz="1600" b="0" dirty="0" smtClean="0">
                <a:solidFill>
                  <a:srgbClr val="000000"/>
                </a:solidFill>
                <a:cs typeface="Times New Roman" pitchFamily="18" charset="0"/>
              </a:rPr>
              <a:t>Classify customers by voltage level (Transmission/Distribution) and weather sensitivity.</a:t>
            </a:r>
          </a:p>
          <a:p>
            <a:pPr eaLnBrk="1" hangingPunct="1">
              <a:buFont typeface="+mj-lt"/>
              <a:buAutoNum type="arabicPeriod"/>
              <a:defRPr/>
            </a:pPr>
            <a:r>
              <a:rPr lang="en-US" altLang="en-US" sz="1600" b="0" dirty="0" smtClean="0">
                <a:solidFill>
                  <a:srgbClr val="000000"/>
                </a:solidFill>
                <a:cs typeface="Times New Roman" pitchFamily="18" charset="0"/>
              </a:rPr>
              <a:t>Classify customers subject to 4CP charges:</a:t>
            </a:r>
          </a:p>
          <a:p>
            <a:pPr marL="800100" lvl="1" indent="-342900" eaLnBrk="1" hangingPunct="1">
              <a:buFont typeface="+mj-lt"/>
              <a:buAutoNum type="alphaLcPeriod"/>
              <a:defRPr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Develop baselines (WS and NWS) for each customer.</a:t>
            </a:r>
          </a:p>
          <a:p>
            <a:pPr marL="800100" lvl="1" indent="-342900" eaLnBrk="1" hangingPunct="1">
              <a:buFont typeface="+mj-lt"/>
              <a:buAutoNum type="alphaLcPeriod"/>
              <a:defRPr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Classify customers as those who reduce load at significant levels/frequencies and those who do not.</a:t>
            </a:r>
          </a:p>
          <a:p>
            <a:pPr marL="800100" lvl="1" indent="-342900" eaLnBrk="1" hangingPunct="1">
              <a:buFont typeface="+mj-lt"/>
              <a:buAutoNum type="alphaLcPeriod"/>
              <a:defRPr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Classify customers by type of reduction:</a:t>
            </a:r>
          </a:p>
          <a:p>
            <a:pPr marL="1200150" lvl="2" indent="-342900" eaLnBrk="1" hangingPunct="1">
              <a:buFont typeface="+mj-lt"/>
              <a:buAutoNum type="arabicParenR"/>
              <a:defRPr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Load reduction that targets the afternoon hours of 4CP/Near-CP days.</a:t>
            </a:r>
          </a:p>
          <a:p>
            <a:pPr marL="1200150" lvl="2" indent="-342900" eaLnBrk="1" hangingPunct="1">
              <a:buFont typeface="+mj-lt"/>
              <a:buAutoNum type="arabicParenR"/>
              <a:defRPr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Load reduction that starts early in the day and continues through the 4CP time period.</a:t>
            </a:r>
          </a:p>
          <a:p>
            <a:pPr marL="400050" eaLnBrk="1" hangingPunct="1">
              <a:buFont typeface="+mj-lt"/>
              <a:buAutoNum type="arabicPeriod"/>
              <a:defRPr/>
            </a:pPr>
            <a:r>
              <a:rPr lang="en-US" altLang="en-US" sz="1600" b="0" dirty="0" smtClean="0">
                <a:solidFill>
                  <a:srgbClr val="000000"/>
                </a:solidFill>
                <a:cs typeface="Times New Roman" pitchFamily="18" charset="0"/>
              </a:rPr>
              <a:t>Calculate load reductions for specific 4CP/Near-CP days.</a:t>
            </a:r>
          </a:p>
          <a:p>
            <a:pPr marL="857250" lvl="1" indent="-342900" eaLnBrk="1" hangingPunct="1">
              <a:buFont typeface="+mj-lt"/>
              <a:buAutoNum type="alphaLcPeriod"/>
              <a:defRPr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Limited to </a:t>
            </a:r>
            <a:r>
              <a:rPr lang="en-US" altLang="en-US" sz="1400" dirty="0">
                <a:solidFill>
                  <a:srgbClr val="000000"/>
                </a:solidFill>
                <a:cs typeface="Times New Roman" pitchFamily="18" charset="0"/>
              </a:rPr>
              <a:t>customers </a:t>
            </a: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identified in step 3 those who reduce load.</a:t>
            </a:r>
          </a:p>
          <a:p>
            <a:pPr marL="857250" lvl="1" indent="-342900" eaLnBrk="1" hangingPunct="1">
              <a:buFont typeface="+mj-lt"/>
              <a:buAutoNum type="alphaLcPeriod"/>
              <a:defRPr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Include customer’s load in over-all reduction calculation if they have a significant reduction on the specific day.</a:t>
            </a:r>
          </a:p>
          <a:p>
            <a:pPr marL="857250" lvl="1" indent="-342900" eaLnBrk="1" hangingPunct="1">
              <a:buFont typeface="+mj-lt"/>
              <a:buAutoNum type="alphaLcPeriod"/>
              <a:defRPr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Classify customer by load-factor category and calculate sub-totals.</a:t>
            </a:r>
          </a:p>
          <a:p>
            <a:pPr marL="400050" eaLnBrk="1" hangingPunct="1">
              <a:buFont typeface="+mj-lt"/>
              <a:buAutoNum type="arabicPeriod"/>
              <a:defRPr/>
            </a:pPr>
            <a:r>
              <a:rPr lang="en-US" altLang="en-US" sz="1600" b="0" dirty="0" smtClean="0">
                <a:solidFill>
                  <a:srgbClr val="000000"/>
                </a:solidFill>
                <a:cs typeface="Times New Roman" pitchFamily="18" charset="0"/>
              </a:rPr>
              <a:t>Evaluate the interaction of high price events and 4CP response:</a:t>
            </a:r>
          </a:p>
          <a:p>
            <a:pPr marL="857250" lvl="1" indent="-342900" eaLnBrk="1" hangingPunct="1">
              <a:buFont typeface="+mj-lt"/>
              <a:buAutoNum type="alphaLcPeriod"/>
              <a:defRPr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Identify customers reported by their retailer as being on time-sensitive rates (real-time /block and index pricing).</a:t>
            </a:r>
          </a:p>
          <a:p>
            <a:pPr marL="857250" lvl="1" indent="-342900" eaLnBrk="1" hangingPunct="1">
              <a:buFont typeface="+mj-lt"/>
              <a:buAutoNum type="alphaLcPeriod"/>
              <a:defRPr/>
            </a:pPr>
            <a:r>
              <a:rPr lang="en-US" altLang="en-US" sz="1400" dirty="0" smtClean="0">
                <a:solidFill>
                  <a:srgbClr val="000000"/>
                </a:solidFill>
                <a:cs typeface="Times New Roman" pitchFamily="18" charset="0"/>
              </a:rPr>
              <a:t>Quantify and compare their load reductions on 4CP and High-Price days.</a:t>
            </a:r>
          </a:p>
          <a:p>
            <a:pPr marL="800100" lvl="1" eaLnBrk="1" hangingPunct="1">
              <a:buFont typeface="+mj-lt"/>
              <a:buAutoNum type="alphaLcPeriod"/>
              <a:defRPr/>
            </a:pPr>
            <a:endParaRPr lang="en-US" altLang="en-US" sz="1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Font typeface="+mj-lt"/>
              <a:buAutoNum type="arabicPeriod"/>
              <a:defRPr/>
            </a:pPr>
            <a:endParaRPr lang="en-US" altLang="en-US" sz="1800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899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Identify 4CP and Near-CP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5425" y="1438275"/>
            <a:ext cx="3200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0150" indent="-2857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/>
              <a:t>Response not apparent by examining ERCOT system Load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/>
              <a:t>649 MW  of 4 CP Response was ultimately found on 9/08/2015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/>
              <a:t>About 1% of the ERCOT load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96850" y="4324350"/>
            <a:ext cx="38417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0150" indent="-2857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/>
              <a:t>Drilling down to ‘BUSIDRRQ’ load on that day doesn’t </a:t>
            </a:r>
            <a:r>
              <a:rPr lang="en-US" altLang="en-US" sz="1600" b="0" dirty="0" smtClean="0"/>
              <a:t>provide much help</a:t>
            </a:r>
            <a:endParaRPr lang="en-US" altLang="en-US" sz="1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/>
              <a:t>649 MW is about 4% of the total ‘BUSIDRRQ’ load</a:t>
            </a: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838200"/>
            <a:ext cx="41148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576638"/>
            <a:ext cx="4114800" cy="257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0589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Identify 4CP and Near-CP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62000" y="5257800"/>
            <a:ext cx="7620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0150" indent="-2857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>
              <a:spcBef>
                <a:spcPct val="0"/>
              </a:spcBef>
            </a:pPr>
            <a:r>
              <a:rPr lang="en-US" altLang="en-US" sz="1400" b="0" dirty="0" smtClean="0"/>
              <a:t>About 300 transmission ESIIDs initially found to be reducing by 270 MW.</a:t>
            </a:r>
          </a:p>
          <a:p>
            <a:pPr marL="285750" indent="-285750">
              <a:spcBef>
                <a:spcPct val="0"/>
              </a:spcBef>
            </a:pPr>
            <a:r>
              <a:rPr lang="en-US" altLang="en-US" sz="1400" b="0" dirty="0" smtClean="0"/>
              <a:t>R</a:t>
            </a:r>
            <a:r>
              <a:rPr lang="en-US" altLang="en-US" sz="1400" b="0" dirty="0" smtClean="0"/>
              <a:t>eduction </a:t>
            </a:r>
            <a:r>
              <a:rPr lang="en-US" altLang="en-US" sz="1400" b="0" dirty="0"/>
              <a:t>is about </a:t>
            </a:r>
            <a:r>
              <a:rPr lang="en-US" altLang="en-US" sz="1400" b="0" dirty="0" smtClean="0"/>
              <a:t>7% </a:t>
            </a:r>
            <a:r>
              <a:rPr lang="en-US" altLang="en-US" sz="1400" b="0" dirty="0"/>
              <a:t>of the class </a:t>
            </a:r>
            <a:r>
              <a:rPr lang="en-US" altLang="en-US" sz="1400" b="0" dirty="0" smtClean="0"/>
              <a:t>load.</a:t>
            </a:r>
          </a:p>
          <a:p>
            <a:pPr marL="285750" indent="-285750">
              <a:spcBef>
                <a:spcPct val="0"/>
              </a:spcBef>
            </a:pPr>
            <a:r>
              <a:rPr lang="en-US" altLang="en-US" sz="1400" b="0" dirty="0" smtClean="0"/>
              <a:t>T</a:t>
            </a:r>
            <a:r>
              <a:rPr lang="en-US" altLang="en-US" sz="1400" b="0" dirty="0" smtClean="0"/>
              <a:t>he </a:t>
            </a:r>
            <a:r>
              <a:rPr lang="en-US" altLang="en-US" sz="1400" b="0" dirty="0" smtClean="0"/>
              <a:t>very high </a:t>
            </a:r>
            <a:r>
              <a:rPr lang="en-US" altLang="en-US" sz="1400" b="0" dirty="0" smtClean="0"/>
              <a:t>group daily load </a:t>
            </a:r>
            <a:r>
              <a:rPr lang="en-US" altLang="en-US" sz="1400" b="0" dirty="0" smtClean="0"/>
              <a:t>factor, </a:t>
            </a:r>
            <a:r>
              <a:rPr lang="en-US" altLang="en-US" sz="1400" b="0" dirty="0" smtClean="0"/>
              <a:t>results in </a:t>
            </a:r>
            <a:r>
              <a:rPr lang="en-US" altLang="en-US" sz="1400" b="0" dirty="0"/>
              <a:t>a clear indicator of when a significant </a:t>
            </a:r>
            <a:r>
              <a:rPr lang="en-US" altLang="en-US" sz="1400" b="0" dirty="0" smtClean="0"/>
              <a:t>load reduction is occurring.</a:t>
            </a:r>
            <a:endParaRPr lang="en-US" altLang="en-US" sz="1400" b="0"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38250"/>
            <a:ext cx="6089650" cy="3826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2667000" y="838200"/>
            <a:ext cx="3830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dirty="0"/>
              <a:t>Transmission Customer Class Load</a:t>
            </a:r>
          </a:p>
        </p:txBody>
      </p:sp>
    </p:spTree>
    <p:extLst>
      <p:ext uri="{BB962C8B-B14F-4D97-AF65-F5344CB8AC3E}">
        <p14:creationId xmlns:p14="http://schemas.microsoft.com/office/powerpoint/2010/main" val="35991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Identify 4CP and Near-CP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04800" y="1082675"/>
            <a:ext cx="8305800" cy="383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5000"/>
              </a:lnSpc>
              <a:buFont typeface="Symbol" pitchFamily="18" charset="2"/>
              <a:buChar char=""/>
              <a:defRPr/>
            </a:pPr>
            <a:r>
              <a:rPr lang="en-US" altLang="en-US" sz="1800" b="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Analyzed </a:t>
            </a:r>
            <a:r>
              <a:rPr lang="en-US" altLang="en-US" sz="1800" b="0" dirty="0">
                <a:solidFill>
                  <a:srgbClr val="000000"/>
                </a:solidFill>
                <a:cs typeface="Times New Roman" pitchFamily="18" charset="0"/>
              </a:rPr>
              <a:t>Transmission Class total load </a:t>
            </a:r>
            <a:r>
              <a:rPr lang="en-US" altLang="en-US" sz="1800" b="0" dirty="0" smtClean="0">
                <a:solidFill>
                  <a:srgbClr val="000000"/>
                </a:solidFill>
                <a:cs typeface="Times New Roman" pitchFamily="18" charset="0"/>
              </a:rPr>
              <a:t>for all summer weekdays</a:t>
            </a:r>
            <a:r>
              <a:rPr lang="en-US" altLang="en-US" sz="1800" b="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.</a:t>
            </a:r>
            <a:endParaRPr lang="en-US" altLang="en-US" sz="1800" b="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lvl="1" eaLnBrk="1" hangingPunct="1">
              <a:lnSpc>
                <a:spcPct val="115000"/>
              </a:lnSpc>
              <a:buFont typeface="Symbol" pitchFamily="18" charset="2"/>
              <a:buChar char=""/>
              <a:defRPr/>
            </a:pPr>
            <a:r>
              <a:rPr lang="en-US" altLang="en-US" sz="18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Used the Non-weather sensitive baseline excluding CP and high-price days</a:t>
            </a:r>
          </a:p>
          <a:p>
            <a:pPr lvl="1" eaLnBrk="1" hangingPunct="1">
              <a:lnSpc>
                <a:spcPct val="115000"/>
              </a:lnSpc>
              <a:buFont typeface="Symbol" pitchFamily="18" charset="2"/>
              <a:buChar char=""/>
              <a:defRPr/>
            </a:pPr>
            <a:r>
              <a:rPr lang="en-US" altLang="en-US" sz="18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Calculated and applied the Day-of-adjustment.</a:t>
            </a:r>
          </a:p>
          <a:p>
            <a:pPr lvl="1" eaLnBrk="1" hangingPunct="1">
              <a:lnSpc>
                <a:spcPct val="115000"/>
              </a:lnSpc>
              <a:buFont typeface="Symbol" pitchFamily="18" charset="2"/>
              <a:buChar char=""/>
              <a:defRPr/>
            </a:pPr>
            <a:endParaRPr lang="en-US" altLang="en-US" sz="18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buFont typeface="Symbol" pitchFamily="18" charset="2"/>
              <a:buChar char=""/>
              <a:defRPr/>
            </a:pPr>
            <a:r>
              <a:rPr lang="en-US" altLang="en-US" sz="1800" b="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Days with more than 100 MW of response for hour-ending 17:00 were classified as Near-CP days.</a:t>
            </a:r>
          </a:p>
          <a:p>
            <a:pPr lvl="1">
              <a:lnSpc>
                <a:spcPct val="115000"/>
              </a:lnSpc>
              <a:buFont typeface="Symbol" pitchFamily="18" charset="2"/>
              <a:buChar char=""/>
              <a:defRPr/>
            </a:pPr>
            <a:r>
              <a:rPr lang="en-US" altLang="en-US" sz="18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Found 80 Near-CP days from 2008 – 2015.</a:t>
            </a:r>
            <a:endParaRPr lang="en-US" altLang="en-US" sz="1800" b="0" dirty="0" smtClean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buFont typeface="Symbol" pitchFamily="18" charset="2"/>
              <a:buChar char=""/>
              <a:defRPr/>
            </a:pPr>
            <a:endParaRPr lang="en-US" altLang="en-US" sz="1800" b="0" dirty="0" smtClean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buFont typeface="Symbol" pitchFamily="18" charset="2"/>
              <a:buChar char=""/>
              <a:defRPr/>
            </a:pPr>
            <a:r>
              <a:rPr lang="en-US" altLang="en-US" sz="1800" b="0" dirty="0" smtClean="0">
                <a:solidFill>
                  <a:srgbClr val="000000"/>
                </a:solidFill>
                <a:cs typeface="Times New Roman" pitchFamily="18" charset="0"/>
              </a:rPr>
              <a:t>CP and Near-CP days were analyzed for this report</a:t>
            </a:r>
            <a:endParaRPr lang="en-US" altLang="en-US" sz="1800" b="0" dirty="0" smtClean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buFont typeface="Symbol" pitchFamily="18" charset="2"/>
              <a:buChar char=""/>
              <a:defRPr/>
            </a:pPr>
            <a:endParaRPr lang="en-US" altLang="en-US" sz="800" b="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260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Transmission Load on Near CP Response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990600"/>
            <a:ext cx="2906712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75" y="995363"/>
            <a:ext cx="2903538" cy="202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600" y="990600"/>
            <a:ext cx="2886075" cy="201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3657600"/>
            <a:ext cx="2886075" cy="201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75" y="3657600"/>
            <a:ext cx="2897188" cy="201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600" y="3651250"/>
            <a:ext cx="2894013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465137" y="2159000"/>
            <a:ext cx="1387475" cy="24606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0" dirty="0"/>
              <a:t>MW17 Reduce = 154</a:t>
            </a:r>
          </a:p>
        </p:txBody>
      </p:sp>
      <p:sp>
        <p:nvSpPr>
          <p:cNvPr id="13" name="TextBox 21"/>
          <p:cNvSpPr txBox="1">
            <a:spLocks noChangeArrowheads="1"/>
          </p:cNvSpPr>
          <p:nvPr/>
        </p:nvSpPr>
        <p:spPr bwMode="auto">
          <a:xfrm>
            <a:off x="3565525" y="2159000"/>
            <a:ext cx="1387475" cy="24606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0"/>
              <a:t>MW17 Reduce = 150</a:t>
            </a:r>
          </a:p>
        </p:txBody>
      </p:sp>
      <p:sp>
        <p:nvSpPr>
          <p:cNvPr id="14" name="TextBox 21"/>
          <p:cNvSpPr txBox="1">
            <a:spLocks noChangeArrowheads="1"/>
          </p:cNvSpPr>
          <p:nvPr/>
        </p:nvSpPr>
        <p:spPr bwMode="auto">
          <a:xfrm>
            <a:off x="6537325" y="2153696"/>
            <a:ext cx="1387475" cy="24606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0"/>
              <a:t>MW17 Reduce = 170</a:t>
            </a:r>
          </a:p>
        </p:txBody>
      </p:sp>
      <p:sp>
        <p:nvSpPr>
          <p:cNvPr id="15" name="TextBox 21"/>
          <p:cNvSpPr txBox="1">
            <a:spLocks noChangeArrowheads="1"/>
          </p:cNvSpPr>
          <p:nvPr/>
        </p:nvSpPr>
        <p:spPr bwMode="auto">
          <a:xfrm>
            <a:off x="457200" y="4826000"/>
            <a:ext cx="1385888" cy="24606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0"/>
              <a:t>MW17 Reduce = 165</a:t>
            </a:r>
          </a:p>
        </p:txBody>
      </p:sp>
      <p:sp>
        <p:nvSpPr>
          <p:cNvPr id="16" name="TextBox 21"/>
          <p:cNvSpPr txBox="1">
            <a:spLocks noChangeArrowheads="1"/>
          </p:cNvSpPr>
          <p:nvPr/>
        </p:nvSpPr>
        <p:spPr bwMode="auto">
          <a:xfrm>
            <a:off x="3581400" y="4815373"/>
            <a:ext cx="1387475" cy="246063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0"/>
              <a:t>MW17 Reduce = 218</a:t>
            </a:r>
          </a:p>
        </p:txBody>
      </p:sp>
      <p:sp>
        <p:nvSpPr>
          <p:cNvPr id="17" name="TextBox 21"/>
          <p:cNvSpPr txBox="1">
            <a:spLocks noChangeArrowheads="1"/>
          </p:cNvSpPr>
          <p:nvPr/>
        </p:nvSpPr>
        <p:spPr bwMode="auto">
          <a:xfrm>
            <a:off x="6553200" y="4830744"/>
            <a:ext cx="1385888" cy="24606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0"/>
              <a:t>MW17 Reduce = 275</a:t>
            </a:r>
          </a:p>
        </p:txBody>
      </p:sp>
    </p:spTree>
    <p:extLst>
      <p:ext uri="{BB962C8B-B14F-4D97-AF65-F5344CB8AC3E}">
        <p14:creationId xmlns:p14="http://schemas.microsoft.com/office/powerpoint/2010/main" val="4125029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3657600"/>
            <a:ext cx="2887662" cy="201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990600"/>
            <a:ext cx="289877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75" y="990600"/>
            <a:ext cx="2886075" cy="201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600" y="990600"/>
            <a:ext cx="2886075" cy="201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Transmission Load on Near CP Response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457200" y="2174867"/>
            <a:ext cx="1387475" cy="246062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0" dirty="0"/>
              <a:t>MW17 Reduce = 137</a:t>
            </a:r>
          </a:p>
        </p:txBody>
      </p:sp>
      <p:sp>
        <p:nvSpPr>
          <p:cNvPr id="13" name="TextBox 21"/>
          <p:cNvSpPr txBox="1">
            <a:spLocks noChangeArrowheads="1"/>
          </p:cNvSpPr>
          <p:nvPr/>
        </p:nvSpPr>
        <p:spPr bwMode="auto">
          <a:xfrm>
            <a:off x="3505200" y="2174867"/>
            <a:ext cx="1387475" cy="246062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MW17 Reduce = 102</a:t>
            </a:r>
          </a:p>
        </p:txBody>
      </p:sp>
      <p:sp>
        <p:nvSpPr>
          <p:cNvPr id="14" name="TextBox 21"/>
          <p:cNvSpPr txBox="1">
            <a:spLocks noChangeArrowheads="1"/>
          </p:cNvSpPr>
          <p:nvPr/>
        </p:nvSpPr>
        <p:spPr bwMode="auto">
          <a:xfrm>
            <a:off x="6537325" y="2179611"/>
            <a:ext cx="1387475" cy="246062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MW17 Reduce = 102</a:t>
            </a:r>
          </a:p>
        </p:txBody>
      </p:sp>
      <p:sp>
        <p:nvSpPr>
          <p:cNvPr id="15" name="TextBox 21"/>
          <p:cNvSpPr txBox="1">
            <a:spLocks noChangeArrowheads="1"/>
          </p:cNvSpPr>
          <p:nvPr/>
        </p:nvSpPr>
        <p:spPr bwMode="auto">
          <a:xfrm>
            <a:off x="457200" y="4830744"/>
            <a:ext cx="1385888" cy="246062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MW17 Reduce = 131</a:t>
            </a:r>
          </a:p>
        </p:txBody>
      </p:sp>
      <p:pic>
        <p:nvPicPr>
          <p:cNvPr id="21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75" y="3657600"/>
            <a:ext cx="2886075" cy="2011363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</p:pic>
      <p:sp>
        <p:nvSpPr>
          <p:cNvPr id="16" name="TextBox 21"/>
          <p:cNvSpPr txBox="1">
            <a:spLocks noChangeArrowheads="1"/>
          </p:cNvSpPr>
          <p:nvPr/>
        </p:nvSpPr>
        <p:spPr bwMode="auto">
          <a:xfrm>
            <a:off x="3535381" y="4820695"/>
            <a:ext cx="1387475" cy="246063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MW17 Reduce = 183</a:t>
            </a:r>
          </a:p>
        </p:txBody>
      </p:sp>
    </p:spTree>
    <p:extLst>
      <p:ext uri="{BB962C8B-B14F-4D97-AF65-F5344CB8AC3E}">
        <p14:creationId xmlns:p14="http://schemas.microsoft.com/office/powerpoint/2010/main" val="218420352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c34af464-7aa1-4edd-9be4-83dffc1cb926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</TotalTime>
  <Words>2160</Words>
  <Application>Microsoft Office PowerPoint</Application>
  <PresentationFormat>On-screen Show (4:3)</PresentationFormat>
  <Paragraphs>282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Britannic Bold</vt:lpstr>
      <vt:lpstr>Calibri</vt:lpstr>
      <vt:lpstr>Symbol</vt:lpstr>
      <vt:lpstr>Times New Roman</vt:lpstr>
      <vt:lpstr>1_Custom Design</vt:lpstr>
      <vt:lpstr>Office Theme</vt:lpstr>
      <vt:lpstr>PowerPoint Presentation</vt:lpstr>
      <vt:lpstr>Counts of ESIIDs on REP Sponsored Price/Demand Response Programs</vt:lpstr>
      <vt:lpstr>How 4CP Works</vt:lpstr>
      <vt:lpstr>Analysis Methodology</vt:lpstr>
      <vt:lpstr>Identify 4CP and Near-CP Days</vt:lpstr>
      <vt:lpstr>Identify 4CP and Near-CP Days</vt:lpstr>
      <vt:lpstr>Identify 4CP and Near-CP Days</vt:lpstr>
      <vt:lpstr>Transmission Load on Near CP Response Days</vt:lpstr>
      <vt:lpstr>Transmission Load on Near CP Response Days</vt:lpstr>
      <vt:lpstr>Historic 4CP/Near CP Intervals (2009-2015)</vt:lpstr>
      <vt:lpstr>Identify High-Price Days</vt:lpstr>
      <vt:lpstr>Classify customers subject to 4CP charges</vt:lpstr>
      <vt:lpstr>Classify customers subject to 4CP charges</vt:lpstr>
      <vt:lpstr>Classify customers subject to 4CP charges</vt:lpstr>
      <vt:lpstr>Calculate load reductions for specific 4CP/Near-CP days</vt:lpstr>
      <vt:lpstr>Reductions by Response Type on 4 CP Days - 2015</vt:lpstr>
      <vt:lpstr>Reductions by Response Type on 4 CP Days - 2015</vt:lpstr>
      <vt:lpstr>Total Reductions on 4 CP Days - 2015</vt:lpstr>
      <vt:lpstr>Non-Responders on July 30, 2015</vt:lpstr>
      <vt:lpstr>4 CP / Near CP 15-Minute Response   2009 - 2015</vt:lpstr>
      <vt:lpstr>Hour Ending 17:00 Response on 4 CP Days 2009 - 2015</vt:lpstr>
      <vt:lpstr>4 CP 15-Minute Response   2009 - 2015</vt:lpstr>
      <vt:lpstr>Number of ESIIDs with 4 CP Responses – 2015</vt:lpstr>
      <vt:lpstr>Hour-ending 17:00 MW Reductions on 4 CP Days - 2015</vt:lpstr>
      <vt:lpstr>Hour-ending 17:00 MW Reductions on 4 CP Days - 2015</vt:lpstr>
      <vt:lpstr>Hour-ending 17:00 MW Reductions on 4 CP Days - 2015</vt:lpstr>
      <vt:lpstr>Hour-ending 17:00 Reductions on 4 CP Days - 2015</vt:lpstr>
      <vt:lpstr>Interaction of Price and 4-CP Response</vt:lpstr>
      <vt:lpstr>Interaction of Price and 4-CP Response</vt:lpstr>
      <vt:lpstr>Interaction of Price and 4-CP Response</vt:lpstr>
      <vt:lpstr>Interaction of Price and 4-CP Response</vt:lpstr>
      <vt:lpstr>Interaction of Price and 4-CP Response</vt:lpstr>
      <vt:lpstr>Interaction of Price and 4-CP Response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69</cp:revision>
  <cp:lastPrinted>2016-01-21T20:53:15Z</cp:lastPrinted>
  <dcterms:created xsi:type="dcterms:W3CDTF">2016-01-21T15:20:31Z</dcterms:created>
  <dcterms:modified xsi:type="dcterms:W3CDTF">2016-04-21T22:58:02Z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