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8" r:id="rId8"/>
    <p:sldId id="257" r:id="rId9"/>
    <p:sldId id="319" r:id="rId10"/>
    <p:sldId id="320" r:id="rId11"/>
    <p:sldId id="31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961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232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3048000"/>
            <a:ext cx="52578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/>
              <a:t>ERS Update – Highlights Associated with NPRR745</a:t>
            </a:r>
          </a:p>
          <a:p>
            <a:pPr algn="ctr"/>
            <a:endParaRPr lang="en-US" sz="2600" b="1" dirty="0"/>
          </a:p>
          <a:p>
            <a:pPr algn="ctr"/>
            <a:r>
              <a:rPr lang="en-US" sz="2000" dirty="0" smtClean="0"/>
              <a:t>DSWG 4/22/2016</a:t>
            </a:r>
          </a:p>
          <a:p>
            <a:pPr algn="ctr"/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Overview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sz="2000" dirty="0" smtClean="0"/>
              <a:t>NPRR745 Highlights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Review Change to </a:t>
            </a:r>
            <a:r>
              <a:rPr lang="en-US" sz="2000" dirty="0" smtClean="0"/>
              <a:t>Unavailability Submission </a:t>
            </a:r>
            <a:r>
              <a:rPr lang="en-US" sz="2000" dirty="0" smtClean="0"/>
              <a:t>Form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NPRR745 Highlights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457200" y="990600"/>
            <a:ext cx="83058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US" sz="1800" b="0" dirty="0"/>
              <a:t>The most significant change is shifting the availability calculations from an hourly to a 15-minute interval </a:t>
            </a:r>
            <a:r>
              <a:rPr lang="en-US" sz="1800" b="0" dirty="0" smtClean="0"/>
              <a:t>evaluation</a:t>
            </a:r>
            <a:r>
              <a:rPr lang="en-US" sz="1800" b="0" dirty="0"/>
              <a:t>. This will make the evaluation for availability consistent with that for test and event performance. </a:t>
            </a:r>
            <a:endParaRPr lang="en-US" sz="1800" b="0" dirty="0" smtClean="0"/>
          </a:p>
          <a:p>
            <a:pPr eaLnBrk="1" hangingPunct="1">
              <a:defRPr/>
            </a:pPr>
            <a:endParaRPr lang="en-US" sz="1800" b="0" dirty="0"/>
          </a:p>
          <a:p>
            <a:pPr eaLnBrk="1" hangingPunct="1">
              <a:defRPr/>
            </a:pPr>
            <a:r>
              <a:rPr lang="en-US" sz="1800" b="0" dirty="0" smtClean="0"/>
              <a:t>Change </a:t>
            </a:r>
            <a:r>
              <a:rPr lang="en-US" sz="1800" b="0" dirty="0"/>
              <a:t>deadline for QSEs to submit notice of ERS Load unavailability deadline from five Business Days to </a:t>
            </a:r>
            <a:r>
              <a:rPr lang="en-US" sz="1800" b="0" dirty="0">
                <a:solidFill>
                  <a:srgbClr val="FF0000"/>
                </a:solidFill>
              </a:rPr>
              <a:t>three calendar </a:t>
            </a:r>
            <a:r>
              <a:rPr lang="en-US" sz="1800" b="0" dirty="0" smtClean="0">
                <a:solidFill>
                  <a:srgbClr val="FF0000"/>
                </a:solidFill>
              </a:rPr>
              <a:t>days</a:t>
            </a:r>
          </a:p>
          <a:p>
            <a:pPr marL="0" indent="0" eaLnBrk="1" hangingPunct="1">
              <a:buNone/>
              <a:defRPr/>
            </a:pPr>
            <a:endParaRPr lang="en-US" sz="1800" b="0" dirty="0" smtClean="0"/>
          </a:p>
          <a:p>
            <a:pPr eaLnBrk="1" hangingPunct="1">
              <a:defRPr/>
            </a:pPr>
            <a:r>
              <a:rPr lang="en-US" sz="1800" b="0" dirty="0" smtClean="0"/>
              <a:t>Change </a:t>
            </a:r>
            <a:r>
              <a:rPr lang="en-US" sz="1800" b="0" dirty="0"/>
              <a:t>deadline for QSEs to revise planned maintenance or self-test schedules for ERS Generators from five Business Days to </a:t>
            </a:r>
            <a:r>
              <a:rPr lang="en-US" sz="1800" b="0" dirty="0">
                <a:solidFill>
                  <a:srgbClr val="FF0000"/>
                </a:solidFill>
              </a:rPr>
              <a:t>three calendar </a:t>
            </a:r>
            <a:r>
              <a:rPr lang="en-US" sz="1800" b="0" dirty="0" smtClean="0">
                <a:solidFill>
                  <a:srgbClr val="FF0000"/>
                </a:solidFill>
              </a:rPr>
              <a:t>days</a:t>
            </a:r>
          </a:p>
          <a:p>
            <a:pPr eaLnBrk="1" hangingPunct="1">
              <a:defRPr/>
            </a:pPr>
            <a:endParaRPr lang="en-US" sz="1800" b="0" dirty="0"/>
          </a:p>
          <a:p>
            <a:pPr eaLnBrk="1" hangingPunct="1">
              <a:defRPr/>
            </a:pPr>
            <a:r>
              <a:rPr lang="en-US" sz="1800" b="0" dirty="0" smtClean="0"/>
              <a:t>Change </a:t>
            </a:r>
            <a:r>
              <a:rPr lang="en-US" sz="1800" b="0" dirty="0"/>
              <a:t>the testing exemption for an ERS Resource that successfully completes a test or meets its performance obligations during an ERS deployment event from 365 days to 330 </a:t>
            </a:r>
            <a:r>
              <a:rPr lang="en-US" sz="1800" b="0" dirty="0" smtClean="0"/>
              <a:t>days</a:t>
            </a:r>
          </a:p>
          <a:p>
            <a:pPr eaLnBrk="1" hangingPunct="1"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eaLnBrk="1" hangingPunct="1">
              <a:defRPr/>
            </a:pPr>
            <a:r>
              <a:rPr lang="en-US" sz="1800" b="0" kern="0" dirty="0" smtClean="0">
                <a:solidFill>
                  <a:srgbClr val="000000"/>
                </a:solidFill>
                <a:latin typeface="Arial"/>
              </a:rPr>
              <a:t>Please review NPRR745 for other clarifying improvements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400" dirty="0" smtClean="0"/>
              <a:t>Unavailability/Planned Maintenance Submission Form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190" y="2524248"/>
            <a:ext cx="7847619" cy="980952"/>
          </a:xfrm>
          <a:prstGeom prst="rect">
            <a:avLst/>
          </a:prstGeom>
        </p:spPr>
      </p:pic>
      <p:sp>
        <p:nvSpPr>
          <p:cNvPr id="8" name="Content Placeholder 7"/>
          <p:cNvSpPr txBox="1">
            <a:spLocks/>
          </p:cNvSpPr>
          <p:nvPr/>
        </p:nvSpPr>
        <p:spPr bwMode="auto">
          <a:xfrm>
            <a:off x="457200" y="990600"/>
            <a:ext cx="83058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US" sz="1800" b="0" kern="0" dirty="0" smtClean="0">
                <a:solidFill>
                  <a:srgbClr val="000000"/>
                </a:solidFill>
              </a:rPr>
              <a:t>Only accepting new </a:t>
            </a:r>
            <a:r>
              <a:rPr lang="en-US" sz="1800" b="0" kern="0" dirty="0">
                <a:solidFill>
                  <a:srgbClr val="000000"/>
                </a:solidFill>
              </a:rPr>
              <a:t>version </a:t>
            </a:r>
            <a:r>
              <a:rPr lang="en-US" sz="1800" b="0" kern="0" dirty="0" smtClean="0">
                <a:solidFill>
                  <a:srgbClr val="000000"/>
                </a:solidFill>
              </a:rPr>
              <a:t>16.1 for JunSep16 submissions</a:t>
            </a:r>
            <a:endParaRPr lang="en-US" sz="1800" b="0" kern="0" dirty="0">
              <a:solidFill>
                <a:srgbClr val="000000"/>
              </a:solidFill>
            </a:endParaRPr>
          </a:p>
          <a:p>
            <a:pPr marL="0" indent="0" eaLnBrk="1" hangingPunct="1">
              <a:buNone/>
              <a:defRPr/>
            </a:pPr>
            <a:endParaRPr lang="en-US" sz="1800" b="0" dirty="0" smtClean="0"/>
          </a:p>
          <a:p>
            <a:pPr eaLnBrk="1" hangingPunct="1">
              <a:defRPr/>
            </a:pPr>
            <a:r>
              <a:rPr lang="en-US" sz="1800" b="0" dirty="0" smtClean="0"/>
              <a:t>Updated form to </a:t>
            </a:r>
            <a:r>
              <a:rPr lang="en-US" sz="1800" b="0" dirty="0"/>
              <a:t>reflect 15-minute interval </a:t>
            </a:r>
            <a:r>
              <a:rPr lang="en-US" sz="1800" b="0" dirty="0" smtClean="0"/>
              <a:t>evaluation</a:t>
            </a:r>
          </a:p>
          <a:p>
            <a:pPr eaLnBrk="1" hangingPunct="1">
              <a:defRPr/>
            </a:pPr>
            <a:endParaRPr lang="en-US" sz="1800" b="0" dirty="0"/>
          </a:p>
          <a:p>
            <a:pPr eaLnBrk="1" hangingPunct="1">
              <a:defRPr/>
            </a:pPr>
            <a:endParaRPr lang="en-US" sz="1800" b="0" dirty="0" smtClean="0"/>
          </a:p>
          <a:p>
            <a:pPr eaLnBrk="1" hangingPunct="1">
              <a:defRPr/>
            </a:pPr>
            <a:endParaRPr lang="en-US" sz="1800" b="0" dirty="0"/>
          </a:p>
          <a:p>
            <a:pPr eaLnBrk="1" hangingPunct="1">
              <a:defRPr/>
            </a:pPr>
            <a:endParaRPr lang="en-US" sz="1800" b="0" dirty="0" smtClean="0"/>
          </a:p>
          <a:p>
            <a:pPr eaLnBrk="1" hangingPunct="1">
              <a:defRPr/>
            </a:pPr>
            <a:endParaRPr lang="en-US" sz="1800" b="0" dirty="0"/>
          </a:p>
          <a:p>
            <a:pPr eaLnBrk="1" hangingPunct="1">
              <a:defRPr/>
            </a:pPr>
            <a:endParaRPr lang="en-US" sz="1800" b="0" dirty="0" smtClean="0"/>
          </a:p>
          <a:p>
            <a:pPr eaLnBrk="1" hangingPunct="1">
              <a:defRPr/>
            </a:pPr>
            <a:r>
              <a:rPr lang="en-US" sz="1800" b="0" dirty="0"/>
              <a:t>New Unavailability Submission Form instructions </a:t>
            </a:r>
            <a:r>
              <a:rPr lang="en-US" sz="1800" b="0" dirty="0" smtClean="0"/>
              <a:t>to be posted for JunSep16</a:t>
            </a:r>
          </a:p>
          <a:p>
            <a:pPr eaLnBrk="1" hangingPunct="1"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eaLnBrk="1" hangingPunct="1">
              <a:defRPr/>
            </a:pPr>
            <a:endParaRPr lang="en-US" sz="1800" b="0" kern="0" dirty="0" smtClean="0">
              <a:solidFill>
                <a:srgbClr val="000000"/>
              </a:solidFill>
              <a:latin typeface="Arial"/>
            </a:endParaRPr>
          </a:p>
          <a:p>
            <a:pPr eaLnBrk="1" hangingPunct="1"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eaLnBrk="1" hangingPunct="1">
              <a:defRPr/>
            </a:pPr>
            <a:endParaRPr lang="en-US" sz="1800" b="0" kern="0" dirty="0" smtClean="0">
              <a:solidFill>
                <a:srgbClr val="000000"/>
              </a:solidFill>
              <a:latin typeface="Arial"/>
            </a:endParaRPr>
          </a:p>
          <a:p>
            <a:pPr eaLnBrk="1" hangingPunct="1"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eaLnBrk="1" hangingPunct="1">
              <a:defRPr/>
            </a:pPr>
            <a:endParaRPr lang="en-US" sz="1800" b="0" kern="0" dirty="0" smtClean="0">
              <a:solidFill>
                <a:srgbClr val="000000"/>
              </a:solidFill>
              <a:latin typeface="Arial"/>
            </a:endParaRPr>
          </a:p>
          <a:p>
            <a:pPr eaLnBrk="1" hangingPunct="1"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0" indent="0" eaLnBrk="1" hangingPunct="1">
              <a:buNone/>
              <a:defRPr/>
            </a:pPr>
            <a:endParaRPr lang="en-US" sz="1800" b="0" kern="0" dirty="0" smtClean="0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638800" y="1981200"/>
            <a:ext cx="381000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019800" y="1981200"/>
            <a:ext cx="1600200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61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Other Updates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457200" y="990600"/>
            <a:ext cx="83058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US" sz="1800" b="0" dirty="0" smtClean="0"/>
              <a:t>“How to Read the ERID form” document has been updated for JunSep16. This document is now combined with “ERS Submission Form Instructions”, found on the ERS Webpage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312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914400"/>
            <a:ext cx="6431063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89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www.w3.org/XML/1998/namespace"/>
    <ds:schemaRef ds:uri="c34af464-7aa1-4edd-9be4-83dffc1cb926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</TotalTime>
  <Words>202</Words>
  <Application>Microsoft Office PowerPoint</Application>
  <PresentationFormat>On-screen Show (4:3)</PresentationFormat>
  <Paragraphs>44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NPRR745 Highlights</vt:lpstr>
      <vt:lpstr>Unavailability/Planned Maintenance Submission Form</vt:lpstr>
      <vt:lpstr>Other Updates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Butler, Luke</cp:lastModifiedBy>
  <cp:revision>68</cp:revision>
  <cp:lastPrinted>2016-01-21T20:53:15Z</cp:lastPrinted>
  <dcterms:created xsi:type="dcterms:W3CDTF">2016-01-21T15:20:31Z</dcterms:created>
  <dcterms:modified xsi:type="dcterms:W3CDTF">2016-04-21T19:14:09Z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