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319" r:id="rId10"/>
    <p:sldId id="320" r:id="rId11"/>
    <p:sldId id="31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61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3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3048000"/>
            <a:ext cx="5257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ERS Update – Highlights Associated with NPRR745</a:t>
            </a:r>
          </a:p>
          <a:p>
            <a:pPr algn="ctr"/>
            <a:endParaRPr lang="en-US" sz="2600" b="1" dirty="0"/>
          </a:p>
          <a:p>
            <a:pPr algn="ctr"/>
            <a:r>
              <a:rPr lang="en-US" sz="2000" dirty="0" smtClean="0"/>
              <a:t>DSWG 4/22/2016</a:t>
            </a:r>
          </a:p>
          <a:p>
            <a:pPr algn="ctr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Overview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000" dirty="0" smtClean="0"/>
              <a:t>NPRR745 Highlights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Review Change to </a:t>
            </a:r>
            <a:r>
              <a:rPr lang="en-US" sz="2000" dirty="0" smtClean="0"/>
              <a:t>Unavailability Submission </a:t>
            </a:r>
            <a:r>
              <a:rPr lang="en-US" sz="2000" dirty="0" smtClean="0"/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NPRR745 Highlights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57200" y="990600"/>
            <a:ext cx="8305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b="0" dirty="0"/>
              <a:t>The most significant change is shifting the availability calculations from an hourly to a 15-minute interval </a:t>
            </a:r>
            <a:r>
              <a:rPr lang="en-US" sz="1800" b="0" dirty="0" smtClean="0"/>
              <a:t>evaluation</a:t>
            </a:r>
            <a:r>
              <a:rPr lang="en-US" sz="1800" b="0" dirty="0"/>
              <a:t>. This will make the evaluation for availability consistent with that for test and event performance. </a:t>
            </a:r>
            <a:endParaRPr lang="en-US" sz="1800" b="0" dirty="0" smtClean="0"/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r>
              <a:rPr lang="en-US" sz="1800" b="0" dirty="0" smtClean="0"/>
              <a:t>Change </a:t>
            </a:r>
            <a:r>
              <a:rPr lang="en-US" sz="1800" b="0" dirty="0"/>
              <a:t>deadline for QSEs to submit notice of ERS Load unavailability deadline from five Business Days to </a:t>
            </a:r>
            <a:r>
              <a:rPr lang="en-US" sz="1800" b="0" dirty="0">
                <a:solidFill>
                  <a:srgbClr val="FF0000"/>
                </a:solidFill>
              </a:rPr>
              <a:t>three calendar </a:t>
            </a:r>
            <a:r>
              <a:rPr lang="en-US" sz="1800" b="0" dirty="0" smtClean="0">
                <a:solidFill>
                  <a:srgbClr val="FF0000"/>
                </a:solidFill>
              </a:rPr>
              <a:t>days</a:t>
            </a:r>
          </a:p>
          <a:p>
            <a:pPr marL="0" indent="0" eaLnBrk="1" hangingPunct="1">
              <a:buNone/>
              <a:defRPr/>
            </a:pPr>
            <a:endParaRPr lang="en-US" sz="1800" b="0" dirty="0" smtClean="0"/>
          </a:p>
          <a:p>
            <a:pPr eaLnBrk="1" hangingPunct="1">
              <a:defRPr/>
            </a:pPr>
            <a:r>
              <a:rPr lang="en-US" sz="1800" b="0" dirty="0" smtClean="0"/>
              <a:t>Change </a:t>
            </a:r>
            <a:r>
              <a:rPr lang="en-US" sz="1800" b="0" dirty="0"/>
              <a:t>deadline for QSEs to revise planned maintenance or self-test schedules for ERS Generators from five Business Days to </a:t>
            </a:r>
            <a:r>
              <a:rPr lang="en-US" sz="1800" b="0" dirty="0">
                <a:solidFill>
                  <a:srgbClr val="FF0000"/>
                </a:solidFill>
              </a:rPr>
              <a:t>three calendar </a:t>
            </a:r>
            <a:r>
              <a:rPr lang="en-US" sz="1800" b="0" dirty="0" smtClean="0">
                <a:solidFill>
                  <a:srgbClr val="FF0000"/>
                </a:solidFill>
              </a:rPr>
              <a:t>days</a:t>
            </a:r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r>
              <a:rPr lang="en-US" sz="1800" b="0" dirty="0" smtClean="0"/>
              <a:t>Change </a:t>
            </a:r>
            <a:r>
              <a:rPr lang="en-US" sz="1800" b="0" dirty="0"/>
              <a:t>the testing exemption for an ERS Resource that successfully completes a test or meets its performance obligations during an ERS deployment event from 365 days to 330 </a:t>
            </a:r>
            <a:r>
              <a:rPr lang="en-US" sz="1800" b="0" dirty="0" smtClean="0"/>
              <a:t>days</a:t>
            </a:r>
          </a:p>
          <a:p>
            <a:pPr eaLnBrk="1" hangingPunct="1"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eaLnBrk="1" hangingPunct="1"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Arial"/>
              </a:rPr>
              <a:t>Please review NPRR745 for other clarifying improvements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dirty="0" smtClean="0"/>
              <a:t>Unavailability/Planned Maintenance Submission Form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90" y="2524248"/>
            <a:ext cx="7847619" cy="980952"/>
          </a:xfrm>
          <a:prstGeom prst="rect">
            <a:avLst/>
          </a:prstGeom>
        </p:spPr>
      </p:pic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457200" y="990600"/>
            <a:ext cx="8305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b="0" kern="0" dirty="0" smtClean="0">
                <a:solidFill>
                  <a:srgbClr val="000000"/>
                </a:solidFill>
              </a:rPr>
              <a:t>Only accepting new </a:t>
            </a:r>
            <a:r>
              <a:rPr lang="en-US" sz="1800" b="0" kern="0" dirty="0">
                <a:solidFill>
                  <a:srgbClr val="000000"/>
                </a:solidFill>
              </a:rPr>
              <a:t>version </a:t>
            </a:r>
            <a:r>
              <a:rPr lang="en-US" sz="1800" b="0" kern="0" dirty="0" smtClean="0">
                <a:solidFill>
                  <a:srgbClr val="000000"/>
                </a:solidFill>
              </a:rPr>
              <a:t>16.1 for JunSep16 submissions</a:t>
            </a:r>
            <a:endParaRPr lang="en-US" sz="1800" b="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b="0" dirty="0" smtClean="0"/>
          </a:p>
          <a:p>
            <a:pPr eaLnBrk="1" hangingPunct="1">
              <a:defRPr/>
            </a:pPr>
            <a:r>
              <a:rPr lang="en-US" sz="1800" b="0" dirty="0" smtClean="0"/>
              <a:t>Updated form to </a:t>
            </a:r>
            <a:r>
              <a:rPr lang="en-US" sz="1800" b="0" dirty="0"/>
              <a:t>reflect 15-minute interval </a:t>
            </a:r>
            <a:r>
              <a:rPr lang="en-US" sz="1800" b="0" dirty="0" smtClean="0"/>
              <a:t>evaluation</a:t>
            </a:r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endParaRPr lang="en-US" sz="1800" b="0" dirty="0" smtClean="0"/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endParaRPr lang="en-US" sz="1800" b="0" dirty="0" smtClean="0"/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endParaRPr lang="en-US" sz="1800" b="0" dirty="0" smtClean="0"/>
          </a:p>
          <a:p>
            <a:pPr eaLnBrk="1" hangingPunct="1">
              <a:defRPr/>
            </a:pPr>
            <a:r>
              <a:rPr lang="en-US" sz="1800" b="0" dirty="0"/>
              <a:t>New Unavailability Submission Form instructions </a:t>
            </a:r>
            <a:r>
              <a:rPr lang="en-US" sz="1800" b="0" dirty="0" smtClean="0"/>
              <a:t>to be posted for JunSep16</a:t>
            </a:r>
          </a:p>
          <a:p>
            <a:pPr eaLnBrk="1" hangingPunct="1"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eaLnBrk="1" hangingPunct="1">
              <a:defRPr/>
            </a:pPr>
            <a:endParaRPr lang="en-US" sz="1800" b="0" kern="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eaLnBrk="1" hangingPunct="1">
              <a:defRPr/>
            </a:pPr>
            <a:endParaRPr lang="en-US" sz="1800" b="0" kern="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eaLnBrk="1" hangingPunct="1">
              <a:defRPr/>
            </a:pPr>
            <a:endParaRPr lang="en-US" sz="1800" b="0" kern="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indent="0" eaLnBrk="1" hangingPunct="1">
              <a:buNone/>
              <a:defRPr/>
            </a:pPr>
            <a:endParaRPr lang="en-US" sz="1800" b="0" kern="0" dirty="0" smtClean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638800" y="1981200"/>
            <a:ext cx="3810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9800" y="1981200"/>
            <a:ext cx="1600200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Other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57200" y="990600"/>
            <a:ext cx="8305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b="0" dirty="0" smtClean="0"/>
              <a:t>“How to Read the ERID form” document has been updated for JunSep16. This document is now combined with “ERS Submission Form Instructions”, found on the ERS Webpage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1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14400"/>
            <a:ext cx="643106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c34af464-7aa1-4edd-9be4-83dffc1cb926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202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NPRR745 Highlights</vt:lpstr>
      <vt:lpstr>Unavailability/Planned Maintenance Submission Form</vt:lpstr>
      <vt:lpstr>Other Updates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Butler, Luke</cp:lastModifiedBy>
  <cp:revision>68</cp:revision>
  <cp:lastPrinted>2016-01-21T20:53:15Z</cp:lastPrinted>
  <dcterms:created xsi:type="dcterms:W3CDTF">2016-01-21T15:20:31Z</dcterms:created>
  <dcterms:modified xsi:type="dcterms:W3CDTF">2016-04-21T19:14:09Z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