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4"/>
    <p:sldMasterId id="2147483648" r:id="rId5"/>
    <p:sldMasterId id="2147483651" r:id="rId6"/>
  </p:sldMasterIdLst>
  <p:notesMasterIdLst>
    <p:notesMasterId r:id="rId31"/>
  </p:notesMasterIdLst>
  <p:handoutMasterIdLst>
    <p:handoutMasterId r:id="rId32"/>
  </p:handoutMasterIdLst>
  <p:sldIdLst>
    <p:sldId id="260" r:id="rId7"/>
    <p:sldId id="316" r:id="rId8"/>
    <p:sldId id="318" r:id="rId9"/>
    <p:sldId id="319" r:id="rId10"/>
    <p:sldId id="285" r:id="rId11"/>
    <p:sldId id="337" r:id="rId12"/>
    <p:sldId id="338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E7F1F5"/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 showGuides="1">
      <p:cViewPr varScale="1">
        <p:scale>
          <a:sx n="125" d="100"/>
          <a:sy n="125" d="100"/>
        </p:scale>
        <p:origin x="1200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05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0BF31-E9A8-4E88-81E7-44C5092290FC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BDB1-E95E-402D-B2EB-CA9CC1A39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19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7EFB637-CCC9-4803-8851-F6915048CBB4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2AC51D-6DAA-4455-8EA7-D54B6490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9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40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1668D-8647-49F3-9373-5FE618913A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19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1668D-8647-49F3-9373-5FE618913A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8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1668D-8647-49F3-9373-5FE618913A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57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1668D-8647-49F3-9373-5FE618913A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96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According to Ben: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Connected to North rather than Airport Park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Connected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McDonald rather than Quincy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1-2a is from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Vealmoor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just as Sharyland proposed but 1-2b is from Long Draw instead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Vealmoor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since Long Draw is closer.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1668D-8647-49F3-9373-5FE618913A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28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According to Ben: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Connected to North rather than Airport Park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Connected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McDonald rather than Quincy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1-2a is from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Vealmoor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just as Sharyland proposed but 1-2b is from Long Draw instead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Vealmoor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since Long Draw is closer.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1668D-8647-49F3-9373-5FE618913A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89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16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17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86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07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41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1668D-8647-49F3-9373-5FE618913A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00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1668D-8647-49F3-9373-5FE618913A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36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1668D-8647-49F3-9373-5FE618913A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58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goes here.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61138"/>
            <a:ext cx="4572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5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8534400" cy="43198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04800" y="243682"/>
            <a:ext cx="762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4038600" cy="228600"/>
          </a:xfrm>
        </p:spPr>
        <p:txBody>
          <a:bodyPr/>
          <a:lstStyle/>
          <a:p>
            <a:r>
              <a:rPr lang="en-US" smtClean="0"/>
              <a:t>Footer text goes here.</a:t>
            </a: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243682"/>
            <a:ext cx="990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61138"/>
            <a:ext cx="4572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84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828800" y="685800"/>
            <a:ext cx="63246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694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505200" y="0"/>
            <a:ext cx="5638800" cy="6858000"/>
          </a:xfrm>
          <a:prstGeom prst="rect">
            <a:avLst/>
          </a:prstGeom>
          <a:solidFill>
            <a:srgbClr val="D7D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4" y="2876277"/>
            <a:ext cx="2857586" cy="11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553200"/>
            <a:ext cx="4038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Footer text goes here.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561138"/>
            <a:ext cx="533400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200" y="6477000"/>
            <a:ext cx="59436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194560" y="6477000"/>
            <a:ext cx="6858000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8400"/>
            <a:ext cx="1181868" cy="4572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4675" y="6553200"/>
            <a:ext cx="7073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baseline="0" dirty="0" smtClean="0">
                <a:solidFill>
                  <a:schemeClr val="tx2"/>
                </a:solidFill>
              </a:rPr>
              <a:t>PUBLIC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7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H="1">
            <a:off x="914400" y="1"/>
            <a:ext cx="1" cy="49529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6" y="5257800"/>
            <a:ext cx="1181868" cy="4572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flipH="1">
            <a:off x="914400" y="6019800"/>
            <a:ext cx="1" cy="82296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30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57600" y="2362200"/>
            <a:ext cx="56460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ERCOT – LP&amp;L Study Status Update</a:t>
            </a:r>
            <a:endParaRPr lang="en-US" sz="2400" b="1" dirty="0"/>
          </a:p>
          <a:p>
            <a:endParaRPr lang="en-US" b="1" dirty="0" smtClean="0"/>
          </a:p>
          <a:p>
            <a:r>
              <a:rPr lang="en-US" b="1" dirty="0" smtClean="0"/>
              <a:t>Regional Planning Group </a:t>
            </a:r>
            <a:endParaRPr lang="en-US" b="1" dirty="0"/>
          </a:p>
          <a:p>
            <a:r>
              <a:rPr lang="en-US" dirty="0"/>
              <a:t>April 21, 2016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Ben Richardson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60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1213866" cy="338973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Option 4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744" y="857250"/>
            <a:ext cx="4693256" cy="30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744" y="3876640"/>
            <a:ext cx="4082656" cy="2124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3" y="1347354"/>
            <a:ext cx="4319977" cy="406111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0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1371600" cy="338973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Option 4ow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87" y="857250"/>
            <a:ext cx="4691513" cy="301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773" y="3874357"/>
            <a:ext cx="4087046" cy="2126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8" y="1301683"/>
            <a:ext cx="4300538" cy="44005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1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1752600" cy="338973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Option 4ow_DB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6" y="1336793"/>
            <a:ext cx="4343400" cy="42719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429" y="857250"/>
            <a:ext cx="4622561" cy="30727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166" y="3918990"/>
            <a:ext cx="3695819" cy="20817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2438400" cy="338973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Option 4ow_DB_Grass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5850"/>
            <a:ext cx="4322135" cy="44236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719" y="857250"/>
            <a:ext cx="4580324" cy="30252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720" y="3871873"/>
            <a:ext cx="3779465" cy="21288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6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213866" cy="338973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Option 8A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315" y="3829879"/>
            <a:ext cx="3854019" cy="2170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316" y="857250"/>
            <a:ext cx="4659685" cy="2972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6" y="1336964"/>
            <a:ext cx="4335362" cy="407141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6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1600200" cy="338973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Option 8A_DB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" y="1538794"/>
            <a:ext cx="4414838" cy="4057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888" y="3891682"/>
            <a:ext cx="3478748" cy="2109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888" y="857250"/>
            <a:ext cx="4633112" cy="303027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9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514600" cy="338973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Option 8A_DB_Grass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79325"/>
            <a:ext cx="4526195" cy="4263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319" y="3887529"/>
            <a:ext cx="3485596" cy="2113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320" y="857250"/>
            <a:ext cx="4671680" cy="30302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1241298" cy="338973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Option 8B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543" y="850054"/>
            <a:ext cx="4645458" cy="2975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543" y="3825057"/>
            <a:ext cx="4181802" cy="2175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4" y="1395845"/>
            <a:ext cx="4298353" cy="397106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1241298" cy="338973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Option 11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794" y="857250"/>
            <a:ext cx="4570206" cy="2854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794" y="3694267"/>
            <a:ext cx="4094775" cy="2306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9" y="1522587"/>
            <a:ext cx="4411225" cy="4093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1227582" cy="338973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Option 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029" y="857250"/>
            <a:ext cx="4584971" cy="2898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029" y="3756034"/>
            <a:ext cx="3985118" cy="2244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8" y="1395845"/>
            <a:ext cx="4464857" cy="41719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045" y="228599"/>
            <a:ext cx="8458200" cy="732101"/>
          </a:xfrm>
        </p:spPr>
        <p:txBody>
          <a:bodyPr/>
          <a:lstStyle/>
          <a:p>
            <a:pPr algn="ctr"/>
            <a:r>
              <a:rPr lang="en-US" dirty="0" smtClean="0"/>
              <a:t>Cost Estimate Comparison with Upgrades</a:t>
            </a:r>
            <a:br>
              <a:rPr lang="en-US" dirty="0" smtClean="0"/>
            </a:br>
            <a:r>
              <a:rPr lang="en-US" sz="1600" dirty="0" smtClean="0"/>
              <a:t>(Preliminary Results)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130809"/>
              </p:ext>
            </p:extLst>
          </p:nvPr>
        </p:nvGraphicFramePr>
        <p:xfrm>
          <a:off x="381001" y="1066800"/>
          <a:ext cx="8426244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244"/>
                <a:gridCol w="2880432"/>
                <a:gridCol w="1219022"/>
                <a:gridCol w="1874002"/>
                <a:gridCol w="883544"/>
              </a:tblGrid>
              <a:tr h="663702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Case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Upgrade</a:t>
                      </a:r>
                    </a:p>
                    <a:p>
                      <a:pPr marL="91440" algn="l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Capital Cost</a:t>
                      </a:r>
                    </a:p>
                    <a:p>
                      <a:pPr marL="91440"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Estimate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  Annual</a:t>
                      </a:r>
                    </a:p>
                    <a:p>
                      <a:pPr marL="91440"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Capital | Production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91440"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 ($Million)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>
                        <a:spcBef>
                          <a:spcPts val="0"/>
                        </a:spcBef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</a:t>
                      </a:r>
                    </a:p>
                    <a:p>
                      <a:pPr marL="91440" algn="l" fontAlgn="b">
                        <a:spcBef>
                          <a:spcPts val="0"/>
                        </a:spcBef>
                      </a:pP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 Capital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3376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LP&amp;L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Option 1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McKenzie-North 115 kV &amp; CO-OP-McKenzie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69 kV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$311,818,800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 |   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   </a:t>
                      </a:r>
                      <a:endParaRPr lang="en-US" dirty="0"/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r" fontAlgn="b"/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</a:tr>
              <a:tr h="35656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LP&amp;L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Option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$344,443,600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+$32.6 |    -$0.4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>
                        <a:spcBef>
                          <a:spcPts val="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-1.2%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3376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LP&amp;L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Option 4ow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McKenzie-North 115 kV &amp; CO-OP-McKenzie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69 kV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$364,081,400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+$52.3 |  -$10.3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-19.7%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</a:tr>
              <a:tr h="499340"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LP&amp;L Option 4ow_dbckt_Grass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McKenzie-North 115 kV, Ogallala-Grassland 3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 kV Double Ckt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$408,682,900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+$96.9 |  -$14.5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r" fontAlgn="b">
                        <a:spcBef>
                          <a:spcPts val="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</a:tr>
              <a:tr h="37297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LP&amp;L Option 8A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$426,107,200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+$114.3 |  -$10.5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>
                        <a:spcBef>
                          <a:spcPts val="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-9.2%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35322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LP&amp;L Option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8A_dbckt_Grass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Ogallala-Grassland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345 kV Double Ckt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$470,708,700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+$158.9 |  -$14.1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-8.9%</a:t>
                      </a:r>
                    </a:p>
                  </a:txBody>
                  <a:tcPr marL="9525" marR="9525" marT="9525" marB="0" anchor="ctr"/>
                </a:tc>
              </a:tr>
              <a:tr h="380077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LP&amp;L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Option 8B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$338,096,600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+$26.3 |  -$3.6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-13.6%</a:t>
                      </a:r>
                    </a:p>
                  </a:txBody>
                  <a:tcPr marL="9525" marR="9525" marT="9525" marB="0" anchor="ctr"/>
                </a:tc>
              </a:tr>
              <a:tr h="30480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LP&amp;L Option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$492,368,200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+$180.5 |  -$3.7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-2.0%</a:t>
                      </a:r>
                    </a:p>
                  </a:txBody>
                  <a:tcPr marL="9525" marR="9525" marT="9525" marB="0" anchor="ctr"/>
                </a:tc>
              </a:tr>
              <a:tr h="38100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LP&amp;L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Option 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McKenzie-North 115 kV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$492,368,200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+$180.5 |  -$4.7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-2.6%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4360" y="5867401"/>
            <a:ext cx="804672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Note: Increased capital expenditure meets economic criteria per ERCOT Protocols 3.11.2(5)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91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524000" cy="338973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Option 12c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140" y="857251"/>
            <a:ext cx="4710860" cy="2950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140" y="3807852"/>
            <a:ext cx="3893127" cy="21928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44" y="1437109"/>
            <a:ext cx="4143375" cy="410051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381001"/>
            <a:ext cx="1371600" cy="381000"/>
          </a:xfrm>
        </p:spPr>
        <p:txBody>
          <a:bodyPr>
            <a:normAutofit/>
          </a:bodyPr>
          <a:lstStyle/>
          <a:p>
            <a:r>
              <a:rPr lang="en-US" sz="1800" dirty="0"/>
              <a:t>Option 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490" y="857250"/>
            <a:ext cx="4674510" cy="2970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250" y="3827862"/>
            <a:ext cx="4176412" cy="2172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4" y="1369868"/>
            <a:ext cx="4405746" cy="41417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345396"/>
            <a:ext cx="1322173" cy="338973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Opt. 1-2a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709" y="849720"/>
            <a:ext cx="4781291" cy="2955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560" y="3805210"/>
            <a:ext cx="4219949" cy="219554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7150" y="1196222"/>
            <a:ext cx="4362710" cy="4676373"/>
            <a:chOff x="76200" y="908381"/>
            <a:chExt cx="4532571" cy="50748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00" y="908381"/>
              <a:ext cx="4532571" cy="50748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590800" y="990600"/>
              <a:ext cx="1143000" cy="2254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750" b="1" dirty="0">
                  <a:solidFill>
                    <a:srgbClr val="FF0000"/>
                  </a:solidFill>
                </a:rPr>
                <a:t>White River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38327" y="1371600"/>
              <a:ext cx="1143000" cy="2254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750" b="1" dirty="0">
                  <a:solidFill>
                    <a:srgbClr val="FF0000"/>
                  </a:solidFill>
                </a:rPr>
                <a:t>Abernathy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23385" y="2884543"/>
              <a:ext cx="1143000" cy="3507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750" b="1" dirty="0">
                  <a:solidFill>
                    <a:srgbClr val="FF0000"/>
                  </a:solidFill>
                </a:rPr>
                <a:t>North instead of Airport Park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6312" y="2151221"/>
              <a:ext cx="842015" cy="4759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750" b="1" dirty="0">
                  <a:solidFill>
                    <a:srgbClr val="FF0000"/>
                  </a:solidFill>
                </a:rPr>
                <a:t>McDonald instead of Quincy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43200" y="4825160"/>
              <a:ext cx="1143000" cy="2254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750" b="1" dirty="0">
                  <a:solidFill>
                    <a:srgbClr val="FF0000"/>
                  </a:solidFill>
                </a:rPr>
                <a:t>To Vealmoor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4800" y="3266572"/>
              <a:ext cx="1143000" cy="3507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750" b="1" dirty="0">
                  <a:solidFill>
                    <a:srgbClr val="FF0000"/>
                  </a:solidFill>
                </a:rPr>
                <a:t>Oliver instead of Southeast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2209800" y="5105400"/>
              <a:ext cx="685800" cy="685800"/>
            </a:xfrm>
            <a:prstGeom prst="straightConnector1">
              <a:avLst/>
            </a:prstGeom>
            <a:ln w="603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6969" y="347217"/>
            <a:ext cx="1322173" cy="338973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Opt. 1-2b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45" y="857250"/>
            <a:ext cx="4753856" cy="2924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146" y="3781483"/>
            <a:ext cx="4265552" cy="221926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" y="1196224"/>
            <a:ext cx="4390145" cy="4676372"/>
            <a:chOff x="0" y="451964"/>
            <a:chExt cx="5853527" cy="6235163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451964"/>
              <a:ext cx="5853527" cy="6235163"/>
              <a:chOff x="76200" y="908381"/>
              <a:chExt cx="4532571" cy="507486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00" y="908381"/>
                <a:ext cx="4532571" cy="5074861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590800" y="990600"/>
                <a:ext cx="1143000" cy="2254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750" b="1" dirty="0">
                    <a:solidFill>
                      <a:srgbClr val="FF0000"/>
                    </a:solidFill>
                  </a:rPr>
                  <a:t>White River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038327" y="1371600"/>
                <a:ext cx="1143000" cy="2254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750" b="1" dirty="0">
                    <a:solidFill>
                      <a:srgbClr val="FF0000"/>
                    </a:solidFill>
                  </a:rPr>
                  <a:t>Abernathy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923385" y="2884544"/>
                <a:ext cx="1143000" cy="3507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750" b="1" dirty="0">
                    <a:solidFill>
                      <a:srgbClr val="FF0000"/>
                    </a:solidFill>
                  </a:rPr>
                  <a:t>North instead of Airport Park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96312" y="2151222"/>
                <a:ext cx="842015" cy="4759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750" b="1" dirty="0">
                    <a:solidFill>
                      <a:srgbClr val="FF0000"/>
                    </a:solidFill>
                  </a:rPr>
                  <a:t>McDonald instead of Quincy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743200" y="4825160"/>
                <a:ext cx="1143000" cy="2254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750" b="1" dirty="0">
                    <a:solidFill>
                      <a:srgbClr val="FF0000"/>
                    </a:solidFill>
                  </a:rPr>
                  <a:t>To Long Draw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04800" y="3266572"/>
                <a:ext cx="1143000" cy="3507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750" b="1" dirty="0">
                    <a:solidFill>
                      <a:srgbClr val="FF0000"/>
                    </a:solidFill>
                  </a:rPr>
                  <a:t>Oliver instead of Southeast</a:t>
                </a:r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 flipH="1">
              <a:off x="2718638" y="5743864"/>
              <a:ext cx="685800" cy="685800"/>
            </a:xfrm>
            <a:prstGeom prst="straightConnector1">
              <a:avLst/>
            </a:prstGeom>
            <a:ln w="603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9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5725" y="1295400"/>
            <a:ext cx="4364096" cy="637309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Panhandle Transfer Limit with WSCR=1.5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58102" y="1219200"/>
            <a:ext cx="4158144" cy="63730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/>
              <a:t>LP&amp;L Interconnection Impacts on WSCR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90" y="1676400"/>
            <a:ext cx="3487270" cy="4012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586" y="1716934"/>
            <a:ext cx="3451014" cy="4011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489" y="381000"/>
            <a:ext cx="522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WSCR Panhandle Transfer Limit 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4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045" y="228600"/>
            <a:ext cx="8458200" cy="762000"/>
          </a:xfrm>
        </p:spPr>
        <p:txBody>
          <a:bodyPr/>
          <a:lstStyle/>
          <a:p>
            <a:pPr algn="ctr" fontAlgn="b"/>
            <a:r>
              <a:rPr lang="en-US" dirty="0" smtClean="0"/>
              <a:t>Cost Estimate Comparison with </a:t>
            </a:r>
            <a:r>
              <a:rPr lang="en-US" dirty="0"/>
              <a:t>Upgrades</a:t>
            </a:r>
            <a:br>
              <a:rPr lang="en-US" dirty="0"/>
            </a:br>
            <a:r>
              <a:rPr lang="en-US" sz="1600" dirty="0"/>
              <a:t>(Preliminary Results)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b="0" dirty="0"/>
              <a:t/>
            </a:r>
            <a:br>
              <a:rPr lang="en-US" b="0" dirty="0"/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07034"/>
              </p:ext>
            </p:extLst>
          </p:nvPr>
        </p:nvGraphicFramePr>
        <p:xfrm>
          <a:off x="425245" y="1143000"/>
          <a:ext cx="8185355" cy="2750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8355"/>
                <a:gridCol w="2133600"/>
                <a:gridCol w="1295400"/>
                <a:gridCol w="1981200"/>
                <a:gridCol w="1066800"/>
              </a:tblGrid>
              <a:tr h="68580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Case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Upgrade</a:t>
                      </a:r>
                    </a:p>
                    <a:p>
                      <a:pPr marL="91440" algn="l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Capital Cost</a:t>
                      </a:r>
                    </a:p>
                    <a:p>
                      <a:pPr marL="91440"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Estimate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  Annual</a:t>
                      </a:r>
                    </a:p>
                    <a:p>
                      <a:pPr marL="91440"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Capital | Production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91440"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 ($Million)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>
                        <a:spcBef>
                          <a:spcPts val="0"/>
                        </a:spcBef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of Relative Capital 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68440"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LP&amp;L Option 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$397,751,918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+$85.9 | +$1.1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+1.3%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6844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LP&amp;L Option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Holly-Wadsworth 115 kV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$397,751,918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+$85.9 |  -$0.3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68440"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LP&amp;L Option 12c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$391,751,918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+$79.9 | +$0.8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+1.0%</a:t>
                      </a:r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LP&amp;L Option 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$466,552,338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+$154.7 |  -$0.8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>
                        <a:spcBef>
                          <a:spcPts val="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68440"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SHY Option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1-2a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$383,800,200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+$72.0 |  -$0.7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>
                        <a:spcBef>
                          <a:spcPts val="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68440"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SHY Option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1-2b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$365,076,200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+$53.3 |  -$0.3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r" fontAlgn="b">
                        <a:spcBef>
                          <a:spcPts val="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99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Steps/Timeline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518159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Finalize Assessment of Short-listed Options</a:t>
            </a:r>
            <a:endParaRPr lang="en-US" sz="2400" dirty="0" smtClean="0"/>
          </a:p>
          <a:p>
            <a:r>
              <a:rPr lang="en-US" sz="2400" dirty="0" smtClean="0"/>
              <a:t>Explore Option variations in order to optimize</a:t>
            </a:r>
          </a:p>
          <a:p>
            <a:r>
              <a:rPr lang="en-US" sz="2400" dirty="0" smtClean="0"/>
              <a:t>Complete Dynamic Stability Analysis</a:t>
            </a:r>
          </a:p>
          <a:p>
            <a:pPr lvl="1"/>
            <a:r>
              <a:rPr lang="en-US" sz="2000" dirty="0" smtClean="0"/>
              <a:t>Lubbock </a:t>
            </a:r>
          </a:p>
          <a:p>
            <a:pPr lvl="1"/>
            <a:r>
              <a:rPr lang="en-US" sz="2000" dirty="0" smtClean="0"/>
              <a:t>Panhandle Export</a:t>
            </a:r>
          </a:p>
          <a:p>
            <a:r>
              <a:rPr lang="en-US" sz="2400" dirty="0"/>
              <a:t>Perform SSR </a:t>
            </a:r>
            <a:r>
              <a:rPr lang="en-US" sz="2400" dirty="0" smtClean="0"/>
              <a:t>Assessment</a:t>
            </a:r>
          </a:p>
          <a:p>
            <a:r>
              <a:rPr lang="en-US" sz="2400" dirty="0" smtClean="0"/>
              <a:t>Final Report (May 26)</a:t>
            </a:r>
          </a:p>
          <a:p>
            <a:pPr marL="457200" lvl="1" indent="0">
              <a:buNone/>
            </a:pPr>
            <a:r>
              <a:rPr lang="en-US" sz="1600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67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485323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1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0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594518"/>
          </a:xfrm>
        </p:spPr>
        <p:txBody>
          <a:bodyPr/>
          <a:lstStyle/>
          <a:p>
            <a:r>
              <a:rPr lang="en-US" dirty="0" smtClean="0"/>
              <a:t>Appendix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4929433"/>
          </a:xfrm>
        </p:spPr>
        <p:txBody>
          <a:bodyPr anchor="t"/>
          <a:lstStyle/>
          <a:p>
            <a:pPr marL="0" indent="0">
              <a:spcBef>
                <a:spcPct val="0"/>
              </a:spcBef>
              <a:buNone/>
            </a:pPr>
            <a:endParaRPr lang="en-US" sz="2800" b="1" dirty="0" smtClean="0">
              <a:solidFill>
                <a:srgbClr val="00ACC8"/>
              </a:solidFill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2800" b="1" dirty="0" smtClean="0">
                <a:solidFill>
                  <a:srgbClr val="00ACC8"/>
                </a:solidFill>
                <a:ea typeface="+mj-ea"/>
                <a:cs typeface="+mj-cs"/>
              </a:rPr>
              <a:t>Capital Cost Estimate Assumptions</a:t>
            </a:r>
          </a:p>
          <a:p>
            <a:pPr marL="0" indent="0">
              <a:spcBef>
                <a:spcPct val="0"/>
              </a:spcBef>
              <a:buNone/>
            </a:pPr>
            <a:endParaRPr lang="en-US" sz="2400" b="1" dirty="0" smtClean="0">
              <a:solidFill>
                <a:srgbClr val="00ACC8"/>
              </a:solidFill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2800" b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Panhandle </a:t>
            </a:r>
            <a:r>
              <a:rPr lang="en-US" sz="2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Interface Definitions </a:t>
            </a:r>
            <a:r>
              <a:rPr lang="en-US" sz="2800" b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2800" b="1">
                <a:solidFill>
                  <a:schemeClr val="accent1"/>
                </a:solidFill>
              </a:rPr>
              <a:t>WSCR </a:t>
            </a:r>
            <a:r>
              <a:rPr lang="en-US" sz="2800" b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Ratings</a:t>
            </a:r>
            <a:endParaRPr lang="en-US" sz="28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594518"/>
          </a:xfrm>
        </p:spPr>
        <p:txBody>
          <a:bodyPr/>
          <a:lstStyle/>
          <a:p>
            <a:r>
              <a:rPr lang="en-US" dirty="0" smtClean="0"/>
              <a:t>Capital Cost Estimate Assumptions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924278"/>
              </p:ext>
            </p:extLst>
          </p:nvPr>
        </p:nvGraphicFramePr>
        <p:xfrm>
          <a:off x="388621" y="762000"/>
          <a:ext cx="8450579" cy="4797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3876"/>
                <a:gridCol w="1799661"/>
                <a:gridCol w="1301988"/>
                <a:gridCol w="2845054"/>
              </a:tblGrid>
              <a:tr h="7230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Item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 Estimate</a:t>
                      </a:r>
                    </a:p>
                    <a:p>
                      <a:pPr marL="274320"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Unit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Source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345 kV Substation </a:t>
                      </a:r>
                    </a:p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(Ring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bus 6 line terminals)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$15,940,000.00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Substation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2012 ERCOT Study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Land Acquisition for New</a:t>
                      </a:r>
                    </a:p>
                    <a:p>
                      <a:pPr marL="91440" algn="l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345/115 kV Substation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$500,000.00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Substation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Lubbock Power &amp; Light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345 kV Substation Expansion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$700k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 $4 Million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1 - 345 kV Line Terminal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ERCOT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TSPs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345 kV Double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Line on Double Ckt Structure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$1,840,000.00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$/Mile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Sharyland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345 kV Single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Line on Double Ckt Structure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$1,660,000.00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$/Mile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White River to Abernathy 345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kV Line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345 kV Add 2</a:t>
                      </a:r>
                      <a:r>
                        <a:rPr lang="en-US" sz="1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nd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Line to Double Ckt Structure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$350,000.00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$/Mile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Sharyland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345/115 kV 350 MVA Transformer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$6,000,000.00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Unit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TPIT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345/138 kV 600 MVA Auto Transformer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 kV Substation </a:t>
                      </a:r>
                    </a:p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(Ring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bus 6 line terminals)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$9,050,000.00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Substation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2012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ERCOT Study </a:t>
                      </a:r>
                    </a:p>
                    <a:p>
                      <a:pPr marL="91440" algn="l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(138 kV Substation)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 kV Line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$1,600,000.00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74320"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$/Mile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Lubbock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Power &amp; Light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92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175" y="857250"/>
            <a:ext cx="4408895" cy="322096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1757934" cy="338973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Base Case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176" y="4078215"/>
            <a:ext cx="4426946" cy="192253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94468" y="381000"/>
            <a:ext cx="1757934" cy="338973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Option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153" y="857250"/>
            <a:ext cx="4667848" cy="2981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152" y="3839212"/>
            <a:ext cx="4154595" cy="2161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95" y="1330036"/>
            <a:ext cx="4237414" cy="39740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9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ERCOT Identity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CC8"/>
      </a:accent1>
      <a:accent2>
        <a:srgbClr val="5B6770"/>
      </a:accent2>
      <a:accent3>
        <a:srgbClr val="00CE7D"/>
      </a:accent3>
      <a:accent4>
        <a:srgbClr val="003764"/>
      </a:accent4>
      <a:accent5>
        <a:srgbClr val="6650B1"/>
      </a:accent5>
      <a:accent6>
        <a:srgbClr val="91025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RCOT Identity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CC8"/>
      </a:accent1>
      <a:accent2>
        <a:srgbClr val="5B6770"/>
      </a:accent2>
      <a:accent3>
        <a:srgbClr val="00CE7D"/>
      </a:accent3>
      <a:accent4>
        <a:srgbClr val="003764"/>
      </a:accent4>
      <a:accent5>
        <a:srgbClr val="6650B1"/>
      </a:accent5>
      <a:accent6>
        <a:srgbClr val="91025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ERCOT Identity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CC8"/>
      </a:accent1>
      <a:accent2>
        <a:srgbClr val="5B6770"/>
      </a:accent2>
      <a:accent3>
        <a:srgbClr val="00CE7D"/>
      </a:accent3>
      <a:accent4>
        <a:srgbClr val="003764"/>
      </a:accent4>
      <a:accent5>
        <a:srgbClr val="6650B1"/>
      </a:accent5>
      <a:accent6>
        <a:srgbClr val="91025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formation_x0020_Classification xmlns="c34af464-7aa1-4edd-9be4-83dffc1cb926">ERCOT Limited</Information_x0020_Classification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2BDB63875B034C8B32518C6496ADD1" ma:contentTypeVersion="0" ma:contentTypeDescription="Create a new document." ma:contentTypeScope="" ma:versionID="2e49056469cb591c67c33c10da96a071">
  <xsd:schema xmlns:xsd="http://www.w3.org/2001/XMLSchema" xmlns:xs="http://www.w3.org/2001/XMLSchema" xmlns:p="http://schemas.microsoft.com/office/2006/metadata/properties" xmlns:ns2="c34af464-7aa1-4edd-9be4-83dffc1cb926" targetNamespace="http://schemas.microsoft.com/office/2006/metadata/properties" ma:root="true" ma:fieldsID="3a653c66fd0ce9b40621f227f901e684" ns2:_="">
    <xsd:import namespace="c34af464-7aa1-4edd-9be4-83dffc1cb926"/>
    <xsd:element name="properties">
      <xsd:complexType>
        <xsd:sequence>
          <xsd:element name="documentManagement">
            <xsd:complexType>
              <xsd:all>
                <xsd:element ref="ns2:Information_x0020_Classification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af464-7aa1-4edd-9be4-83dffc1cb926" elementFormDefault="qualified">
    <xsd:import namespace="http://schemas.microsoft.com/office/2006/documentManagement/types"/>
    <xsd:import namespace="http://schemas.microsoft.com/office/infopath/2007/PartnerControls"/>
    <xsd:element name="Information_x0020_Classification" ma:index="8" ma:displayName="Information Classification" ma:default="ERCOT Limited" ma:description="ERCOT Information Classification" ma:format="Dropdown" ma:internalName="Information_x0020_Classification">
      <xsd:simpleType>
        <xsd:restriction base="dms:Choice">
          <xsd:enumeration value="Public"/>
          <xsd:enumeration value="ERCOT Limited"/>
          <xsd:enumeration value="ERCOT Confidential"/>
          <xsd:enumeration value="ERCOT Restricte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E9AA12-8AF9-4AA6-90FE-24669859CDF3}">
  <ds:schemaRefs>
    <ds:schemaRef ds:uri="http://www.w3.org/XML/1998/namespace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c34af464-7aa1-4edd-9be4-83dffc1cb926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4A68982-DD5D-44FD-B77F-4C531465FE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FABCE5-6410-4FC5-930F-1111C63E40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4af464-7aa1-4edd-9be4-83dffc1cb9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3701</TotalTime>
  <Words>711</Words>
  <Application>Microsoft Office PowerPoint</Application>
  <PresentationFormat>On-screen Show (4:3)</PresentationFormat>
  <Paragraphs>230</Paragraphs>
  <Slides>24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1_Custom Design</vt:lpstr>
      <vt:lpstr>Office Theme</vt:lpstr>
      <vt:lpstr>Custom Design</vt:lpstr>
      <vt:lpstr>PowerPoint Presentation</vt:lpstr>
      <vt:lpstr>Cost Estimate Comparison with Upgrades (Preliminary Results)</vt:lpstr>
      <vt:lpstr>Cost Estimate Comparison with Upgrades (Preliminary Results)  </vt:lpstr>
      <vt:lpstr>Next Steps/Timeline</vt:lpstr>
      <vt:lpstr>PowerPoint Presentation</vt:lpstr>
      <vt:lpstr>Appendix</vt:lpstr>
      <vt:lpstr>Capital Cost Estimate Assumptions</vt:lpstr>
      <vt:lpstr>Base Case</vt:lpstr>
      <vt:lpstr>Option 1</vt:lpstr>
      <vt:lpstr>Option 4</vt:lpstr>
      <vt:lpstr>Option 4ow</vt:lpstr>
      <vt:lpstr>Option 4ow_DB</vt:lpstr>
      <vt:lpstr>Option 4ow_DB_Grass</vt:lpstr>
      <vt:lpstr>Option 8A</vt:lpstr>
      <vt:lpstr>Option 8A_DB</vt:lpstr>
      <vt:lpstr>Option 8A_DB_Grass</vt:lpstr>
      <vt:lpstr>Option 8B</vt:lpstr>
      <vt:lpstr>Option 11</vt:lpstr>
      <vt:lpstr>Option 12</vt:lpstr>
      <vt:lpstr>Option 12c</vt:lpstr>
      <vt:lpstr>Option 20</vt:lpstr>
      <vt:lpstr>Opt. 1-2a</vt:lpstr>
      <vt:lpstr>Opt. 1-2b</vt:lpstr>
      <vt:lpstr>Panhandle Transfer Limit with WSCR=1.5</vt:lpstr>
    </vt:vector>
  </TitlesOfParts>
  <Company>The Electric Reliability Council of Texas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Pysh, Danya</dc:creator>
  <cp:lastModifiedBy>Richardson, Ben</cp:lastModifiedBy>
  <cp:revision>243</cp:revision>
  <cp:lastPrinted>2016-04-20T14:36:21Z</cp:lastPrinted>
  <dcterms:created xsi:type="dcterms:W3CDTF">2016-01-21T15:20:31Z</dcterms:created>
  <dcterms:modified xsi:type="dcterms:W3CDTF">2016-04-20T22:01:15Z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0x0101002E2BDB63875B034C8B32518C6496ADD1</vt:lpwstr>
  </property>
</Properties>
</file>