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96" r:id="rId1"/>
  </p:sldMasterIdLst>
  <p:notesMasterIdLst>
    <p:notesMasterId r:id="rId21"/>
  </p:notesMasterIdLst>
  <p:handoutMasterIdLst>
    <p:handoutMasterId r:id="rId22"/>
  </p:handoutMasterIdLst>
  <p:sldIdLst>
    <p:sldId id="256" r:id="rId2"/>
    <p:sldId id="272" r:id="rId3"/>
    <p:sldId id="261" r:id="rId4"/>
    <p:sldId id="260" r:id="rId5"/>
    <p:sldId id="273" r:id="rId6"/>
    <p:sldId id="274" r:id="rId7"/>
    <p:sldId id="278" r:id="rId8"/>
    <p:sldId id="279" r:id="rId9"/>
    <p:sldId id="275" r:id="rId10"/>
    <p:sldId id="276" r:id="rId11"/>
    <p:sldId id="277" r:id="rId12"/>
    <p:sldId id="280" r:id="rId13"/>
    <p:sldId id="282" r:id="rId14"/>
    <p:sldId id="281" r:id="rId15"/>
    <p:sldId id="283" r:id="rId16"/>
    <p:sldId id="284" r:id="rId17"/>
    <p:sldId id="285" r:id="rId18"/>
    <p:sldId id="286" r:id="rId19"/>
    <p:sldId id="271" r:id="rId20"/>
  </p:sldIdLst>
  <p:sldSz cx="9144000" cy="6858000" type="screen4x3"/>
  <p:notesSz cx="7010400" cy="9296400"/>
  <p:embeddedFontLst>
    <p:embeddedFont>
      <p:font typeface="Futura Medium" panose="00000400000000000000" pitchFamily="2" charset="0"/>
      <p:regular r:id="rId23"/>
      <p:bold r:id="rId24"/>
      <p:italic r:id="rId25"/>
      <p:boldItalic r:id="rId26"/>
    </p:embeddedFont>
    <p:embeddedFont>
      <p:font typeface="Futura Light" panose="00000400000000000000" pitchFamily="2" charset="0"/>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9DB"/>
    <a:srgbClr val="99CDB7"/>
    <a:srgbClr val="66B492"/>
    <a:srgbClr val="339B6E"/>
    <a:srgbClr val="DFD1DE"/>
    <a:srgbClr val="C0A2BD"/>
    <a:srgbClr val="A0749B"/>
    <a:srgbClr val="81457A"/>
    <a:srgbClr val="CCD7E6"/>
    <a:srgbClr val="99AF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66" autoAdjust="0"/>
    <p:restoredTop sz="96364" autoAdjust="0"/>
  </p:normalViewPr>
  <p:slideViewPr>
    <p:cSldViewPr snapToGrid="0" showGuides="1">
      <p:cViewPr>
        <p:scale>
          <a:sx n="95" d="100"/>
          <a:sy n="95" d="100"/>
        </p:scale>
        <p:origin x="-762" y="-180"/>
      </p:cViewPr>
      <p:guideLst>
        <p:guide orient="horz" pos="4144"/>
        <p:guide orient="horz" pos="149"/>
        <p:guide orient="horz" pos="831"/>
        <p:guide orient="horz" pos="465"/>
        <p:guide orient="horz" pos="4021"/>
        <p:guide orient="horz" pos="2095"/>
        <p:guide orient="horz" pos="1176"/>
        <p:guide pos="574"/>
        <p:guide pos="5466"/>
        <p:guide pos="2930"/>
        <p:guide pos="300"/>
        <p:guide pos="31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3" d="100"/>
        <a:sy n="53" d="100"/>
      </p:scale>
      <p:origin x="0" y="0"/>
    </p:cViewPr>
  </p:sorterViewPr>
  <p:notesViewPr>
    <p:cSldViewPr snapToGrid="0" showGuides="1">
      <p:cViewPr varScale="1">
        <p:scale>
          <a:sx n="82" d="100"/>
          <a:sy n="82" d="100"/>
        </p:scale>
        <p:origin x="-3918" y="-102"/>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font" Target="fonts/font5.fntdata"/><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060F7B-9920-4F24-BE71-F0E4E3B7B934}" type="doc">
      <dgm:prSet loTypeId="urn:microsoft.com/office/officeart/2005/8/layout/radial6" loCatId="cycle" qsTypeId="urn:microsoft.com/office/officeart/2005/8/quickstyle/simple1" qsCatId="simple" csTypeId="urn:microsoft.com/office/officeart/2005/8/colors/colorful1#1" csCatId="colorful" phldr="1"/>
      <dgm:spPr/>
      <dgm:t>
        <a:bodyPr/>
        <a:lstStyle/>
        <a:p>
          <a:endParaRPr lang="en-US"/>
        </a:p>
      </dgm:t>
    </dgm:pt>
    <dgm:pt modelId="{AA38CBC9-AC6B-457D-9F63-4D1AB8E7793E}">
      <dgm:prSet phldrT="[Text]"/>
      <dgm:spPr/>
      <dgm:t>
        <a:bodyPr/>
        <a:lstStyle/>
        <a:p>
          <a:r>
            <a:rPr lang="en-US" dirty="0" smtClean="0"/>
            <a:t>DER Concept Paper</a:t>
          </a:r>
          <a:endParaRPr lang="en-US" dirty="0"/>
        </a:p>
      </dgm:t>
    </dgm:pt>
    <dgm:pt modelId="{02DFC051-974F-4AF1-85DB-FFF5F1CCD57A}" type="parTrans" cxnId="{F68BA8B4-E5E5-4A12-9338-5CF5693ADCA2}">
      <dgm:prSet/>
      <dgm:spPr/>
      <dgm:t>
        <a:bodyPr/>
        <a:lstStyle/>
        <a:p>
          <a:endParaRPr lang="en-US"/>
        </a:p>
      </dgm:t>
    </dgm:pt>
    <dgm:pt modelId="{7ACF197E-8A7D-4D14-A941-EE15BE87306C}" type="sibTrans" cxnId="{F68BA8B4-E5E5-4A12-9338-5CF5693ADCA2}">
      <dgm:prSet/>
      <dgm:spPr/>
      <dgm:t>
        <a:bodyPr/>
        <a:lstStyle/>
        <a:p>
          <a:endParaRPr lang="en-US"/>
        </a:p>
      </dgm:t>
    </dgm:pt>
    <dgm:pt modelId="{50789F86-D3CE-4C0B-B830-60161BD38E85}">
      <dgm:prSet phldrT="[Text]"/>
      <dgm:spPr/>
      <dgm:t>
        <a:bodyPr/>
        <a:lstStyle/>
        <a:p>
          <a:r>
            <a:rPr lang="en-US" dirty="0" smtClean="0"/>
            <a:t>Process</a:t>
          </a:r>
          <a:endParaRPr lang="en-US" dirty="0"/>
        </a:p>
      </dgm:t>
    </dgm:pt>
    <dgm:pt modelId="{6D6B568F-9C4B-44DB-A886-035491FEC9C2}" type="parTrans" cxnId="{1593062C-A63F-4042-94C9-FF0880BD82E8}">
      <dgm:prSet/>
      <dgm:spPr/>
      <dgm:t>
        <a:bodyPr/>
        <a:lstStyle/>
        <a:p>
          <a:endParaRPr lang="en-US"/>
        </a:p>
      </dgm:t>
    </dgm:pt>
    <dgm:pt modelId="{775D1C29-7B88-46A3-9FAD-95EFDC006E81}" type="sibTrans" cxnId="{1593062C-A63F-4042-94C9-FF0880BD82E8}">
      <dgm:prSet/>
      <dgm:spPr/>
      <dgm:t>
        <a:bodyPr/>
        <a:lstStyle/>
        <a:p>
          <a:endParaRPr lang="en-US"/>
        </a:p>
      </dgm:t>
    </dgm:pt>
    <dgm:pt modelId="{87E6D3C0-9C36-4C9B-9EE4-FCB2F172CF62}">
      <dgm:prSet phldrT="[Text]" custT="1"/>
      <dgm:spPr/>
      <dgm:t>
        <a:bodyPr/>
        <a:lstStyle/>
        <a:p>
          <a:r>
            <a:rPr lang="en-US" sz="1100" dirty="0" smtClean="0"/>
            <a:t>Practicality</a:t>
          </a:r>
          <a:endParaRPr lang="en-US" sz="1100" dirty="0"/>
        </a:p>
      </dgm:t>
    </dgm:pt>
    <dgm:pt modelId="{1916856A-C084-48E2-AF18-70269AD79DF2}" type="parTrans" cxnId="{EB3E6C57-F560-450F-B619-F6F67905927D}">
      <dgm:prSet/>
      <dgm:spPr/>
      <dgm:t>
        <a:bodyPr/>
        <a:lstStyle/>
        <a:p>
          <a:endParaRPr lang="en-US"/>
        </a:p>
      </dgm:t>
    </dgm:pt>
    <dgm:pt modelId="{5C1F42F6-070E-4EBA-8EBC-C32D27C49363}" type="sibTrans" cxnId="{EB3E6C57-F560-450F-B619-F6F67905927D}">
      <dgm:prSet/>
      <dgm:spPr/>
      <dgm:t>
        <a:bodyPr/>
        <a:lstStyle/>
        <a:p>
          <a:endParaRPr lang="en-US"/>
        </a:p>
      </dgm:t>
    </dgm:pt>
    <dgm:pt modelId="{20EB584B-A7B7-43D9-BF6A-2C9338C05B4D}">
      <dgm:prSet phldrT="[Text]"/>
      <dgm:spPr/>
      <dgm:t>
        <a:bodyPr/>
        <a:lstStyle/>
        <a:p>
          <a:r>
            <a:rPr lang="en-US" dirty="0" smtClean="0"/>
            <a:t>Reliability</a:t>
          </a:r>
          <a:endParaRPr lang="en-US" dirty="0"/>
        </a:p>
      </dgm:t>
    </dgm:pt>
    <dgm:pt modelId="{6E0D28F6-A05C-413F-A991-03D9F094F998}" type="parTrans" cxnId="{FBE6BCEA-0F85-486D-B532-D55CCA25A01D}">
      <dgm:prSet/>
      <dgm:spPr/>
      <dgm:t>
        <a:bodyPr/>
        <a:lstStyle/>
        <a:p>
          <a:endParaRPr lang="en-US"/>
        </a:p>
      </dgm:t>
    </dgm:pt>
    <dgm:pt modelId="{B04B74A7-039D-46F2-A30E-0D07E04CAE1A}" type="sibTrans" cxnId="{FBE6BCEA-0F85-486D-B532-D55CCA25A01D}">
      <dgm:prSet/>
      <dgm:spPr/>
      <dgm:t>
        <a:bodyPr/>
        <a:lstStyle/>
        <a:p>
          <a:endParaRPr lang="en-US"/>
        </a:p>
      </dgm:t>
    </dgm:pt>
    <dgm:pt modelId="{7E2B8B4E-293F-43EE-AB7D-6598814ECB3C}">
      <dgm:prSet phldrT="[Text]"/>
      <dgm:spPr/>
      <dgm:t>
        <a:bodyPr/>
        <a:lstStyle/>
        <a:p>
          <a:r>
            <a:rPr lang="en-US" dirty="0" smtClean="0"/>
            <a:t>Equity</a:t>
          </a:r>
          <a:endParaRPr lang="en-US" dirty="0"/>
        </a:p>
      </dgm:t>
    </dgm:pt>
    <dgm:pt modelId="{C9A52CF1-B2E8-4848-8964-6633294F16CC}" type="parTrans" cxnId="{18D120E8-5826-42E7-A890-F4AFB63D3D78}">
      <dgm:prSet/>
      <dgm:spPr/>
      <dgm:t>
        <a:bodyPr/>
        <a:lstStyle/>
        <a:p>
          <a:endParaRPr lang="en-US"/>
        </a:p>
      </dgm:t>
    </dgm:pt>
    <dgm:pt modelId="{03860152-2A6F-476F-91FD-CBA9D7B26338}" type="sibTrans" cxnId="{18D120E8-5826-42E7-A890-F4AFB63D3D78}">
      <dgm:prSet/>
      <dgm:spPr/>
      <dgm:t>
        <a:bodyPr/>
        <a:lstStyle/>
        <a:p>
          <a:endParaRPr lang="en-US"/>
        </a:p>
      </dgm:t>
    </dgm:pt>
    <dgm:pt modelId="{B0C37B97-914B-49F2-84E5-94B39EF2352F}" type="pres">
      <dgm:prSet presAssocID="{B8060F7B-9920-4F24-BE71-F0E4E3B7B934}" presName="Name0" presStyleCnt="0">
        <dgm:presLayoutVars>
          <dgm:chMax val="1"/>
          <dgm:dir/>
          <dgm:animLvl val="ctr"/>
          <dgm:resizeHandles val="exact"/>
        </dgm:presLayoutVars>
      </dgm:prSet>
      <dgm:spPr/>
      <dgm:t>
        <a:bodyPr/>
        <a:lstStyle/>
        <a:p>
          <a:endParaRPr lang="en-US"/>
        </a:p>
      </dgm:t>
    </dgm:pt>
    <dgm:pt modelId="{D2BB9C9C-582A-4226-99A2-A6A4B7AD887A}" type="pres">
      <dgm:prSet presAssocID="{AA38CBC9-AC6B-457D-9F63-4D1AB8E7793E}" presName="centerShape" presStyleLbl="node0" presStyleIdx="0" presStyleCnt="1"/>
      <dgm:spPr/>
      <dgm:t>
        <a:bodyPr/>
        <a:lstStyle/>
        <a:p>
          <a:endParaRPr lang="en-US"/>
        </a:p>
      </dgm:t>
    </dgm:pt>
    <dgm:pt modelId="{0B9D5D8D-AE9B-4E3C-8081-7E5A4C702F02}" type="pres">
      <dgm:prSet presAssocID="{50789F86-D3CE-4C0B-B830-60161BD38E85}" presName="node" presStyleLbl="node1" presStyleIdx="0" presStyleCnt="4">
        <dgm:presLayoutVars>
          <dgm:bulletEnabled val="1"/>
        </dgm:presLayoutVars>
      </dgm:prSet>
      <dgm:spPr/>
      <dgm:t>
        <a:bodyPr/>
        <a:lstStyle/>
        <a:p>
          <a:endParaRPr lang="en-US"/>
        </a:p>
      </dgm:t>
    </dgm:pt>
    <dgm:pt modelId="{E8755371-EE00-4D9C-9546-B5D2DEB3691D}" type="pres">
      <dgm:prSet presAssocID="{50789F86-D3CE-4C0B-B830-60161BD38E85}" presName="dummy" presStyleCnt="0"/>
      <dgm:spPr/>
    </dgm:pt>
    <dgm:pt modelId="{65DE7562-7D1C-4B0F-8927-12F8E6C5F5AF}" type="pres">
      <dgm:prSet presAssocID="{775D1C29-7B88-46A3-9FAD-95EFDC006E81}" presName="sibTrans" presStyleLbl="sibTrans2D1" presStyleIdx="0" presStyleCnt="4" custLinFactNeighborY="-1443"/>
      <dgm:spPr/>
      <dgm:t>
        <a:bodyPr/>
        <a:lstStyle/>
        <a:p>
          <a:endParaRPr lang="en-US"/>
        </a:p>
      </dgm:t>
    </dgm:pt>
    <dgm:pt modelId="{1C226D9E-C8BD-43C0-B5A7-66592C02513E}" type="pres">
      <dgm:prSet presAssocID="{87E6D3C0-9C36-4C9B-9EE4-FCB2F172CF62}" presName="node" presStyleLbl="node1" presStyleIdx="1" presStyleCnt="4" custScaleX="109537">
        <dgm:presLayoutVars>
          <dgm:bulletEnabled val="1"/>
        </dgm:presLayoutVars>
      </dgm:prSet>
      <dgm:spPr/>
      <dgm:t>
        <a:bodyPr/>
        <a:lstStyle/>
        <a:p>
          <a:endParaRPr lang="en-US"/>
        </a:p>
      </dgm:t>
    </dgm:pt>
    <dgm:pt modelId="{2E93314B-ED13-4B02-B199-BBF658DCCBEE}" type="pres">
      <dgm:prSet presAssocID="{87E6D3C0-9C36-4C9B-9EE4-FCB2F172CF62}" presName="dummy" presStyleCnt="0"/>
      <dgm:spPr/>
    </dgm:pt>
    <dgm:pt modelId="{22CB3940-637A-4C32-AB7F-CFAD929A59AB}" type="pres">
      <dgm:prSet presAssocID="{5C1F42F6-070E-4EBA-8EBC-C32D27C49363}" presName="sibTrans" presStyleLbl="sibTrans2D1" presStyleIdx="1" presStyleCnt="4"/>
      <dgm:spPr/>
      <dgm:t>
        <a:bodyPr/>
        <a:lstStyle/>
        <a:p>
          <a:endParaRPr lang="en-US"/>
        </a:p>
      </dgm:t>
    </dgm:pt>
    <dgm:pt modelId="{29DFD080-5F1B-4B82-A3B2-DA9D6DF3694E}" type="pres">
      <dgm:prSet presAssocID="{20EB584B-A7B7-43D9-BF6A-2C9338C05B4D}" presName="node" presStyleLbl="node1" presStyleIdx="2" presStyleCnt="4">
        <dgm:presLayoutVars>
          <dgm:bulletEnabled val="1"/>
        </dgm:presLayoutVars>
      </dgm:prSet>
      <dgm:spPr/>
      <dgm:t>
        <a:bodyPr/>
        <a:lstStyle/>
        <a:p>
          <a:endParaRPr lang="en-US"/>
        </a:p>
      </dgm:t>
    </dgm:pt>
    <dgm:pt modelId="{3C0BB87F-E2C7-4D7C-BF8F-45EA9A4A93F1}" type="pres">
      <dgm:prSet presAssocID="{20EB584B-A7B7-43D9-BF6A-2C9338C05B4D}" presName="dummy" presStyleCnt="0"/>
      <dgm:spPr/>
    </dgm:pt>
    <dgm:pt modelId="{53B5DF5F-8B8B-41EF-8531-276CBECDCAB4}" type="pres">
      <dgm:prSet presAssocID="{B04B74A7-039D-46F2-A30E-0D07E04CAE1A}" presName="sibTrans" presStyleLbl="sibTrans2D1" presStyleIdx="2" presStyleCnt="4"/>
      <dgm:spPr/>
      <dgm:t>
        <a:bodyPr/>
        <a:lstStyle/>
        <a:p>
          <a:endParaRPr lang="en-US"/>
        </a:p>
      </dgm:t>
    </dgm:pt>
    <dgm:pt modelId="{B3F8C3C3-65FB-486F-82C0-A8478B7022B9}" type="pres">
      <dgm:prSet presAssocID="{7E2B8B4E-293F-43EE-AB7D-6598814ECB3C}" presName="node" presStyleLbl="node1" presStyleIdx="3" presStyleCnt="4">
        <dgm:presLayoutVars>
          <dgm:bulletEnabled val="1"/>
        </dgm:presLayoutVars>
      </dgm:prSet>
      <dgm:spPr/>
      <dgm:t>
        <a:bodyPr/>
        <a:lstStyle/>
        <a:p>
          <a:endParaRPr lang="en-US"/>
        </a:p>
      </dgm:t>
    </dgm:pt>
    <dgm:pt modelId="{655FDCB9-5F59-4F26-9EF0-749F42DEA7F0}" type="pres">
      <dgm:prSet presAssocID="{7E2B8B4E-293F-43EE-AB7D-6598814ECB3C}" presName="dummy" presStyleCnt="0"/>
      <dgm:spPr/>
    </dgm:pt>
    <dgm:pt modelId="{FADEA337-AD34-4422-B53A-01423AF1AC8F}" type="pres">
      <dgm:prSet presAssocID="{03860152-2A6F-476F-91FD-CBA9D7B26338}" presName="sibTrans" presStyleLbl="sibTrans2D1" presStyleIdx="3" presStyleCnt="4"/>
      <dgm:spPr/>
      <dgm:t>
        <a:bodyPr/>
        <a:lstStyle/>
        <a:p>
          <a:endParaRPr lang="en-US"/>
        </a:p>
      </dgm:t>
    </dgm:pt>
  </dgm:ptLst>
  <dgm:cxnLst>
    <dgm:cxn modelId="{25DF7537-53D9-4490-9E7D-B0A8F2A00AE9}" type="presOf" srcId="{AA38CBC9-AC6B-457D-9F63-4D1AB8E7793E}" destId="{D2BB9C9C-582A-4226-99A2-A6A4B7AD887A}" srcOrd="0" destOrd="0" presId="urn:microsoft.com/office/officeart/2005/8/layout/radial6"/>
    <dgm:cxn modelId="{F18DC06F-BD17-4313-AA0F-E38BFC72E6AA}" type="presOf" srcId="{B8060F7B-9920-4F24-BE71-F0E4E3B7B934}" destId="{B0C37B97-914B-49F2-84E5-94B39EF2352F}" srcOrd="0" destOrd="0" presId="urn:microsoft.com/office/officeart/2005/8/layout/radial6"/>
    <dgm:cxn modelId="{68EC5902-6C57-4526-AEDD-1B8D9B716C7A}" type="presOf" srcId="{03860152-2A6F-476F-91FD-CBA9D7B26338}" destId="{FADEA337-AD34-4422-B53A-01423AF1AC8F}" srcOrd="0" destOrd="0" presId="urn:microsoft.com/office/officeart/2005/8/layout/radial6"/>
    <dgm:cxn modelId="{E4CB0FBF-06FA-4044-8361-CC5149E7F415}" type="presOf" srcId="{5C1F42F6-070E-4EBA-8EBC-C32D27C49363}" destId="{22CB3940-637A-4C32-AB7F-CFAD929A59AB}" srcOrd="0" destOrd="0" presId="urn:microsoft.com/office/officeart/2005/8/layout/radial6"/>
    <dgm:cxn modelId="{18D120E8-5826-42E7-A890-F4AFB63D3D78}" srcId="{AA38CBC9-AC6B-457D-9F63-4D1AB8E7793E}" destId="{7E2B8B4E-293F-43EE-AB7D-6598814ECB3C}" srcOrd="3" destOrd="0" parTransId="{C9A52CF1-B2E8-4848-8964-6633294F16CC}" sibTransId="{03860152-2A6F-476F-91FD-CBA9D7B26338}"/>
    <dgm:cxn modelId="{F0BBBFE1-819A-4F49-A74D-F813AB6F712E}" type="presOf" srcId="{775D1C29-7B88-46A3-9FAD-95EFDC006E81}" destId="{65DE7562-7D1C-4B0F-8927-12F8E6C5F5AF}" srcOrd="0" destOrd="0" presId="urn:microsoft.com/office/officeart/2005/8/layout/radial6"/>
    <dgm:cxn modelId="{FBE6BCEA-0F85-486D-B532-D55CCA25A01D}" srcId="{AA38CBC9-AC6B-457D-9F63-4D1AB8E7793E}" destId="{20EB584B-A7B7-43D9-BF6A-2C9338C05B4D}" srcOrd="2" destOrd="0" parTransId="{6E0D28F6-A05C-413F-A991-03D9F094F998}" sibTransId="{B04B74A7-039D-46F2-A30E-0D07E04CAE1A}"/>
    <dgm:cxn modelId="{1593062C-A63F-4042-94C9-FF0880BD82E8}" srcId="{AA38CBC9-AC6B-457D-9F63-4D1AB8E7793E}" destId="{50789F86-D3CE-4C0B-B830-60161BD38E85}" srcOrd="0" destOrd="0" parTransId="{6D6B568F-9C4B-44DB-A886-035491FEC9C2}" sibTransId="{775D1C29-7B88-46A3-9FAD-95EFDC006E81}"/>
    <dgm:cxn modelId="{F68BA8B4-E5E5-4A12-9338-5CF5693ADCA2}" srcId="{B8060F7B-9920-4F24-BE71-F0E4E3B7B934}" destId="{AA38CBC9-AC6B-457D-9F63-4D1AB8E7793E}" srcOrd="0" destOrd="0" parTransId="{02DFC051-974F-4AF1-85DB-FFF5F1CCD57A}" sibTransId="{7ACF197E-8A7D-4D14-A941-EE15BE87306C}"/>
    <dgm:cxn modelId="{EB3E6C57-F560-450F-B619-F6F67905927D}" srcId="{AA38CBC9-AC6B-457D-9F63-4D1AB8E7793E}" destId="{87E6D3C0-9C36-4C9B-9EE4-FCB2F172CF62}" srcOrd="1" destOrd="0" parTransId="{1916856A-C084-48E2-AF18-70269AD79DF2}" sibTransId="{5C1F42F6-070E-4EBA-8EBC-C32D27C49363}"/>
    <dgm:cxn modelId="{FF500950-1438-4B4D-A585-08EADD901E35}" type="presOf" srcId="{B04B74A7-039D-46F2-A30E-0D07E04CAE1A}" destId="{53B5DF5F-8B8B-41EF-8531-276CBECDCAB4}" srcOrd="0" destOrd="0" presId="urn:microsoft.com/office/officeart/2005/8/layout/radial6"/>
    <dgm:cxn modelId="{13B52813-293E-4E94-A9CF-586586BC6FB7}" type="presOf" srcId="{7E2B8B4E-293F-43EE-AB7D-6598814ECB3C}" destId="{B3F8C3C3-65FB-486F-82C0-A8478B7022B9}" srcOrd="0" destOrd="0" presId="urn:microsoft.com/office/officeart/2005/8/layout/radial6"/>
    <dgm:cxn modelId="{FE5E2B41-A17F-45E2-A90A-8E344F7E5979}" type="presOf" srcId="{87E6D3C0-9C36-4C9B-9EE4-FCB2F172CF62}" destId="{1C226D9E-C8BD-43C0-B5A7-66592C02513E}" srcOrd="0" destOrd="0" presId="urn:microsoft.com/office/officeart/2005/8/layout/radial6"/>
    <dgm:cxn modelId="{337C345C-6DED-4CF8-8494-506A5750A7AC}" type="presOf" srcId="{20EB584B-A7B7-43D9-BF6A-2C9338C05B4D}" destId="{29DFD080-5F1B-4B82-A3B2-DA9D6DF3694E}" srcOrd="0" destOrd="0" presId="urn:microsoft.com/office/officeart/2005/8/layout/radial6"/>
    <dgm:cxn modelId="{A9210CD9-7887-4848-A431-086ED6BC37CF}" type="presOf" srcId="{50789F86-D3CE-4C0B-B830-60161BD38E85}" destId="{0B9D5D8D-AE9B-4E3C-8081-7E5A4C702F02}" srcOrd="0" destOrd="0" presId="urn:microsoft.com/office/officeart/2005/8/layout/radial6"/>
    <dgm:cxn modelId="{94F4DB2B-0EED-4913-81C8-D5B051E0185D}" type="presParOf" srcId="{B0C37B97-914B-49F2-84E5-94B39EF2352F}" destId="{D2BB9C9C-582A-4226-99A2-A6A4B7AD887A}" srcOrd="0" destOrd="0" presId="urn:microsoft.com/office/officeart/2005/8/layout/radial6"/>
    <dgm:cxn modelId="{85618EF7-51EE-4225-8F95-B34105FD307D}" type="presParOf" srcId="{B0C37B97-914B-49F2-84E5-94B39EF2352F}" destId="{0B9D5D8D-AE9B-4E3C-8081-7E5A4C702F02}" srcOrd="1" destOrd="0" presId="urn:microsoft.com/office/officeart/2005/8/layout/radial6"/>
    <dgm:cxn modelId="{08AA9ADC-A609-4B66-9680-112EE284FD33}" type="presParOf" srcId="{B0C37B97-914B-49F2-84E5-94B39EF2352F}" destId="{E8755371-EE00-4D9C-9546-B5D2DEB3691D}" srcOrd="2" destOrd="0" presId="urn:microsoft.com/office/officeart/2005/8/layout/radial6"/>
    <dgm:cxn modelId="{ACDBCEDD-7026-4CF5-B88F-AE6EDA8AE5C8}" type="presParOf" srcId="{B0C37B97-914B-49F2-84E5-94B39EF2352F}" destId="{65DE7562-7D1C-4B0F-8927-12F8E6C5F5AF}" srcOrd="3" destOrd="0" presId="urn:microsoft.com/office/officeart/2005/8/layout/radial6"/>
    <dgm:cxn modelId="{E070B63B-A906-450A-B8C0-8FC31DFEFCA8}" type="presParOf" srcId="{B0C37B97-914B-49F2-84E5-94B39EF2352F}" destId="{1C226D9E-C8BD-43C0-B5A7-66592C02513E}" srcOrd="4" destOrd="0" presId="urn:microsoft.com/office/officeart/2005/8/layout/radial6"/>
    <dgm:cxn modelId="{46976205-97BC-4107-B596-36F5F5A33AFE}" type="presParOf" srcId="{B0C37B97-914B-49F2-84E5-94B39EF2352F}" destId="{2E93314B-ED13-4B02-B199-BBF658DCCBEE}" srcOrd="5" destOrd="0" presId="urn:microsoft.com/office/officeart/2005/8/layout/radial6"/>
    <dgm:cxn modelId="{61E4C88E-F8C9-4000-BC72-7FEB1D787D54}" type="presParOf" srcId="{B0C37B97-914B-49F2-84E5-94B39EF2352F}" destId="{22CB3940-637A-4C32-AB7F-CFAD929A59AB}" srcOrd="6" destOrd="0" presId="urn:microsoft.com/office/officeart/2005/8/layout/radial6"/>
    <dgm:cxn modelId="{6E094DC0-322E-4BF1-AB83-624E2900949F}" type="presParOf" srcId="{B0C37B97-914B-49F2-84E5-94B39EF2352F}" destId="{29DFD080-5F1B-4B82-A3B2-DA9D6DF3694E}" srcOrd="7" destOrd="0" presId="urn:microsoft.com/office/officeart/2005/8/layout/radial6"/>
    <dgm:cxn modelId="{45AE8CCF-4ACE-4F34-A3A0-12DD6D790D41}" type="presParOf" srcId="{B0C37B97-914B-49F2-84E5-94B39EF2352F}" destId="{3C0BB87F-E2C7-4D7C-BF8F-45EA9A4A93F1}" srcOrd="8" destOrd="0" presId="urn:microsoft.com/office/officeart/2005/8/layout/radial6"/>
    <dgm:cxn modelId="{2BC3A7DD-5BD3-463E-A64D-89F35FCCCB08}" type="presParOf" srcId="{B0C37B97-914B-49F2-84E5-94B39EF2352F}" destId="{53B5DF5F-8B8B-41EF-8531-276CBECDCAB4}" srcOrd="9" destOrd="0" presId="urn:microsoft.com/office/officeart/2005/8/layout/radial6"/>
    <dgm:cxn modelId="{8767B386-AB31-44C2-AEE3-75CDE04C14A5}" type="presParOf" srcId="{B0C37B97-914B-49F2-84E5-94B39EF2352F}" destId="{B3F8C3C3-65FB-486F-82C0-A8478B7022B9}" srcOrd="10" destOrd="0" presId="urn:microsoft.com/office/officeart/2005/8/layout/radial6"/>
    <dgm:cxn modelId="{FB3EA468-E03F-4E39-AB6F-17DF8DD36FF6}" type="presParOf" srcId="{B0C37B97-914B-49F2-84E5-94B39EF2352F}" destId="{655FDCB9-5F59-4F26-9EF0-749F42DEA7F0}" srcOrd="11" destOrd="0" presId="urn:microsoft.com/office/officeart/2005/8/layout/radial6"/>
    <dgm:cxn modelId="{5536BE06-0CDC-467B-9058-1D55D6A8F05B}" type="presParOf" srcId="{B0C37B97-914B-49F2-84E5-94B39EF2352F}" destId="{FADEA337-AD34-4422-B53A-01423AF1AC8F}"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DEA337-AD34-4422-B53A-01423AF1AC8F}">
      <dsp:nvSpPr>
        <dsp:cNvPr id="0" name=""/>
        <dsp:cNvSpPr/>
      </dsp:nvSpPr>
      <dsp:spPr>
        <a:xfrm>
          <a:off x="403914" y="601976"/>
          <a:ext cx="2835790" cy="2835790"/>
        </a:xfrm>
        <a:prstGeom prst="blockArc">
          <a:avLst>
            <a:gd name="adj1" fmla="val 10800000"/>
            <a:gd name="adj2" fmla="val 16200000"/>
            <a:gd name="adj3" fmla="val 464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3B5DF5F-8B8B-41EF-8531-276CBECDCAB4}">
      <dsp:nvSpPr>
        <dsp:cNvPr id="0" name=""/>
        <dsp:cNvSpPr/>
      </dsp:nvSpPr>
      <dsp:spPr>
        <a:xfrm>
          <a:off x="403914" y="601976"/>
          <a:ext cx="2835790" cy="2835790"/>
        </a:xfrm>
        <a:prstGeom prst="blockArc">
          <a:avLst>
            <a:gd name="adj1" fmla="val 5400000"/>
            <a:gd name="adj2" fmla="val 10800000"/>
            <a:gd name="adj3" fmla="val 464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3940-637A-4C32-AB7F-CFAD929A59AB}">
      <dsp:nvSpPr>
        <dsp:cNvPr id="0" name=""/>
        <dsp:cNvSpPr/>
      </dsp:nvSpPr>
      <dsp:spPr>
        <a:xfrm>
          <a:off x="403914" y="601976"/>
          <a:ext cx="2835790" cy="2835790"/>
        </a:xfrm>
        <a:prstGeom prst="blockArc">
          <a:avLst>
            <a:gd name="adj1" fmla="val 0"/>
            <a:gd name="adj2" fmla="val 5400000"/>
            <a:gd name="adj3" fmla="val 464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5DE7562-7D1C-4B0F-8927-12F8E6C5F5AF}">
      <dsp:nvSpPr>
        <dsp:cNvPr id="0" name=""/>
        <dsp:cNvSpPr/>
      </dsp:nvSpPr>
      <dsp:spPr>
        <a:xfrm>
          <a:off x="403914" y="561056"/>
          <a:ext cx="2835790" cy="2835790"/>
        </a:xfrm>
        <a:prstGeom prst="blockArc">
          <a:avLst>
            <a:gd name="adj1" fmla="val 16200000"/>
            <a:gd name="adj2" fmla="val 0"/>
            <a:gd name="adj3" fmla="val 464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2BB9C9C-582A-4226-99A2-A6A4B7AD887A}">
      <dsp:nvSpPr>
        <dsp:cNvPr id="0" name=""/>
        <dsp:cNvSpPr/>
      </dsp:nvSpPr>
      <dsp:spPr>
        <a:xfrm>
          <a:off x="1169170" y="1367232"/>
          <a:ext cx="1305279" cy="130527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DER Concept Paper</a:t>
          </a:r>
          <a:endParaRPr lang="en-US" sz="1900" kern="1200" dirty="0"/>
        </a:p>
      </dsp:txBody>
      <dsp:txXfrm>
        <a:off x="1360324" y="1558386"/>
        <a:ext cx="922971" cy="922971"/>
      </dsp:txXfrm>
    </dsp:sp>
    <dsp:sp modelId="{0B9D5D8D-AE9B-4E3C-8081-7E5A4C702F02}">
      <dsp:nvSpPr>
        <dsp:cNvPr id="0" name=""/>
        <dsp:cNvSpPr/>
      </dsp:nvSpPr>
      <dsp:spPr>
        <a:xfrm>
          <a:off x="1364962" y="178021"/>
          <a:ext cx="913695" cy="913695"/>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Process</a:t>
          </a:r>
          <a:endParaRPr lang="en-US" sz="1100" kern="1200" dirty="0"/>
        </a:p>
      </dsp:txBody>
      <dsp:txXfrm>
        <a:off x="1498770" y="311829"/>
        <a:ext cx="646079" cy="646079"/>
      </dsp:txXfrm>
    </dsp:sp>
    <dsp:sp modelId="{1C226D9E-C8BD-43C0-B5A7-66592C02513E}">
      <dsp:nvSpPr>
        <dsp:cNvPr id="0" name=""/>
        <dsp:cNvSpPr/>
      </dsp:nvSpPr>
      <dsp:spPr>
        <a:xfrm>
          <a:off x="2706395" y="1563024"/>
          <a:ext cx="1000834" cy="913695"/>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Practicality</a:t>
          </a:r>
          <a:endParaRPr lang="en-US" sz="1100" kern="1200" dirty="0"/>
        </a:p>
      </dsp:txBody>
      <dsp:txXfrm>
        <a:off x="2852964" y="1696832"/>
        <a:ext cx="707696" cy="646079"/>
      </dsp:txXfrm>
    </dsp:sp>
    <dsp:sp modelId="{29DFD080-5F1B-4B82-A3B2-DA9D6DF3694E}">
      <dsp:nvSpPr>
        <dsp:cNvPr id="0" name=""/>
        <dsp:cNvSpPr/>
      </dsp:nvSpPr>
      <dsp:spPr>
        <a:xfrm>
          <a:off x="1364962" y="2948026"/>
          <a:ext cx="913695" cy="913695"/>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Reliability</a:t>
          </a:r>
          <a:endParaRPr lang="en-US" sz="1100" kern="1200" dirty="0"/>
        </a:p>
      </dsp:txBody>
      <dsp:txXfrm>
        <a:off x="1498770" y="3081834"/>
        <a:ext cx="646079" cy="646079"/>
      </dsp:txXfrm>
    </dsp:sp>
    <dsp:sp modelId="{B3F8C3C3-65FB-486F-82C0-A8478B7022B9}">
      <dsp:nvSpPr>
        <dsp:cNvPr id="0" name=""/>
        <dsp:cNvSpPr/>
      </dsp:nvSpPr>
      <dsp:spPr>
        <a:xfrm>
          <a:off x="-20040" y="1563024"/>
          <a:ext cx="913695" cy="913695"/>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Equity</a:t>
          </a:r>
          <a:endParaRPr lang="en-US" sz="1100" kern="1200" dirty="0"/>
        </a:p>
      </dsp:txBody>
      <dsp:txXfrm>
        <a:off x="113768" y="1696832"/>
        <a:ext cx="646079" cy="646079"/>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GB" dirty="0">
              <a:latin typeface="Futura Medium" pitchFamily="2" charset="0"/>
            </a:endParaRPr>
          </a:p>
        </p:txBody>
      </p:sp>
      <p:sp>
        <p:nvSpPr>
          <p:cNvPr id="3" name="Date Placeholder 2"/>
          <p:cNvSpPr>
            <a:spLocks noGrp="1"/>
          </p:cNvSpPr>
          <p:nvPr>
            <p:ph type="dt" sz="quarter" idx="1"/>
          </p:nvPr>
        </p:nvSpPr>
        <p:spPr>
          <a:xfrm>
            <a:off x="3970938" y="0"/>
            <a:ext cx="3037840" cy="464820"/>
          </a:xfrm>
          <a:prstGeom prst="rect">
            <a:avLst/>
          </a:prstGeom>
        </p:spPr>
        <p:txBody>
          <a:bodyPr vert="horz" lIns="91440" tIns="45720" rIns="91440" bIns="45720" rtlCol="0"/>
          <a:lstStyle>
            <a:lvl1pPr algn="r">
              <a:defRPr sz="1200"/>
            </a:lvl1pPr>
          </a:lstStyle>
          <a:p>
            <a:fld id="{78688C09-A274-4C07-9395-CBE67C0DE912}" type="datetimeFigureOut">
              <a:rPr lang="en-GB" smtClean="0">
                <a:latin typeface="Futura Medium" pitchFamily="2" charset="0"/>
              </a:rPr>
              <a:pPr/>
              <a:t>05/04/2016</a:t>
            </a:fld>
            <a:endParaRPr lang="en-GB" dirty="0">
              <a:latin typeface="Futura Medium" pitchFamily="2" charset="0"/>
            </a:endParaRPr>
          </a:p>
        </p:txBody>
      </p:sp>
      <p:sp>
        <p:nvSpPr>
          <p:cNvPr id="4" name="Footer Placeholder 3"/>
          <p:cNvSpPr>
            <a:spLocks noGrp="1"/>
          </p:cNvSpPr>
          <p:nvPr>
            <p:ph type="ftr" sz="quarter" idx="2"/>
          </p:nvPr>
        </p:nvSpPr>
        <p:spPr>
          <a:xfrm>
            <a:off x="0" y="8829966"/>
            <a:ext cx="3037840" cy="464820"/>
          </a:xfrm>
          <a:prstGeom prst="rect">
            <a:avLst/>
          </a:prstGeom>
        </p:spPr>
        <p:txBody>
          <a:bodyPr vert="horz" lIns="91440" tIns="45720" rIns="91440" bIns="45720" rtlCol="0" anchor="b"/>
          <a:lstStyle>
            <a:lvl1pPr algn="l">
              <a:defRPr sz="1200"/>
            </a:lvl1pPr>
          </a:lstStyle>
          <a:p>
            <a:endParaRPr lang="en-GB" dirty="0">
              <a:latin typeface="Futura Medium" pitchFamily="2" charset="0"/>
            </a:endParaRPr>
          </a:p>
        </p:txBody>
      </p:sp>
      <p:sp>
        <p:nvSpPr>
          <p:cNvPr id="5" name="Slide Number Placeholder 4"/>
          <p:cNvSpPr>
            <a:spLocks noGrp="1"/>
          </p:cNvSpPr>
          <p:nvPr>
            <p:ph type="sldNum" sz="quarter" idx="3"/>
          </p:nvPr>
        </p:nvSpPr>
        <p:spPr>
          <a:xfrm>
            <a:off x="3970938" y="8829966"/>
            <a:ext cx="3037840" cy="464820"/>
          </a:xfrm>
          <a:prstGeom prst="rect">
            <a:avLst/>
          </a:prstGeom>
        </p:spPr>
        <p:txBody>
          <a:bodyPr vert="horz" lIns="91440" tIns="45720" rIns="91440" bIns="45720" rtlCol="0" anchor="b"/>
          <a:lstStyle>
            <a:lvl1pPr algn="r">
              <a:defRPr sz="1200"/>
            </a:lvl1pPr>
          </a:lstStyle>
          <a:p>
            <a:fld id="{18B005D9-1AAC-4E6D-B9B3-BB8CB4FD9D30}" type="slidenum">
              <a:rPr lang="en-GB" smtClean="0">
                <a:latin typeface="Futura Medium" pitchFamily="2" charset="0"/>
              </a:rPr>
              <a:pPr/>
              <a:t>‹#›</a:t>
            </a:fld>
            <a:endParaRPr lang="en-GB" dirty="0">
              <a:latin typeface="Futura Medium" pitchFamily="2" charset="0"/>
            </a:endParaRPr>
          </a:p>
        </p:txBody>
      </p:sp>
    </p:spTree>
    <p:extLst>
      <p:ext uri="{BB962C8B-B14F-4D97-AF65-F5344CB8AC3E}">
        <p14:creationId xmlns:p14="http://schemas.microsoft.com/office/powerpoint/2010/main" val="16124255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atin typeface="Futura Medium" pitchFamily="2" charset="0"/>
              </a:defRPr>
            </a:lvl1pPr>
          </a:lstStyle>
          <a:p>
            <a:endParaRPr lang="en-GB"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atin typeface="Futura Medium" pitchFamily="2" charset="0"/>
              </a:defRPr>
            </a:lvl1pPr>
          </a:lstStyle>
          <a:p>
            <a:fld id="{E8910CE4-810D-4C84-B7AD-48C304FEA169}" type="datetimeFigureOut">
              <a:rPr lang="en-GB" smtClean="0"/>
              <a:pPr/>
              <a:t>05/04/2016</a:t>
            </a:fld>
            <a:endParaRPr lang="en-GB"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701041" y="4415790"/>
            <a:ext cx="5608320" cy="418338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6" name="Footer Placeholder 5"/>
          <p:cNvSpPr>
            <a:spLocks noGrp="1"/>
          </p:cNvSpPr>
          <p:nvPr>
            <p:ph type="ftr" sz="quarter" idx="4"/>
          </p:nvPr>
        </p:nvSpPr>
        <p:spPr>
          <a:xfrm>
            <a:off x="0" y="8829966"/>
            <a:ext cx="3037840" cy="464820"/>
          </a:xfrm>
          <a:prstGeom prst="rect">
            <a:avLst/>
          </a:prstGeom>
        </p:spPr>
        <p:txBody>
          <a:bodyPr vert="horz" lIns="91440" tIns="45720" rIns="91440" bIns="45720" rtlCol="0" anchor="b"/>
          <a:lstStyle>
            <a:lvl1pPr algn="l">
              <a:defRPr sz="1200">
                <a:latin typeface="Futura Medium" pitchFamily="2" charset="0"/>
              </a:defRPr>
            </a:lvl1pPr>
          </a:lstStyle>
          <a:p>
            <a:endParaRPr lang="en-GB" dirty="0"/>
          </a:p>
        </p:txBody>
      </p:sp>
      <p:sp>
        <p:nvSpPr>
          <p:cNvPr id="7" name="Slide Number Placeholder 6"/>
          <p:cNvSpPr>
            <a:spLocks noGrp="1"/>
          </p:cNvSpPr>
          <p:nvPr>
            <p:ph type="sldNum" sz="quarter" idx="5"/>
          </p:nvPr>
        </p:nvSpPr>
        <p:spPr>
          <a:xfrm>
            <a:off x="3970938" y="8829966"/>
            <a:ext cx="3037840" cy="464820"/>
          </a:xfrm>
          <a:prstGeom prst="rect">
            <a:avLst/>
          </a:prstGeom>
        </p:spPr>
        <p:txBody>
          <a:bodyPr vert="horz" lIns="91440" tIns="45720" rIns="91440" bIns="45720" rtlCol="0" anchor="b"/>
          <a:lstStyle>
            <a:lvl1pPr algn="r">
              <a:defRPr sz="1200">
                <a:latin typeface="Futura Medium" pitchFamily="2" charset="0"/>
              </a:defRPr>
            </a:lvl1pPr>
          </a:lstStyle>
          <a:p>
            <a:fld id="{DE799493-6412-4470-9830-D005B358D66E}" type="slidenum">
              <a:rPr lang="en-GB" smtClean="0"/>
              <a:pPr/>
              <a:t>‹#›</a:t>
            </a:fld>
            <a:endParaRPr lang="en-GB" dirty="0"/>
          </a:p>
        </p:txBody>
      </p:sp>
    </p:spTree>
    <p:extLst>
      <p:ext uri="{BB962C8B-B14F-4D97-AF65-F5344CB8AC3E}">
        <p14:creationId xmlns:p14="http://schemas.microsoft.com/office/powerpoint/2010/main" val="180159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Futura Medium" pitchFamily="2" charset="0"/>
        <a:ea typeface="+mn-ea"/>
        <a:cs typeface="+mn-cs"/>
      </a:defRPr>
    </a:lvl1pPr>
    <a:lvl2pPr marL="457200" algn="l" defTabSz="914400" rtl="0" eaLnBrk="1" latinLnBrk="0" hangingPunct="1">
      <a:defRPr sz="1200" kern="1200">
        <a:solidFill>
          <a:schemeClr val="tx1"/>
        </a:solidFill>
        <a:latin typeface="Futura Medium"/>
        <a:ea typeface="+mn-ea"/>
        <a:cs typeface="+mn-cs"/>
      </a:defRPr>
    </a:lvl2pPr>
    <a:lvl3pPr marL="914400" algn="l" defTabSz="914400" rtl="0" eaLnBrk="1" latinLnBrk="0" hangingPunct="1">
      <a:defRPr sz="1200" kern="1200">
        <a:solidFill>
          <a:schemeClr val="tx1"/>
        </a:solidFill>
        <a:latin typeface="Futura Medium"/>
        <a:ea typeface="+mn-ea"/>
        <a:cs typeface="+mn-cs"/>
      </a:defRPr>
    </a:lvl3pPr>
    <a:lvl4pPr marL="1371600" algn="l" defTabSz="914400" rtl="0" eaLnBrk="1" latinLnBrk="0" hangingPunct="1">
      <a:defRPr sz="1200" kern="1200">
        <a:solidFill>
          <a:schemeClr val="tx1"/>
        </a:solidFill>
        <a:latin typeface="Futura Medium"/>
        <a:ea typeface="+mn-ea"/>
        <a:cs typeface="+mn-cs"/>
      </a:defRPr>
    </a:lvl4pPr>
    <a:lvl5pPr marL="1828800" algn="l" defTabSz="914400" rtl="0" eaLnBrk="1" latinLnBrk="0" hangingPunct="1">
      <a:defRPr sz="1200" kern="1200">
        <a:solidFill>
          <a:schemeClr val="tx1"/>
        </a:solidFill>
        <a:latin typeface="Futura Medium"/>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notesMaster" Target="../notesMasters/notesMaster1.xml"/><Relationship Id="rId1" Type="http://schemas.openxmlformats.org/officeDocument/2006/relationships/tags" Target="../tags/tag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ags" Target="../tags/tag2.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DE799493-6412-4470-9830-D005B358D66E}" type="slidenum">
              <a:rPr lang="en-GB" smtClean="0"/>
              <a:pPr/>
              <a:t>3</a:t>
            </a:fld>
            <a:endParaRPr lang="en-GB" dirty="0"/>
          </a:p>
        </p:txBody>
      </p:sp>
    </p:spTree>
    <p:extLst>
      <p:ext uri="{BB962C8B-B14F-4D97-AF65-F5344CB8AC3E}">
        <p14:creationId xmlns:p14="http://schemas.microsoft.com/office/powerpoint/2010/main" val="41658787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Shell drawing for illustration purposes,</a:t>
            </a:r>
            <a:r>
              <a:rPr lang="en-US" baseline="0" dirty="0" smtClean="0"/>
              <a:t> does not represent actual market data.  For explanation </a:t>
            </a:r>
            <a:r>
              <a:rPr lang="en-US" baseline="0" dirty="0" smtClean="0"/>
              <a:t>purposes only.</a:t>
            </a:r>
            <a:endParaRPr lang="en-US" dirty="0" smtClean="0"/>
          </a:p>
          <a:p>
            <a:endParaRPr lang="en-US"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18</a:t>
            </a:fld>
            <a:endParaRPr lang="en-GB" dirty="0"/>
          </a:p>
        </p:txBody>
      </p:sp>
    </p:spTree>
    <p:extLst>
      <p:ext uri="{BB962C8B-B14F-4D97-AF65-F5344CB8AC3E}">
        <p14:creationId xmlns:p14="http://schemas.microsoft.com/office/powerpoint/2010/main" val="575581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dirty="0" smtClean="0"/>
              <a:t>Phot</a:t>
            </a:r>
            <a:r>
              <a:rPr lang="en-US" baseline="0" dirty="0" smtClean="0"/>
              <a:t>o Credit – G Thurnher SENA</a:t>
            </a:r>
            <a:endParaRPr lang="en-US"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4</a:t>
            </a:fld>
            <a:endParaRPr lang="en-GB" dirty="0"/>
          </a:p>
        </p:txBody>
      </p:sp>
    </p:spTree>
    <p:extLst>
      <p:ext uri="{BB962C8B-B14F-4D97-AF65-F5344CB8AC3E}">
        <p14:creationId xmlns:p14="http://schemas.microsoft.com/office/powerpoint/2010/main" val="41658787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Shell created Graph, from publically available data</a:t>
            </a:r>
            <a:r>
              <a:rPr lang="en-US" baseline="0" dirty="0" smtClean="0"/>
              <a:t> on the PUCT website</a:t>
            </a:r>
            <a:r>
              <a:rPr lang="en-US" baseline="0" dirty="0" smtClean="0"/>
              <a:t>.</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5</a:t>
            </a:fld>
            <a:endParaRPr lang="en-GB" dirty="0"/>
          </a:p>
        </p:txBody>
      </p:sp>
    </p:spTree>
    <p:extLst>
      <p:ext uri="{BB962C8B-B14F-4D97-AF65-F5344CB8AC3E}">
        <p14:creationId xmlns:p14="http://schemas.microsoft.com/office/powerpoint/2010/main" val="338643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Permission to use granted by Enchanted Rock LLC, screenshot</a:t>
            </a:r>
            <a:r>
              <a:rPr lang="en-US" baseline="0" dirty="0" smtClean="0"/>
              <a:t> from their public website.  </a:t>
            </a:r>
            <a:endParaRPr lang="en-US"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6</a:t>
            </a:fld>
            <a:endParaRPr lang="en-GB" dirty="0"/>
          </a:p>
        </p:txBody>
      </p:sp>
    </p:spTree>
    <p:extLst>
      <p:ext uri="{BB962C8B-B14F-4D97-AF65-F5344CB8AC3E}">
        <p14:creationId xmlns:p14="http://schemas.microsoft.com/office/powerpoint/2010/main" val="3635067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Slide 6, same source</a:t>
            </a:r>
            <a:endParaRPr lang="en-US"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8</a:t>
            </a:fld>
            <a:endParaRPr lang="en-GB" dirty="0"/>
          </a:p>
        </p:txBody>
      </p:sp>
    </p:spTree>
    <p:extLst>
      <p:ext uri="{BB962C8B-B14F-4D97-AF65-F5344CB8AC3E}">
        <p14:creationId xmlns:p14="http://schemas.microsoft.com/office/powerpoint/2010/main" val="3235026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Shell drawing for illustration purposes,</a:t>
            </a:r>
            <a:r>
              <a:rPr lang="en-US" baseline="0" dirty="0" smtClean="0"/>
              <a:t> does not represent actual market data.  For explanation </a:t>
            </a:r>
            <a:r>
              <a:rPr lang="en-US" baseline="0" dirty="0" smtClean="0"/>
              <a:t>purposes only.</a:t>
            </a:r>
            <a:endParaRPr lang="en-US"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9</a:t>
            </a:fld>
            <a:endParaRPr lang="en-GB" dirty="0"/>
          </a:p>
        </p:txBody>
      </p:sp>
    </p:spTree>
    <p:extLst>
      <p:ext uri="{BB962C8B-B14F-4D97-AF65-F5344CB8AC3E}">
        <p14:creationId xmlns:p14="http://schemas.microsoft.com/office/powerpoint/2010/main" val="8198053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Bullet 3 is a statement of fact,</a:t>
            </a:r>
            <a:r>
              <a:rPr lang="en-US" baseline="0" dirty="0" smtClean="0"/>
              <a:t> if a resource selects to connect to the grid at a particular voltage, it will determine how that resource contributes to price formation.  </a:t>
            </a:r>
            <a:endParaRPr lang="en-US"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11</a:t>
            </a:fld>
            <a:endParaRPr lang="en-GB" dirty="0"/>
          </a:p>
        </p:txBody>
      </p:sp>
    </p:spTree>
    <p:extLst>
      <p:ext uri="{BB962C8B-B14F-4D97-AF65-F5344CB8AC3E}">
        <p14:creationId xmlns:p14="http://schemas.microsoft.com/office/powerpoint/2010/main" val="3817470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Shell drawing for illustration purposes,</a:t>
            </a:r>
            <a:r>
              <a:rPr lang="en-US" baseline="0" dirty="0" smtClean="0"/>
              <a:t> does not represent actual market data.  For explanation </a:t>
            </a:r>
            <a:r>
              <a:rPr lang="en-US" baseline="0" dirty="0" smtClean="0"/>
              <a:t>purposes only.</a:t>
            </a:r>
            <a:endParaRPr lang="en-US" dirty="0" smtClean="0"/>
          </a:p>
          <a:p>
            <a:endParaRPr lang="en-US"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13</a:t>
            </a:fld>
            <a:endParaRPr lang="en-GB" dirty="0"/>
          </a:p>
        </p:txBody>
      </p:sp>
    </p:spTree>
    <p:extLst>
      <p:ext uri="{BB962C8B-B14F-4D97-AF65-F5344CB8AC3E}">
        <p14:creationId xmlns:p14="http://schemas.microsoft.com/office/powerpoint/2010/main" val="12765005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Web</a:t>
            </a:r>
            <a:r>
              <a:rPr lang="en-US" baseline="0" dirty="0" smtClean="0"/>
              <a:t> Publication Hogan, William, “An ERCOT Window of Opportunity</a:t>
            </a:r>
            <a:r>
              <a:rPr lang="en-US" baseline="0" dirty="0" smtClean="0"/>
              <a:t>” </a:t>
            </a:r>
          </a:p>
          <a:p>
            <a:r>
              <a:rPr lang="en-US" sz="1200" b="0" i="0" u="none" strike="noStrike" kern="1200" baseline="0" dirty="0" smtClean="0">
                <a:solidFill>
                  <a:schemeClr val="tx1"/>
                </a:solidFill>
                <a:latin typeface="Futura Medium" pitchFamily="2" charset="0"/>
                <a:ea typeface="+mn-ea"/>
                <a:cs typeface="+mn-cs"/>
              </a:rPr>
              <a:t>Hogan, W. W. (2010). Scarcity Pricing and Locational Operating Reserve Demand Curves.</a:t>
            </a:r>
          </a:p>
          <a:p>
            <a:r>
              <a:rPr lang="en-US" sz="1200" b="0" i="0" u="none" strike="noStrike" kern="1200" baseline="0" dirty="0" smtClean="0">
                <a:solidFill>
                  <a:schemeClr val="tx1"/>
                </a:solidFill>
                <a:latin typeface="Futura Medium" pitchFamily="2" charset="0"/>
                <a:ea typeface="+mn-ea"/>
                <a:cs typeface="+mn-cs"/>
              </a:rPr>
              <a:t>Retrieved from http://www.hks.harvard.edu/fs/whogan/Hogan_FERC_060210.pdf</a:t>
            </a:r>
            <a:endParaRPr lang="en-US"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16</a:t>
            </a:fld>
            <a:endParaRPr lang="en-GB" dirty="0"/>
          </a:p>
        </p:txBody>
      </p:sp>
    </p:spTree>
    <p:extLst>
      <p:ext uri="{BB962C8B-B14F-4D97-AF65-F5344CB8AC3E}">
        <p14:creationId xmlns:p14="http://schemas.microsoft.com/office/powerpoint/2010/main" val="13913649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grpSp>
        <p:nvGrpSpPr>
          <p:cNvPr id="14" name="Group 13"/>
          <p:cNvGrpSpPr/>
          <p:nvPr/>
        </p:nvGrpSpPr>
        <p:grpSpPr>
          <a:xfrm>
            <a:off x="468313" y="226142"/>
            <a:ext cx="8208961" cy="6167226"/>
            <a:chOff x="468313" y="226142"/>
            <a:chExt cx="8208961" cy="6167226"/>
          </a:xfrm>
        </p:grpSpPr>
        <p:sp>
          <p:nvSpPr>
            <p:cNvPr id="15" name="Rectangle 4"/>
            <p:cNvSpPr>
              <a:spLocks noChangeArrowheads="1"/>
            </p:cNvSpPr>
            <p:nvPr/>
          </p:nvSpPr>
          <p:spPr bwMode="auto">
            <a:xfrm flipH="1">
              <a:off x="468313" y="1307018"/>
              <a:ext cx="7020000" cy="5086350"/>
            </a:xfrm>
            <a:prstGeom prst="rect">
              <a:avLst/>
            </a:prstGeom>
            <a:solidFill>
              <a:schemeClr val="accent1">
                <a:lumMod val="40000"/>
                <a:lumOff val="60000"/>
              </a:schemeClr>
            </a:solidFill>
            <a:ln w="9525">
              <a:noFill/>
              <a:miter lim="800000"/>
              <a:headEnd/>
              <a:tailEnd/>
            </a:ln>
            <a:effectLst/>
          </p:spPr>
          <p:txBody>
            <a:bodyPr wrap="none" anchor="ctr"/>
            <a:lstStyle/>
            <a:p>
              <a:r>
                <a:rPr lang="en-GB" dirty="0" smtClean="0"/>
                <a:t> </a:t>
              </a:r>
              <a:endParaRPr lang="en-GB" dirty="0"/>
            </a:p>
          </p:txBody>
        </p:sp>
        <p:sp>
          <p:nvSpPr>
            <p:cNvPr id="16" name="Rectangle 4"/>
            <p:cNvSpPr>
              <a:spLocks noChangeArrowheads="1"/>
            </p:cNvSpPr>
            <p:nvPr/>
          </p:nvSpPr>
          <p:spPr bwMode="auto">
            <a:xfrm flipH="1">
              <a:off x="1548071" y="226142"/>
              <a:ext cx="7129203" cy="5040000"/>
            </a:xfrm>
            <a:prstGeom prst="rect">
              <a:avLst/>
            </a:prstGeom>
            <a:solidFill>
              <a:schemeClr val="accent1">
                <a:lumMod val="60000"/>
                <a:lumOff val="40000"/>
              </a:schemeClr>
            </a:solidFill>
            <a:ln w="9525">
              <a:noFill/>
              <a:miter lim="800000"/>
              <a:headEnd/>
              <a:tailEnd/>
            </a:ln>
            <a:effectLst/>
          </p:spPr>
          <p:txBody>
            <a:bodyPr wrap="none" anchor="ctr"/>
            <a:lstStyle/>
            <a:p>
              <a:endParaRPr lang="en-GB"/>
            </a:p>
          </p:txBody>
        </p:sp>
        <p:sp>
          <p:nvSpPr>
            <p:cNvPr id="17" name="Rectangle 4"/>
            <p:cNvSpPr>
              <a:spLocks noChangeArrowheads="1"/>
            </p:cNvSpPr>
            <p:nvPr/>
          </p:nvSpPr>
          <p:spPr bwMode="auto">
            <a:xfrm flipH="1">
              <a:off x="1548072" y="1307018"/>
              <a:ext cx="5942197" cy="3960000"/>
            </a:xfrm>
            <a:prstGeom prst="rect">
              <a:avLst/>
            </a:prstGeom>
            <a:solidFill>
              <a:schemeClr val="accent1"/>
            </a:solidFill>
            <a:ln w="9525">
              <a:noFill/>
              <a:miter lim="800000"/>
              <a:headEnd/>
              <a:tailEnd/>
            </a:ln>
            <a:effectLst/>
          </p:spPr>
          <p:txBody>
            <a:bodyPr wrap="none" anchor="ctr"/>
            <a:lstStyle/>
            <a:p>
              <a:endParaRPr lang="en-GB"/>
            </a:p>
          </p:txBody>
        </p:sp>
        <p:pic>
          <p:nvPicPr>
            <p:cNvPr id="23" name="Picture 22" descr="Shell-2010-Pecten-RGBpc.wmf"/>
            <p:cNvPicPr>
              <a:picLocks noChangeAspect="1"/>
            </p:cNvPicPr>
            <p:nvPr/>
          </p:nvPicPr>
          <p:blipFill>
            <a:blip r:embed="rId2" cstate="print"/>
            <a:stretch>
              <a:fillRect/>
            </a:stretch>
          </p:blipFill>
          <p:spPr>
            <a:xfrm flipH="1">
              <a:off x="468313" y="290934"/>
              <a:ext cx="720000" cy="667868"/>
            </a:xfrm>
            <a:prstGeom prst="rect">
              <a:avLst/>
            </a:prstGeom>
            <a:noFill/>
          </p:spPr>
        </p:pic>
      </p:grpSp>
      <p:sp>
        <p:nvSpPr>
          <p:cNvPr id="28" name="Rectangle 2"/>
          <p:cNvSpPr>
            <a:spLocks noGrp="1" noChangeArrowheads="1"/>
          </p:cNvSpPr>
          <p:nvPr>
            <p:ph type="ctrTitle"/>
          </p:nvPr>
        </p:nvSpPr>
        <p:spPr>
          <a:xfrm>
            <a:off x="1697782" y="1400847"/>
            <a:ext cx="5694536" cy="1206000"/>
          </a:xfrm>
          <a:noFill/>
        </p:spPr>
        <p:txBody>
          <a:bodyPr lIns="0" tIns="0" rIns="0"/>
          <a:lstStyle>
            <a:lvl1pPr>
              <a:defRPr kern="1200" cap="all" spc="0" baseline="0">
                <a:solidFill>
                  <a:schemeClr val="accent2"/>
                </a:solidFill>
                <a:latin typeface="+mj-lt"/>
                <a:cs typeface="Arial" pitchFamily="34" charset="0"/>
              </a:defRPr>
            </a:lvl1pPr>
          </a:lstStyle>
          <a:p>
            <a:r>
              <a:rPr lang="en-US" dirty="0" smtClean="0"/>
              <a:t>Click to edit Master title style</a:t>
            </a:r>
            <a:endParaRPr lang="en-GB" dirty="0"/>
          </a:p>
        </p:txBody>
      </p:sp>
      <p:sp>
        <p:nvSpPr>
          <p:cNvPr id="29" name="Rectangle 3"/>
          <p:cNvSpPr>
            <a:spLocks noGrp="1" noChangeArrowheads="1"/>
          </p:cNvSpPr>
          <p:nvPr>
            <p:ph type="subTitle" idx="1"/>
          </p:nvPr>
        </p:nvSpPr>
        <p:spPr>
          <a:xfrm>
            <a:off x="1697782" y="2851200"/>
            <a:ext cx="2700000" cy="1620000"/>
          </a:xfrm>
        </p:spPr>
        <p:txBody>
          <a:bodyPr/>
          <a:lstStyle>
            <a:lvl1pPr marL="0" indent="0">
              <a:spcBef>
                <a:spcPct val="0"/>
              </a:spcBef>
              <a:buFont typeface="Wingdings" pitchFamily="2" charset="2"/>
              <a:buNone/>
              <a:defRPr sz="1600" baseline="0">
                <a:solidFill>
                  <a:schemeClr val="tx1"/>
                </a:solidFill>
                <a:latin typeface="+mn-lt"/>
                <a:cs typeface="Arial" pitchFamily="34" charset="0"/>
              </a:defRPr>
            </a:lvl1pPr>
          </a:lstStyle>
          <a:p>
            <a:r>
              <a:rPr lang="en-US" dirty="0" smtClean="0"/>
              <a:t>Click to edit Master subtitle style</a:t>
            </a:r>
            <a:endParaRPr lang="en-GB" dirty="0"/>
          </a:p>
        </p:txBody>
      </p:sp>
      <p:sp>
        <p:nvSpPr>
          <p:cNvPr id="32" name="Text Placeholder 31"/>
          <p:cNvSpPr>
            <a:spLocks noGrp="1"/>
          </p:cNvSpPr>
          <p:nvPr>
            <p:ph type="body" sz="quarter" idx="10" hasCustomPrompt="1"/>
          </p:nvPr>
        </p:nvSpPr>
        <p:spPr>
          <a:xfrm>
            <a:off x="1578064" y="5402511"/>
            <a:ext cx="5857896" cy="196455"/>
          </a:xfrm>
        </p:spPr>
        <p:txBody>
          <a:bodyPr anchor="t" anchorCtr="0"/>
          <a:lstStyle>
            <a:lvl1pPr>
              <a:buNone/>
              <a:defRPr sz="1200">
                <a:latin typeface="+mn-lt"/>
              </a:defRPr>
            </a:lvl1pPr>
          </a:lstStyle>
          <a:p>
            <a:pPr lvl="0"/>
            <a:r>
              <a:rPr lang="en-GB" smtClean="0"/>
              <a:t>Click to insert Author’s Name</a:t>
            </a:r>
            <a:endParaRPr lang="en-GB" dirty="0"/>
          </a:p>
        </p:txBody>
      </p:sp>
      <p:sp>
        <p:nvSpPr>
          <p:cNvPr id="33" name="Text Placeholder 31"/>
          <p:cNvSpPr>
            <a:spLocks noGrp="1"/>
          </p:cNvSpPr>
          <p:nvPr>
            <p:ph type="body" sz="quarter" idx="11" hasCustomPrompt="1"/>
          </p:nvPr>
        </p:nvSpPr>
        <p:spPr>
          <a:xfrm>
            <a:off x="1578064" y="5627540"/>
            <a:ext cx="5857896" cy="196455"/>
          </a:xfrm>
        </p:spPr>
        <p:txBody>
          <a:bodyPr anchor="t" anchorCtr="0"/>
          <a:lstStyle>
            <a:lvl1pPr>
              <a:buNone/>
              <a:defRPr sz="1200">
                <a:latin typeface="+mn-lt"/>
              </a:defRPr>
            </a:lvl1pPr>
          </a:lstStyle>
          <a:p>
            <a:pPr lvl="0"/>
            <a:r>
              <a:rPr lang="en-GB" smtClean="0"/>
              <a:t>Click to insert Role in Organisation</a:t>
            </a:r>
            <a:endParaRPr lang="en-GB" dirty="0"/>
          </a:p>
        </p:txBody>
      </p:sp>
      <p:grpSp>
        <p:nvGrpSpPr>
          <p:cNvPr id="18" name="Group 17"/>
          <p:cNvGrpSpPr/>
          <p:nvPr userDrawn="1"/>
        </p:nvGrpSpPr>
        <p:grpSpPr>
          <a:xfrm>
            <a:off x="468313" y="226142"/>
            <a:ext cx="8208961" cy="6167226"/>
            <a:chOff x="468313" y="226142"/>
            <a:chExt cx="8208961" cy="6167226"/>
          </a:xfrm>
        </p:grpSpPr>
        <p:sp>
          <p:nvSpPr>
            <p:cNvPr id="19" name="Rectangle 4"/>
            <p:cNvSpPr>
              <a:spLocks noChangeArrowheads="1"/>
            </p:cNvSpPr>
            <p:nvPr/>
          </p:nvSpPr>
          <p:spPr bwMode="auto">
            <a:xfrm flipH="1">
              <a:off x="468313" y="1307018"/>
              <a:ext cx="7020000" cy="5086350"/>
            </a:xfrm>
            <a:prstGeom prst="rect">
              <a:avLst/>
            </a:prstGeom>
            <a:solidFill>
              <a:schemeClr val="accent1">
                <a:lumMod val="40000"/>
                <a:lumOff val="60000"/>
              </a:schemeClr>
            </a:solidFill>
            <a:ln w="9525">
              <a:noFill/>
              <a:miter lim="800000"/>
              <a:headEnd/>
              <a:tailEnd/>
            </a:ln>
            <a:effectLst/>
          </p:spPr>
          <p:txBody>
            <a:bodyPr wrap="none" anchor="ctr"/>
            <a:lstStyle/>
            <a:p>
              <a:r>
                <a:rPr lang="en-GB" smtClean="0"/>
                <a:t> </a:t>
              </a:r>
              <a:endParaRPr lang="en-GB" dirty="0"/>
            </a:p>
          </p:txBody>
        </p:sp>
        <p:sp>
          <p:nvSpPr>
            <p:cNvPr id="20" name="Rectangle 4"/>
            <p:cNvSpPr>
              <a:spLocks noChangeArrowheads="1"/>
            </p:cNvSpPr>
            <p:nvPr/>
          </p:nvSpPr>
          <p:spPr bwMode="auto">
            <a:xfrm flipH="1">
              <a:off x="1548071" y="226142"/>
              <a:ext cx="7129203" cy="5040000"/>
            </a:xfrm>
            <a:prstGeom prst="rect">
              <a:avLst/>
            </a:prstGeom>
            <a:solidFill>
              <a:schemeClr val="accent1">
                <a:lumMod val="60000"/>
                <a:lumOff val="40000"/>
              </a:schemeClr>
            </a:solidFill>
            <a:ln w="9525">
              <a:noFill/>
              <a:miter lim="800000"/>
              <a:headEnd/>
              <a:tailEnd/>
            </a:ln>
            <a:effectLst/>
          </p:spPr>
          <p:txBody>
            <a:bodyPr wrap="none" anchor="ctr"/>
            <a:lstStyle/>
            <a:p>
              <a:endParaRPr lang="en-GB"/>
            </a:p>
          </p:txBody>
        </p:sp>
        <p:sp>
          <p:nvSpPr>
            <p:cNvPr id="21" name="Rectangle 4"/>
            <p:cNvSpPr>
              <a:spLocks noChangeArrowheads="1"/>
            </p:cNvSpPr>
            <p:nvPr/>
          </p:nvSpPr>
          <p:spPr bwMode="auto">
            <a:xfrm flipH="1">
              <a:off x="1548072" y="1307018"/>
              <a:ext cx="5942197" cy="3960000"/>
            </a:xfrm>
            <a:prstGeom prst="rect">
              <a:avLst/>
            </a:prstGeom>
            <a:solidFill>
              <a:schemeClr val="accent1"/>
            </a:solidFill>
            <a:ln w="9525">
              <a:noFill/>
              <a:miter lim="800000"/>
              <a:headEnd/>
              <a:tailEnd/>
            </a:ln>
            <a:effectLst/>
          </p:spPr>
          <p:txBody>
            <a:bodyPr wrap="none" anchor="ctr"/>
            <a:lstStyle/>
            <a:p>
              <a:endParaRPr lang="en-GB"/>
            </a:p>
          </p:txBody>
        </p:sp>
        <p:pic>
          <p:nvPicPr>
            <p:cNvPr id="22" name="Picture 21" descr="Shell-2010-Pecten-RGBpc.wmf"/>
            <p:cNvPicPr>
              <a:picLocks noChangeAspect="1"/>
            </p:cNvPicPr>
            <p:nvPr/>
          </p:nvPicPr>
          <p:blipFill>
            <a:blip r:embed="rId2" cstate="print"/>
            <a:stretch>
              <a:fillRect/>
            </a:stretch>
          </p:blipFill>
          <p:spPr>
            <a:xfrm flipH="1">
              <a:off x="468313" y="290934"/>
              <a:ext cx="720000" cy="667868"/>
            </a:xfrm>
            <a:prstGeom prst="rect">
              <a:avLst/>
            </a:prstGeom>
            <a:noFill/>
          </p:spPr>
        </p:pic>
      </p:grpSp>
      <p:sp>
        <p:nvSpPr>
          <p:cNvPr id="30" name="Rectangle 2"/>
          <p:cNvSpPr>
            <a:spLocks noGrp="1" noChangeArrowheads="1"/>
          </p:cNvSpPr>
          <p:nvPr>
            <p:ph type="ctrTitle"/>
          </p:nvPr>
        </p:nvSpPr>
        <p:spPr>
          <a:xfrm>
            <a:off x="1697782" y="1400847"/>
            <a:ext cx="5694536" cy="1206000"/>
          </a:xfrm>
          <a:noFill/>
        </p:spPr>
        <p:txBody>
          <a:bodyPr lIns="0" tIns="0" rIns="0"/>
          <a:lstStyle>
            <a:lvl1pPr>
              <a:defRPr kern="1200" cap="all" spc="0" baseline="0">
                <a:solidFill>
                  <a:schemeClr val="accent2"/>
                </a:solidFill>
                <a:latin typeface="+mj-lt"/>
                <a:cs typeface="Arial" pitchFamily="34" charset="0"/>
              </a:defRPr>
            </a:lvl1pPr>
          </a:lstStyle>
          <a:p>
            <a:r>
              <a:rPr lang="en-GB" dirty="0"/>
              <a:t>Click to edit Master title </a:t>
            </a:r>
            <a:r>
              <a:rPr lang="en-GB" dirty="0" smtClean="0"/>
              <a:t>style</a:t>
            </a:r>
            <a:endParaRPr lang="en-GB" dirty="0"/>
          </a:p>
        </p:txBody>
      </p:sp>
      <p:sp>
        <p:nvSpPr>
          <p:cNvPr id="31" name="Rectangle 3"/>
          <p:cNvSpPr>
            <a:spLocks noGrp="1" noChangeArrowheads="1"/>
          </p:cNvSpPr>
          <p:nvPr>
            <p:ph type="subTitle" idx="1"/>
          </p:nvPr>
        </p:nvSpPr>
        <p:spPr>
          <a:xfrm>
            <a:off x="1697782" y="2851200"/>
            <a:ext cx="2700000" cy="1620000"/>
          </a:xfrm>
        </p:spPr>
        <p:txBody>
          <a:bodyPr/>
          <a:lstStyle>
            <a:lvl1pPr marL="0" indent="0">
              <a:spcBef>
                <a:spcPct val="0"/>
              </a:spcBef>
              <a:buFont typeface="Wingdings" pitchFamily="2" charset="2"/>
              <a:buNone/>
              <a:defRPr sz="1600" baseline="0">
                <a:solidFill>
                  <a:schemeClr val="tx1"/>
                </a:solidFill>
                <a:latin typeface="+mn-lt"/>
                <a:cs typeface="Arial" pitchFamily="34" charset="0"/>
              </a:defRPr>
            </a:lvl1pPr>
          </a:lstStyle>
          <a:p>
            <a:r>
              <a:rPr lang="en-GB" dirty="0"/>
              <a:t>Click to edit Master subtitle style</a:t>
            </a:r>
          </a:p>
        </p:txBody>
      </p:sp>
      <p:sp>
        <p:nvSpPr>
          <p:cNvPr id="34" name="Text Placeholder 31"/>
          <p:cNvSpPr>
            <a:spLocks noGrp="1"/>
          </p:cNvSpPr>
          <p:nvPr>
            <p:ph type="body" sz="quarter" idx="10" hasCustomPrompt="1"/>
          </p:nvPr>
        </p:nvSpPr>
        <p:spPr>
          <a:xfrm>
            <a:off x="1578064" y="5402511"/>
            <a:ext cx="5857896" cy="196455"/>
          </a:xfrm>
        </p:spPr>
        <p:txBody>
          <a:bodyPr anchor="t" anchorCtr="0"/>
          <a:lstStyle>
            <a:lvl1pPr>
              <a:buNone/>
              <a:defRPr sz="1200">
                <a:latin typeface="+mn-lt"/>
              </a:defRPr>
            </a:lvl1pPr>
          </a:lstStyle>
          <a:p>
            <a:pPr lvl="0"/>
            <a:r>
              <a:rPr lang="en-GB" smtClean="0"/>
              <a:t>Click to insert Author’s Name</a:t>
            </a:r>
            <a:endParaRPr lang="en-GB" dirty="0"/>
          </a:p>
        </p:txBody>
      </p:sp>
      <p:sp>
        <p:nvSpPr>
          <p:cNvPr id="35" name="Text Placeholder 31"/>
          <p:cNvSpPr>
            <a:spLocks noGrp="1"/>
          </p:cNvSpPr>
          <p:nvPr>
            <p:ph type="body" sz="quarter" idx="11" hasCustomPrompt="1"/>
          </p:nvPr>
        </p:nvSpPr>
        <p:spPr>
          <a:xfrm>
            <a:off x="1578064" y="5627540"/>
            <a:ext cx="5857896" cy="196455"/>
          </a:xfrm>
        </p:spPr>
        <p:txBody>
          <a:bodyPr anchor="t" anchorCtr="0"/>
          <a:lstStyle>
            <a:lvl1pPr>
              <a:buNone/>
              <a:defRPr sz="1200">
                <a:latin typeface="+mn-lt"/>
              </a:defRPr>
            </a:lvl1pPr>
          </a:lstStyle>
          <a:p>
            <a:pPr lvl="0"/>
            <a:r>
              <a:rPr lang="en-GB" smtClean="0"/>
              <a:t>Click to insert Role in Organisation</a:t>
            </a:r>
            <a:endParaRPr lang="en-GB"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Graphs">
    <p:spTree>
      <p:nvGrpSpPr>
        <p:cNvPr id="1" name=""/>
        <p:cNvGrpSpPr/>
        <p:nvPr/>
      </p:nvGrpSpPr>
      <p:grpSpPr>
        <a:xfrm>
          <a:off x="0" y="0"/>
          <a:ext cx="0" cy="0"/>
          <a:chOff x="0" y="0"/>
          <a:chExt cx="0" cy="0"/>
        </a:xfrm>
      </p:grpSpPr>
      <p:sp>
        <p:nvSpPr>
          <p:cNvPr id="67" name="Content Placeholder 51"/>
          <p:cNvSpPr>
            <a:spLocks noGrp="1"/>
          </p:cNvSpPr>
          <p:nvPr>
            <p:ph sz="quarter" idx="29" hasCustomPrompt="1"/>
          </p:nvPr>
        </p:nvSpPr>
        <p:spPr>
          <a:xfrm>
            <a:off x="461160" y="6267688"/>
            <a:ext cx="4017706" cy="99509"/>
          </a:xfrm>
        </p:spPr>
        <p:txBody>
          <a:bodyPr wrap="square">
            <a:noAutofit/>
          </a:bodyPr>
          <a:lstStyle>
            <a:lvl1pPr>
              <a:defRPr sz="700">
                <a:solidFill>
                  <a:schemeClr val="tx1"/>
                </a:solidFill>
                <a:latin typeface="+mn-lt"/>
              </a:defRPr>
            </a:lvl1pPr>
          </a:lstStyle>
          <a:p>
            <a:pPr lvl="0"/>
            <a:r>
              <a:rPr lang="en-US" dirty="0" smtClean="0"/>
              <a:t>CLICK TO EDIT SOURCE</a:t>
            </a:r>
            <a:endParaRPr lang="nl-NL" dirty="0"/>
          </a:p>
        </p:txBody>
      </p:sp>
      <p:sp>
        <p:nvSpPr>
          <p:cNvPr id="31" name="Rectangle 4"/>
          <p:cNvSpPr>
            <a:spLocks noChangeArrowheads="1"/>
          </p:cNvSpPr>
          <p:nvPr/>
        </p:nvSpPr>
        <p:spPr bwMode="auto">
          <a:xfrm>
            <a:off x="0" y="228599"/>
            <a:ext cx="8675688" cy="516467"/>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18" charset="0"/>
            </a:endParaRPr>
          </a:p>
        </p:txBody>
      </p:sp>
      <p:sp>
        <p:nvSpPr>
          <p:cNvPr id="32" name="Rectangle 2"/>
          <p:cNvSpPr>
            <a:spLocks noGrp="1" noChangeArrowheads="1"/>
          </p:cNvSpPr>
          <p:nvPr>
            <p:ph type="title"/>
          </p:nvPr>
        </p:nvSpPr>
        <p:spPr bwMode="auto">
          <a:xfrm>
            <a:off x="468313" y="295200"/>
            <a:ext cx="8132199" cy="419156"/>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cap="all" baseline="0">
                <a:solidFill>
                  <a:schemeClr val="accent2"/>
                </a:solidFill>
              </a:defRPr>
            </a:lvl1pPr>
          </a:lstStyle>
          <a:p>
            <a:pPr lvl="0"/>
            <a:r>
              <a:rPr lang="en-US" noProof="0" smtClean="0"/>
              <a:t>Click to edit Master title style</a:t>
            </a:r>
            <a:endParaRPr lang="en-GB" noProof="0" dirty="0" smtClean="0"/>
          </a:p>
        </p:txBody>
      </p:sp>
      <p:sp>
        <p:nvSpPr>
          <p:cNvPr id="39" name="Content Placeholder 51"/>
          <p:cNvSpPr>
            <a:spLocks noGrp="1"/>
          </p:cNvSpPr>
          <p:nvPr>
            <p:ph sz="quarter" idx="45" hasCustomPrompt="1"/>
          </p:nvPr>
        </p:nvSpPr>
        <p:spPr>
          <a:xfrm>
            <a:off x="468312" y="4179607"/>
            <a:ext cx="3963987" cy="219740"/>
          </a:xfrm>
        </p:spPr>
        <p:txBody>
          <a:bodyPr vert="horz" wrap="square" lIns="0" tIns="0" rIns="0" bIns="0" rtlCol="0">
            <a:spAutoFit/>
          </a:bodyPr>
          <a:lstStyle>
            <a:lvl1pPr>
              <a:defRPr lang="nl-NL" sz="1200" kern="1200" baseline="0" dirty="0">
                <a:solidFill>
                  <a:schemeClr val="tx1"/>
                </a:solidFill>
                <a:latin typeface="+mn-lt"/>
                <a:ea typeface="+mn-ea"/>
                <a:cs typeface="+mn-cs"/>
              </a:defRPr>
            </a:lvl1pPr>
          </a:lstStyle>
          <a:p>
            <a:pPr marL="0" lvl="0" indent="0" algn="l" defTabSz="914400" rtl="0" eaLnBrk="1" latinLnBrk="0" hangingPunct="1">
              <a:lnSpc>
                <a:spcPct val="119000"/>
              </a:lnSpc>
              <a:spcBef>
                <a:spcPts val="0"/>
              </a:spcBef>
              <a:spcAft>
                <a:spcPts val="0"/>
              </a:spcAft>
              <a:buClr>
                <a:srgbClr val="F7D117"/>
              </a:buClr>
              <a:buSzPct val="120000"/>
              <a:buFont typeface="Wingdings" pitchFamily="2" charset="2"/>
              <a:buNone/>
            </a:pPr>
            <a:r>
              <a:rPr lang="en-US" dirty="0" smtClean="0"/>
              <a:t>Click to edit Unit of measure</a:t>
            </a:r>
            <a:endParaRPr lang="nl-NL" dirty="0"/>
          </a:p>
        </p:txBody>
      </p:sp>
      <p:sp>
        <p:nvSpPr>
          <p:cNvPr id="40" name="Content Placeholder 51"/>
          <p:cNvSpPr>
            <a:spLocks noGrp="1"/>
          </p:cNvSpPr>
          <p:nvPr>
            <p:ph sz="quarter" idx="46" hasCustomPrompt="1"/>
          </p:nvPr>
        </p:nvSpPr>
        <p:spPr>
          <a:xfrm>
            <a:off x="468312" y="3844644"/>
            <a:ext cx="3963987" cy="219740"/>
          </a:xfrm>
        </p:spPr>
        <p:txBody>
          <a:bodyPr vert="horz" wrap="square" lIns="0" tIns="0" rIns="0" bIns="0" rtlCol="0">
            <a:spAutoFit/>
          </a:bodyPr>
          <a:lstStyle>
            <a:lvl1pPr>
              <a:defRPr lang="nl-NL" sz="1200" kern="1200" baseline="0" dirty="0">
                <a:solidFill>
                  <a:schemeClr val="tx1"/>
                </a:solidFill>
                <a:latin typeface="+mj-lt"/>
                <a:ea typeface="+mn-ea"/>
                <a:cs typeface="+mn-cs"/>
              </a:defRPr>
            </a:lvl1pPr>
          </a:lstStyle>
          <a:p>
            <a:pPr marL="0" lvl="0" indent="0" algn="l" defTabSz="914400" rtl="0" eaLnBrk="1" latinLnBrk="0" hangingPunct="1">
              <a:lnSpc>
                <a:spcPct val="119000"/>
              </a:lnSpc>
              <a:spcBef>
                <a:spcPts val="0"/>
              </a:spcBef>
              <a:spcAft>
                <a:spcPts val="0"/>
              </a:spcAft>
              <a:buClr>
                <a:srgbClr val="F7D117"/>
              </a:buClr>
              <a:buSzPct val="120000"/>
              <a:buFont typeface="Wingdings" pitchFamily="2" charset="2"/>
              <a:buNone/>
            </a:pPr>
            <a:r>
              <a:rPr lang="en-US" dirty="0" smtClean="0"/>
              <a:t>CHART TITLE APPEARS HERE</a:t>
            </a:r>
            <a:endParaRPr lang="nl-NL" dirty="0"/>
          </a:p>
        </p:txBody>
      </p:sp>
      <p:cxnSp>
        <p:nvCxnSpPr>
          <p:cNvPr id="41" name="Straight Connector 40"/>
          <p:cNvCxnSpPr/>
          <p:nvPr/>
        </p:nvCxnSpPr>
        <p:spPr>
          <a:xfrm flipV="1">
            <a:off x="468313" y="4122027"/>
            <a:ext cx="3963987" cy="1224"/>
          </a:xfrm>
          <a:prstGeom prst="line">
            <a:avLst/>
          </a:prstGeom>
          <a:ln w="50800">
            <a:solidFill>
              <a:schemeClr val="bg2"/>
            </a:solidFill>
          </a:ln>
        </p:spPr>
        <p:style>
          <a:lnRef idx="1">
            <a:schemeClr val="accent1"/>
          </a:lnRef>
          <a:fillRef idx="0">
            <a:schemeClr val="accent1"/>
          </a:fillRef>
          <a:effectRef idx="0">
            <a:schemeClr val="accent1"/>
          </a:effectRef>
          <a:fontRef idx="minor">
            <a:schemeClr val="tx1"/>
          </a:fontRef>
        </p:style>
      </p:cxnSp>
      <p:sp>
        <p:nvSpPr>
          <p:cNvPr id="42" name="Chart Placeholder 16"/>
          <p:cNvSpPr>
            <a:spLocks noGrp="1"/>
          </p:cNvSpPr>
          <p:nvPr>
            <p:ph type="chart" sz="quarter" idx="47"/>
          </p:nvPr>
        </p:nvSpPr>
        <p:spPr>
          <a:xfrm>
            <a:off x="468312" y="4436262"/>
            <a:ext cx="3963987" cy="1703279"/>
          </a:xfrm>
        </p:spPr>
        <p:txBody>
          <a:bodyPr>
            <a:normAutofit/>
          </a:bodyPr>
          <a:lstStyle>
            <a:lvl1pPr>
              <a:defRPr sz="1200">
                <a:solidFill>
                  <a:schemeClr val="tx1"/>
                </a:solidFill>
                <a:latin typeface="+mn-lt"/>
              </a:defRPr>
            </a:lvl1pPr>
          </a:lstStyle>
          <a:p>
            <a:r>
              <a:rPr lang="en-US" smtClean="0"/>
              <a:t>Click icon to add chart</a:t>
            </a:r>
            <a:endParaRPr lang="nl-NL" dirty="0"/>
          </a:p>
        </p:txBody>
      </p:sp>
      <p:cxnSp>
        <p:nvCxnSpPr>
          <p:cNvPr id="43" name="Straight Connector 42"/>
          <p:cNvCxnSpPr/>
          <p:nvPr/>
        </p:nvCxnSpPr>
        <p:spPr>
          <a:xfrm>
            <a:off x="461159" y="5944860"/>
            <a:ext cx="3963987" cy="2448"/>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99" name="Content Placeholder 51"/>
          <p:cNvSpPr>
            <a:spLocks noGrp="1"/>
          </p:cNvSpPr>
          <p:nvPr>
            <p:ph sz="quarter" idx="54" hasCustomPrompt="1"/>
          </p:nvPr>
        </p:nvSpPr>
        <p:spPr>
          <a:xfrm>
            <a:off x="468312" y="1654176"/>
            <a:ext cx="3963987" cy="219740"/>
          </a:xfrm>
        </p:spPr>
        <p:txBody>
          <a:bodyPr vert="horz" wrap="square" lIns="0" tIns="0" rIns="0" bIns="0" rtlCol="0">
            <a:spAutoFit/>
          </a:bodyPr>
          <a:lstStyle>
            <a:lvl1pPr>
              <a:defRPr lang="nl-NL" sz="1200" kern="1200" baseline="0" dirty="0">
                <a:solidFill>
                  <a:schemeClr val="tx1"/>
                </a:solidFill>
                <a:latin typeface="+mn-lt"/>
                <a:ea typeface="+mn-ea"/>
                <a:cs typeface="+mn-cs"/>
              </a:defRPr>
            </a:lvl1pPr>
          </a:lstStyle>
          <a:p>
            <a:pPr marL="0" lvl="0" indent="0" algn="l" defTabSz="914400" rtl="0" eaLnBrk="1" latinLnBrk="0" hangingPunct="1">
              <a:lnSpc>
                <a:spcPct val="119000"/>
              </a:lnSpc>
              <a:spcBef>
                <a:spcPts val="0"/>
              </a:spcBef>
              <a:spcAft>
                <a:spcPts val="0"/>
              </a:spcAft>
              <a:buClr>
                <a:srgbClr val="F7D117"/>
              </a:buClr>
              <a:buSzPct val="120000"/>
              <a:buFont typeface="Wingdings" pitchFamily="2" charset="2"/>
              <a:buNone/>
            </a:pPr>
            <a:r>
              <a:rPr lang="en-US" dirty="0" smtClean="0"/>
              <a:t>Click to edit Unit of measure</a:t>
            </a:r>
            <a:endParaRPr lang="nl-NL" dirty="0"/>
          </a:p>
        </p:txBody>
      </p:sp>
      <p:sp>
        <p:nvSpPr>
          <p:cNvPr id="100" name="Content Placeholder 51"/>
          <p:cNvSpPr>
            <a:spLocks noGrp="1"/>
          </p:cNvSpPr>
          <p:nvPr>
            <p:ph sz="quarter" idx="55" hasCustomPrompt="1"/>
          </p:nvPr>
        </p:nvSpPr>
        <p:spPr>
          <a:xfrm>
            <a:off x="468312" y="1319213"/>
            <a:ext cx="3963987" cy="219740"/>
          </a:xfrm>
        </p:spPr>
        <p:txBody>
          <a:bodyPr vert="horz" wrap="square" lIns="0" tIns="0" rIns="0" bIns="0" rtlCol="0">
            <a:spAutoFit/>
          </a:bodyPr>
          <a:lstStyle>
            <a:lvl1pPr>
              <a:defRPr lang="nl-NL" sz="1200" kern="1200" baseline="0" dirty="0">
                <a:solidFill>
                  <a:schemeClr val="tx1"/>
                </a:solidFill>
                <a:latin typeface="+mj-lt"/>
                <a:ea typeface="+mn-ea"/>
                <a:cs typeface="+mn-cs"/>
              </a:defRPr>
            </a:lvl1pPr>
          </a:lstStyle>
          <a:p>
            <a:pPr marL="0" lvl="0" indent="0" algn="l" defTabSz="914400" rtl="0" eaLnBrk="1" latinLnBrk="0" hangingPunct="1">
              <a:lnSpc>
                <a:spcPct val="119000"/>
              </a:lnSpc>
              <a:spcBef>
                <a:spcPts val="0"/>
              </a:spcBef>
              <a:spcAft>
                <a:spcPts val="0"/>
              </a:spcAft>
              <a:buClr>
                <a:srgbClr val="F7D117"/>
              </a:buClr>
              <a:buSzPct val="120000"/>
              <a:buFont typeface="Wingdings" pitchFamily="2" charset="2"/>
              <a:buNone/>
            </a:pPr>
            <a:r>
              <a:rPr lang="en-US" dirty="0" smtClean="0"/>
              <a:t>CHART TITLE APPEARS HERE</a:t>
            </a:r>
            <a:endParaRPr lang="nl-NL" dirty="0"/>
          </a:p>
        </p:txBody>
      </p:sp>
      <p:cxnSp>
        <p:nvCxnSpPr>
          <p:cNvPr id="101" name="Straight Connector 100"/>
          <p:cNvCxnSpPr/>
          <p:nvPr/>
        </p:nvCxnSpPr>
        <p:spPr>
          <a:xfrm flipV="1">
            <a:off x="468313" y="1596596"/>
            <a:ext cx="3963987" cy="1224"/>
          </a:xfrm>
          <a:prstGeom prst="line">
            <a:avLst/>
          </a:prstGeom>
          <a:ln w="50800">
            <a:solidFill>
              <a:schemeClr val="bg2"/>
            </a:solidFill>
          </a:ln>
        </p:spPr>
        <p:style>
          <a:lnRef idx="1">
            <a:schemeClr val="accent1"/>
          </a:lnRef>
          <a:fillRef idx="0">
            <a:schemeClr val="accent1"/>
          </a:fillRef>
          <a:effectRef idx="0">
            <a:schemeClr val="accent1"/>
          </a:effectRef>
          <a:fontRef idx="minor">
            <a:schemeClr val="tx1"/>
          </a:fontRef>
        </p:style>
      </p:cxnSp>
      <p:sp>
        <p:nvSpPr>
          <p:cNvPr id="102" name="Chart Placeholder 16"/>
          <p:cNvSpPr>
            <a:spLocks noGrp="1"/>
          </p:cNvSpPr>
          <p:nvPr>
            <p:ph type="chart" sz="quarter" idx="56"/>
          </p:nvPr>
        </p:nvSpPr>
        <p:spPr>
          <a:xfrm>
            <a:off x="468312" y="1910831"/>
            <a:ext cx="3963987" cy="1703279"/>
          </a:xfrm>
        </p:spPr>
        <p:txBody>
          <a:bodyPr>
            <a:normAutofit/>
          </a:bodyPr>
          <a:lstStyle>
            <a:lvl1pPr>
              <a:defRPr sz="1200">
                <a:solidFill>
                  <a:schemeClr val="tx1"/>
                </a:solidFill>
                <a:latin typeface="+mn-lt"/>
              </a:defRPr>
            </a:lvl1pPr>
          </a:lstStyle>
          <a:p>
            <a:r>
              <a:rPr lang="en-US" smtClean="0"/>
              <a:t>Click icon to add chart</a:t>
            </a:r>
            <a:endParaRPr lang="nl-NL" dirty="0"/>
          </a:p>
        </p:txBody>
      </p:sp>
      <p:cxnSp>
        <p:nvCxnSpPr>
          <p:cNvPr id="103" name="Straight Connector 102"/>
          <p:cNvCxnSpPr/>
          <p:nvPr/>
        </p:nvCxnSpPr>
        <p:spPr>
          <a:xfrm>
            <a:off x="461159" y="3419429"/>
            <a:ext cx="3963987" cy="2448"/>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104" name="Content Placeholder 51"/>
          <p:cNvSpPr>
            <a:spLocks noGrp="1"/>
          </p:cNvSpPr>
          <p:nvPr>
            <p:ph sz="quarter" idx="57" hasCustomPrompt="1"/>
          </p:nvPr>
        </p:nvSpPr>
        <p:spPr>
          <a:xfrm>
            <a:off x="4726792" y="4179607"/>
            <a:ext cx="3948896" cy="219740"/>
          </a:xfrm>
        </p:spPr>
        <p:txBody>
          <a:bodyPr vert="horz" wrap="square" lIns="0" tIns="0" rIns="0" bIns="0" rtlCol="0">
            <a:spAutoFit/>
          </a:bodyPr>
          <a:lstStyle>
            <a:lvl1pPr>
              <a:defRPr lang="nl-NL" sz="1200" kern="1200" baseline="0" dirty="0">
                <a:solidFill>
                  <a:schemeClr val="tx1"/>
                </a:solidFill>
                <a:latin typeface="+mn-lt"/>
                <a:ea typeface="+mn-ea"/>
                <a:cs typeface="+mn-cs"/>
              </a:defRPr>
            </a:lvl1pPr>
          </a:lstStyle>
          <a:p>
            <a:pPr marL="0" lvl="0" indent="0" algn="l" defTabSz="914400" rtl="0" eaLnBrk="1" latinLnBrk="0" hangingPunct="1">
              <a:lnSpc>
                <a:spcPct val="119000"/>
              </a:lnSpc>
              <a:spcBef>
                <a:spcPts val="0"/>
              </a:spcBef>
              <a:spcAft>
                <a:spcPts val="0"/>
              </a:spcAft>
              <a:buClr>
                <a:srgbClr val="F7D117"/>
              </a:buClr>
              <a:buSzPct val="120000"/>
              <a:buFont typeface="Wingdings" pitchFamily="2" charset="2"/>
              <a:buNone/>
            </a:pPr>
            <a:r>
              <a:rPr lang="en-US" dirty="0" smtClean="0"/>
              <a:t>Click to edit Unit of measure</a:t>
            </a:r>
            <a:endParaRPr lang="nl-NL" dirty="0"/>
          </a:p>
        </p:txBody>
      </p:sp>
      <p:sp>
        <p:nvSpPr>
          <p:cNvPr id="105" name="Content Placeholder 51"/>
          <p:cNvSpPr>
            <a:spLocks noGrp="1"/>
          </p:cNvSpPr>
          <p:nvPr>
            <p:ph sz="quarter" idx="58" hasCustomPrompt="1"/>
          </p:nvPr>
        </p:nvSpPr>
        <p:spPr>
          <a:xfrm>
            <a:off x="4726792" y="3844644"/>
            <a:ext cx="3948896" cy="219740"/>
          </a:xfrm>
        </p:spPr>
        <p:txBody>
          <a:bodyPr vert="horz" wrap="square" lIns="0" tIns="0" rIns="0" bIns="0" rtlCol="0">
            <a:spAutoFit/>
          </a:bodyPr>
          <a:lstStyle>
            <a:lvl1pPr>
              <a:defRPr lang="nl-NL" sz="1200" kern="1200" baseline="0" dirty="0">
                <a:solidFill>
                  <a:schemeClr val="tx1"/>
                </a:solidFill>
                <a:latin typeface="+mj-lt"/>
                <a:ea typeface="+mn-ea"/>
                <a:cs typeface="+mn-cs"/>
              </a:defRPr>
            </a:lvl1pPr>
          </a:lstStyle>
          <a:p>
            <a:pPr marL="0" lvl="0" indent="0" algn="l" defTabSz="914400" rtl="0" eaLnBrk="1" latinLnBrk="0" hangingPunct="1">
              <a:lnSpc>
                <a:spcPct val="119000"/>
              </a:lnSpc>
              <a:spcBef>
                <a:spcPts val="0"/>
              </a:spcBef>
              <a:spcAft>
                <a:spcPts val="0"/>
              </a:spcAft>
              <a:buClr>
                <a:srgbClr val="F7D117"/>
              </a:buClr>
              <a:buSzPct val="120000"/>
              <a:buFont typeface="Wingdings" pitchFamily="2" charset="2"/>
              <a:buNone/>
            </a:pPr>
            <a:r>
              <a:rPr lang="en-US" dirty="0" smtClean="0"/>
              <a:t>CHART TITLE APPEARS HERE</a:t>
            </a:r>
            <a:endParaRPr lang="nl-NL" dirty="0"/>
          </a:p>
        </p:txBody>
      </p:sp>
      <p:cxnSp>
        <p:nvCxnSpPr>
          <p:cNvPr id="106" name="Straight Connector 105"/>
          <p:cNvCxnSpPr/>
          <p:nvPr/>
        </p:nvCxnSpPr>
        <p:spPr>
          <a:xfrm flipV="1">
            <a:off x="4726792" y="4122027"/>
            <a:ext cx="3948896" cy="1224"/>
          </a:xfrm>
          <a:prstGeom prst="line">
            <a:avLst/>
          </a:prstGeom>
          <a:ln w="50800">
            <a:solidFill>
              <a:schemeClr val="bg2"/>
            </a:solidFill>
          </a:ln>
        </p:spPr>
        <p:style>
          <a:lnRef idx="1">
            <a:schemeClr val="accent1"/>
          </a:lnRef>
          <a:fillRef idx="0">
            <a:schemeClr val="accent1"/>
          </a:fillRef>
          <a:effectRef idx="0">
            <a:schemeClr val="accent1"/>
          </a:effectRef>
          <a:fontRef idx="minor">
            <a:schemeClr val="tx1"/>
          </a:fontRef>
        </p:style>
      </p:cxnSp>
      <p:sp>
        <p:nvSpPr>
          <p:cNvPr id="107" name="Chart Placeholder 16"/>
          <p:cNvSpPr>
            <a:spLocks noGrp="1"/>
          </p:cNvSpPr>
          <p:nvPr>
            <p:ph type="chart" sz="quarter" idx="59"/>
          </p:nvPr>
        </p:nvSpPr>
        <p:spPr>
          <a:xfrm>
            <a:off x="4726792" y="4436262"/>
            <a:ext cx="3948896" cy="1703279"/>
          </a:xfrm>
        </p:spPr>
        <p:txBody>
          <a:bodyPr>
            <a:normAutofit/>
          </a:bodyPr>
          <a:lstStyle>
            <a:lvl1pPr>
              <a:defRPr sz="1200">
                <a:solidFill>
                  <a:schemeClr val="tx1"/>
                </a:solidFill>
                <a:latin typeface="+mn-lt"/>
              </a:defRPr>
            </a:lvl1pPr>
          </a:lstStyle>
          <a:p>
            <a:r>
              <a:rPr lang="en-US" smtClean="0"/>
              <a:t>Click icon to add chart</a:t>
            </a:r>
            <a:endParaRPr lang="nl-NL" dirty="0"/>
          </a:p>
        </p:txBody>
      </p:sp>
      <p:cxnSp>
        <p:nvCxnSpPr>
          <p:cNvPr id="108" name="Straight Connector 107"/>
          <p:cNvCxnSpPr/>
          <p:nvPr/>
        </p:nvCxnSpPr>
        <p:spPr>
          <a:xfrm>
            <a:off x="4719638" y="5944860"/>
            <a:ext cx="3948896" cy="2448"/>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109" name="Content Placeholder 51"/>
          <p:cNvSpPr>
            <a:spLocks noGrp="1"/>
          </p:cNvSpPr>
          <p:nvPr>
            <p:ph sz="quarter" idx="60" hasCustomPrompt="1"/>
          </p:nvPr>
        </p:nvSpPr>
        <p:spPr>
          <a:xfrm>
            <a:off x="4726792" y="1654176"/>
            <a:ext cx="3948896" cy="219740"/>
          </a:xfrm>
        </p:spPr>
        <p:txBody>
          <a:bodyPr vert="horz" wrap="square" lIns="0" tIns="0" rIns="0" bIns="0" rtlCol="0">
            <a:spAutoFit/>
          </a:bodyPr>
          <a:lstStyle>
            <a:lvl1pPr>
              <a:defRPr lang="nl-NL" sz="1200" kern="1200" baseline="0" dirty="0">
                <a:solidFill>
                  <a:schemeClr val="tx1"/>
                </a:solidFill>
                <a:latin typeface="+mn-lt"/>
                <a:ea typeface="+mn-ea"/>
                <a:cs typeface="+mn-cs"/>
              </a:defRPr>
            </a:lvl1pPr>
          </a:lstStyle>
          <a:p>
            <a:pPr marL="0" lvl="0" indent="0" algn="l" defTabSz="914400" rtl="0" eaLnBrk="1" latinLnBrk="0" hangingPunct="1">
              <a:lnSpc>
                <a:spcPct val="119000"/>
              </a:lnSpc>
              <a:spcBef>
                <a:spcPts val="0"/>
              </a:spcBef>
              <a:spcAft>
                <a:spcPts val="0"/>
              </a:spcAft>
              <a:buClr>
                <a:srgbClr val="F7D117"/>
              </a:buClr>
              <a:buSzPct val="120000"/>
              <a:buFont typeface="Wingdings" pitchFamily="2" charset="2"/>
              <a:buNone/>
            </a:pPr>
            <a:r>
              <a:rPr lang="en-US" dirty="0" smtClean="0"/>
              <a:t>Click to edit Unit of measure</a:t>
            </a:r>
            <a:endParaRPr lang="nl-NL" dirty="0"/>
          </a:p>
        </p:txBody>
      </p:sp>
      <p:sp>
        <p:nvSpPr>
          <p:cNvPr id="110" name="Content Placeholder 51"/>
          <p:cNvSpPr>
            <a:spLocks noGrp="1"/>
          </p:cNvSpPr>
          <p:nvPr>
            <p:ph sz="quarter" idx="61" hasCustomPrompt="1"/>
          </p:nvPr>
        </p:nvSpPr>
        <p:spPr>
          <a:xfrm>
            <a:off x="4726792" y="1319213"/>
            <a:ext cx="3948896" cy="219740"/>
          </a:xfrm>
        </p:spPr>
        <p:txBody>
          <a:bodyPr vert="horz" wrap="square" lIns="0" tIns="0" rIns="0" bIns="0" rtlCol="0">
            <a:spAutoFit/>
          </a:bodyPr>
          <a:lstStyle>
            <a:lvl1pPr>
              <a:defRPr lang="nl-NL" sz="1200" kern="1200" baseline="0" dirty="0">
                <a:solidFill>
                  <a:schemeClr val="tx1"/>
                </a:solidFill>
                <a:latin typeface="+mj-lt"/>
                <a:ea typeface="+mn-ea"/>
                <a:cs typeface="+mn-cs"/>
              </a:defRPr>
            </a:lvl1pPr>
          </a:lstStyle>
          <a:p>
            <a:pPr marL="0" lvl="0" indent="0" algn="l" defTabSz="914400" rtl="0" eaLnBrk="1" latinLnBrk="0" hangingPunct="1">
              <a:lnSpc>
                <a:spcPct val="119000"/>
              </a:lnSpc>
              <a:spcBef>
                <a:spcPts val="0"/>
              </a:spcBef>
              <a:spcAft>
                <a:spcPts val="0"/>
              </a:spcAft>
              <a:buClr>
                <a:srgbClr val="F7D117"/>
              </a:buClr>
              <a:buSzPct val="120000"/>
              <a:buFont typeface="Wingdings" pitchFamily="2" charset="2"/>
              <a:buNone/>
            </a:pPr>
            <a:r>
              <a:rPr lang="en-US" dirty="0" smtClean="0"/>
              <a:t>CHART TITLE APPEARS HERE</a:t>
            </a:r>
            <a:endParaRPr lang="nl-NL" dirty="0"/>
          </a:p>
        </p:txBody>
      </p:sp>
      <p:cxnSp>
        <p:nvCxnSpPr>
          <p:cNvPr id="111" name="Straight Connector 110"/>
          <p:cNvCxnSpPr/>
          <p:nvPr/>
        </p:nvCxnSpPr>
        <p:spPr>
          <a:xfrm flipV="1">
            <a:off x="4726792" y="1596596"/>
            <a:ext cx="3948896" cy="1224"/>
          </a:xfrm>
          <a:prstGeom prst="line">
            <a:avLst/>
          </a:prstGeom>
          <a:ln w="50800">
            <a:solidFill>
              <a:schemeClr val="bg2"/>
            </a:solidFill>
          </a:ln>
        </p:spPr>
        <p:style>
          <a:lnRef idx="1">
            <a:schemeClr val="accent1"/>
          </a:lnRef>
          <a:fillRef idx="0">
            <a:schemeClr val="accent1"/>
          </a:fillRef>
          <a:effectRef idx="0">
            <a:schemeClr val="accent1"/>
          </a:effectRef>
          <a:fontRef idx="minor">
            <a:schemeClr val="tx1"/>
          </a:fontRef>
        </p:style>
      </p:cxnSp>
      <p:sp>
        <p:nvSpPr>
          <p:cNvPr id="112" name="Chart Placeholder 16"/>
          <p:cNvSpPr>
            <a:spLocks noGrp="1"/>
          </p:cNvSpPr>
          <p:nvPr>
            <p:ph type="chart" sz="quarter" idx="62"/>
          </p:nvPr>
        </p:nvSpPr>
        <p:spPr>
          <a:xfrm>
            <a:off x="4726792" y="1910831"/>
            <a:ext cx="3948896" cy="1703279"/>
          </a:xfrm>
        </p:spPr>
        <p:txBody>
          <a:bodyPr>
            <a:normAutofit/>
          </a:bodyPr>
          <a:lstStyle>
            <a:lvl1pPr>
              <a:defRPr sz="1200">
                <a:solidFill>
                  <a:schemeClr val="tx1"/>
                </a:solidFill>
                <a:latin typeface="+mn-lt"/>
              </a:defRPr>
            </a:lvl1pPr>
          </a:lstStyle>
          <a:p>
            <a:r>
              <a:rPr lang="en-US" smtClean="0"/>
              <a:t>Click icon to add chart</a:t>
            </a:r>
            <a:endParaRPr lang="nl-NL" dirty="0"/>
          </a:p>
        </p:txBody>
      </p:sp>
      <p:cxnSp>
        <p:nvCxnSpPr>
          <p:cNvPr id="113" name="Straight Connector 112"/>
          <p:cNvCxnSpPr/>
          <p:nvPr/>
        </p:nvCxnSpPr>
        <p:spPr>
          <a:xfrm>
            <a:off x="4719638" y="3419429"/>
            <a:ext cx="3948896" cy="2448"/>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Rectangle 4"/>
          <p:cNvSpPr>
            <a:spLocks noChangeArrowheads="1"/>
          </p:cNvSpPr>
          <p:nvPr userDrawn="1"/>
        </p:nvSpPr>
        <p:spPr bwMode="auto">
          <a:xfrm>
            <a:off x="0" y="228599"/>
            <a:ext cx="8675688" cy="516467"/>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18" charset="0"/>
            </a:endParaRPr>
          </a:p>
        </p:txBody>
      </p:sp>
      <p:cxnSp>
        <p:nvCxnSpPr>
          <p:cNvPr id="30" name="Straight Connector 29"/>
          <p:cNvCxnSpPr/>
          <p:nvPr userDrawn="1"/>
        </p:nvCxnSpPr>
        <p:spPr>
          <a:xfrm flipV="1">
            <a:off x="911225" y="4122457"/>
            <a:ext cx="3697200" cy="794"/>
          </a:xfrm>
          <a:prstGeom prst="line">
            <a:avLst/>
          </a:prstGeom>
          <a:ln w="508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904071" y="5944860"/>
            <a:ext cx="3697200" cy="1588"/>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flipV="1">
            <a:off x="911225" y="1597026"/>
            <a:ext cx="3697200" cy="794"/>
          </a:xfrm>
          <a:prstGeom prst="line">
            <a:avLst/>
          </a:prstGeom>
          <a:ln w="508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904071" y="3419429"/>
            <a:ext cx="3697200" cy="1588"/>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a:xfrm flipV="1">
            <a:off x="4965700" y="4122457"/>
            <a:ext cx="3697200" cy="794"/>
          </a:xfrm>
          <a:prstGeom prst="line">
            <a:avLst/>
          </a:prstGeom>
          <a:ln w="508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4958546" y="5944860"/>
            <a:ext cx="3697200" cy="1588"/>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flipV="1">
            <a:off x="4965700" y="1597026"/>
            <a:ext cx="3697200" cy="794"/>
          </a:xfrm>
          <a:prstGeom prst="line">
            <a:avLst/>
          </a:prstGeom>
          <a:ln w="508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4958546" y="3419429"/>
            <a:ext cx="3697200" cy="1588"/>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grpSp>
        <p:nvGrpSpPr>
          <p:cNvPr id="13" name="Group 12"/>
          <p:cNvGrpSpPr/>
          <p:nvPr/>
        </p:nvGrpSpPr>
        <p:grpSpPr>
          <a:xfrm>
            <a:off x="468313" y="226142"/>
            <a:ext cx="8208961" cy="6167226"/>
            <a:chOff x="468313" y="226142"/>
            <a:chExt cx="8208961" cy="6167226"/>
          </a:xfrm>
        </p:grpSpPr>
        <p:sp>
          <p:nvSpPr>
            <p:cNvPr id="19" name="Rectangle 4"/>
            <p:cNvSpPr>
              <a:spLocks noChangeArrowheads="1"/>
            </p:cNvSpPr>
            <p:nvPr/>
          </p:nvSpPr>
          <p:spPr bwMode="auto">
            <a:xfrm flipH="1">
              <a:off x="468313" y="1307018"/>
              <a:ext cx="7020000" cy="5086350"/>
            </a:xfrm>
            <a:prstGeom prst="rect">
              <a:avLst/>
            </a:prstGeom>
            <a:solidFill>
              <a:schemeClr val="accent1">
                <a:lumMod val="40000"/>
                <a:lumOff val="60000"/>
              </a:schemeClr>
            </a:solidFill>
            <a:ln w="9525">
              <a:noFill/>
              <a:miter lim="800000"/>
              <a:headEnd/>
              <a:tailEnd/>
            </a:ln>
            <a:effectLst/>
          </p:spPr>
          <p:txBody>
            <a:bodyPr wrap="none" anchor="ctr"/>
            <a:lstStyle/>
            <a:p>
              <a:r>
                <a:rPr lang="en-GB" dirty="0" smtClean="0"/>
                <a:t> </a:t>
              </a:r>
              <a:endParaRPr lang="en-GB" dirty="0"/>
            </a:p>
          </p:txBody>
        </p:sp>
        <p:sp>
          <p:nvSpPr>
            <p:cNvPr id="23" name="Rectangle 4"/>
            <p:cNvSpPr>
              <a:spLocks noChangeArrowheads="1"/>
            </p:cNvSpPr>
            <p:nvPr/>
          </p:nvSpPr>
          <p:spPr bwMode="auto">
            <a:xfrm flipH="1">
              <a:off x="1548071" y="226142"/>
              <a:ext cx="7129203" cy="5040000"/>
            </a:xfrm>
            <a:prstGeom prst="rect">
              <a:avLst/>
            </a:prstGeom>
            <a:solidFill>
              <a:schemeClr val="accent1">
                <a:lumMod val="60000"/>
                <a:lumOff val="40000"/>
              </a:schemeClr>
            </a:solidFill>
            <a:ln w="9525">
              <a:noFill/>
              <a:miter lim="800000"/>
              <a:headEnd/>
              <a:tailEnd/>
            </a:ln>
            <a:effectLst/>
          </p:spPr>
          <p:txBody>
            <a:bodyPr wrap="none" anchor="ctr"/>
            <a:lstStyle/>
            <a:p>
              <a:endParaRPr lang="en-GB"/>
            </a:p>
          </p:txBody>
        </p:sp>
        <p:sp>
          <p:nvSpPr>
            <p:cNvPr id="24" name="Rectangle 4"/>
            <p:cNvSpPr>
              <a:spLocks noChangeArrowheads="1"/>
            </p:cNvSpPr>
            <p:nvPr/>
          </p:nvSpPr>
          <p:spPr bwMode="auto">
            <a:xfrm flipH="1">
              <a:off x="1548072" y="1307018"/>
              <a:ext cx="5942197" cy="3960000"/>
            </a:xfrm>
            <a:prstGeom prst="rect">
              <a:avLst/>
            </a:prstGeom>
            <a:solidFill>
              <a:schemeClr val="accent1"/>
            </a:solidFill>
            <a:ln w="9525">
              <a:noFill/>
              <a:miter lim="800000"/>
              <a:headEnd/>
              <a:tailEnd/>
            </a:ln>
            <a:effectLst/>
          </p:spPr>
          <p:txBody>
            <a:bodyPr wrap="none" anchor="ctr"/>
            <a:lstStyle/>
            <a:p>
              <a:endParaRPr lang="en-GB"/>
            </a:p>
          </p:txBody>
        </p:sp>
      </p:grpSp>
      <p:sp>
        <p:nvSpPr>
          <p:cNvPr id="18" name="Title 1"/>
          <p:cNvSpPr>
            <a:spLocks noGrp="1"/>
          </p:cNvSpPr>
          <p:nvPr>
            <p:ph type="title"/>
          </p:nvPr>
        </p:nvSpPr>
        <p:spPr>
          <a:xfrm>
            <a:off x="1782070" y="3198783"/>
            <a:ext cx="5603468" cy="1362075"/>
          </a:xfrm>
          <a:prstGeom prst="rect">
            <a:avLst/>
          </a:prstGeom>
        </p:spPr>
        <p:txBody>
          <a:bodyPr lIns="0" tIns="0" rIns="0" bIns="0"/>
          <a:lstStyle>
            <a:lvl1pPr algn="l">
              <a:defRPr sz="1600" b="0" cap="none" baseline="0">
                <a:solidFill>
                  <a:schemeClr val="tx1"/>
                </a:solidFill>
                <a:latin typeface="+mn-lt"/>
              </a:defRPr>
            </a:lvl1pPr>
          </a:lstStyle>
          <a:p>
            <a:r>
              <a:rPr lang="en-US" smtClean="0"/>
              <a:t>Click to edit Master title style</a:t>
            </a:r>
            <a:endParaRPr lang="en-MY" dirty="0"/>
          </a:p>
        </p:txBody>
      </p:sp>
      <p:sp>
        <p:nvSpPr>
          <p:cNvPr id="25" name="Text Placeholder 2"/>
          <p:cNvSpPr>
            <a:spLocks noGrp="1"/>
          </p:cNvSpPr>
          <p:nvPr>
            <p:ph type="body" idx="1"/>
          </p:nvPr>
        </p:nvSpPr>
        <p:spPr>
          <a:xfrm>
            <a:off x="1782070" y="2379407"/>
            <a:ext cx="5603468" cy="741600"/>
          </a:xfrm>
          <a:prstGeom prst="rect">
            <a:avLst/>
          </a:prstGeom>
        </p:spPr>
        <p:txBody>
          <a:bodyPr lIns="0" tIns="0" rIns="0" bIns="0" anchor="t" anchorCtr="0"/>
          <a:lstStyle>
            <a:lvl1pPr marL="0" indent="0">
              <a:buNone/>
              <a:defRPr sz="2400" b="1" cap="all" baseline="0">
                <a:solidFill>
                  <a:schemeClr val="accent2"/>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34" name="Text Placeholder 13"/>
          <p:cNvSpPr>
            <a:spLocks noGrp="1"/>
          </p:cNvSpPr>
          <p:nvPr>
            <p:ph type="body" sz="quarter" idx="13" hasCustomPrompt="1"/>
          </p:nvPr>
        </p:nvSpPr>
        <p:spPr>
          <a:xfrm>
            <a:off x="1782070" y="1415008"/>
            <a:ext cx="2243127" cy="964626"/>
          </a:xfrm>
          <a:prstGeom prst="rect">
            <a:avLst/>
          </a:prstGeom>
        </p:spPr>
        <p:txBody>
          <a:bodyPr lIns="0" tIns="0" rIns="0" bIns="0"/>
          <a:lstStyle>
            <a:lvl1pPr>
              <a:buNone/>
              <a:defRPr sz="6000">
                <a:solidFill>
                  <a:schemeClr val="accent2"/>
                </a:solidFill>
                <a:latin typeface="Futura Light" pitchFamily="2" charset="0"/>
              </a:defRPr>
            </a:lvl1pPr>
          </a:lstStyle>
          <a:p>
            <a:pPr lvl="0"/>
            <a:r>
              <a:rPr lang="en-GB" dirty="0" smtClean="0"/>
              <a:t>0.0</a:t>
            </a:r>
            <a:endParaRPr lang="en-GB"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7" name="Rectangle 4"/>
          <p:cNvSpPr>
            <a:spLocks noChangeArrowheads="1"/>
          </p:cNvSpPr>
          <p:nvPr/>
        </p:nvSpPr>
        <p:spPr bwMode="auto">
          <a:xfrm>
            <a:off x="0" y="228599"/>
            <a:ext cx="8675688" cy="516467"/>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18" charset="0"/>
            </a:endParaRPr>
          </a:p>
        </p:txBody>
      </p:sp>
      <p:sp>
        <p:nvSpPr>
          <p:cNvPr id="34" name="Rectangle 2"/>
          <p:cNvSpPr>
            <a:spLocks noGrp="1" noChangeArrowheads="1"/>
          </p:cNvSpPr>
          <p:nvPr>
            <p:ph type="title"/>
          </p:nvPr>
        </p:nvSpPr>
        <p:spPr bwMode="auto">
          <a:xfrm>
            <a:off x="468313" y="295200"/>
            <a:ext cx="8132199" cy="419156"/>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cap="all" baseline="0">
                <a:solidFill>
                  <a:schemeClr val="accent2"/>
                </a:solidFill>
              </a:defRPr>
            </a:lvl1pPr>
          </a:lstStyle>
          <a:p>
            <a:pPr lvl="0"/>
            <a:r>
              <a:rPr lang="en-US" smtClean="0"/>
              <a:t>Click to edit Master title style</a:t>
            </a:r>
            <a:endParaRPr lang="en-US" dirty="0" smtClean="0"/>
          </a:p>
        </p:txBody>
      </p:sp>
      <p:sp>
        <p:nvSpPr>
          <p:cNvPr id="10" name="Rectangle 4"/>
          <p:cNvSpPr>
            <a:spLocks noChangeArrowheads="1"/>
          </p:cNvSpPr>
          <p:nvPr userDrawn="1"/>
        </p:nvSpPr>
        <p:spPr bwMode="auto">
          <a:xfrm>
            <a:off x="0" y="228599"/>
            <a:ext cx="8675688" cy="516467"/>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18" charset="0"/>
            </a:endParaRP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Only - 2 Line Heading">
    <p:spTree>
      <p:nvGrpSpPr>
        <p:cNvPr id="1" name=""/>
        <p:cNvGrpSpPr/>
        <p:nvPr/>
      </p:nvGrpSpPr>
      <p:grpSpPr>
        <a:xfrm>
          <a:off x="0" y="0"/>
          <a:ext cx="0" cy="0"/>
          <a:chOff x="0" y="0"/>
          <a:chExt cx="0" cy="0"/>
        </a:xfrm>
      </p:grpSpPr>
      <p:sp>
        <p:nvSpPr>
          <p:cNvPr id="9" name="Rectangle 4"/>
          <p:cNvSpPr>
            <a:spLocks noChangeArrowheads="1"/>
          </p:cNvSpPr>
          <p:nvPr/>
        </p:nvSpPr>
        <p:spPr bwMode="auto">
          <a:xfrm>
            <a:off x="0" y="228600"/>
            <a:ext cx="8675688" cy="893763"/>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2" charset="0"/>
            </a:endParaRPr>
          </a:p>
        </p:txBody>
      </p:sp>
      <p:sp>
        <p:nvSpPr>
          <p:cNvPr id="34" name="Rectangle 2"/>
          <p:cNvSpPr>
            <a:spLocks noGrp="1" noChangeArrowheads="1"/>
          </p:cNvSpPr>
          <p:nvPr>
            <p:ph type="title"/>
          </p:nvPr>
        </p:nvSpPr>
        <p:spPr bwMode="auto">
          <a:xfrm>
            <a:off x="468313" y="295200"/>
            <a:ext cx="8132199" cy="741600"/>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cap="all" baseline="0">
                <a:solidFill>
                  <a:schemeClr val="accent2"/>
                </a:solidFill>
              </a:defRPr>
            </a:lvl1pPr>
          </a:lstStyle>
          <a:p>
            <a:pPr lvl="0"/>
            <a:r>
              <a:rPr lang="en-US" smtClean="0"/>
              <a:t>Click to edit Master title style</a:t>
            </a:r>
            <a:endParaRPr lang="en-US" dirty="0" smtClean="0"/>
          </a:p>
        </p:txBody>
      </p:sp>
      <p:sp>
        <p:nvSpPr>
          <p:cNvPr id="8" name="Rectangle 4"/>
          <p:cNvSpPr>
            <a:spLocks noChangeArrowheads="1"/>
          </p:cNvSpPr>
          <p:nvPr userDrawn="1"/>
        </p:nvSpPr>
        <p:spPr bwMode="auto">
          <a:xfrm>
            <a:off x="0" y="228600"/>
            <a:ext cx="8675688" cy="893763"/>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2"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amp;A">
    <p:spTree>
      <p:nvGrpSpPr>
        <p:cNvPr id="1" name=""/>
        <p:cNvGrpSpPr/>
        <p:nvPr/>
      </p:nvGrpSpPr>
      <p:grpSpPr>
        <a:xfrm>
          <a:off x="0" y="0"/>
          <a:ext cx="0" cy="0"/>
          <a:chOff x="0" y="0"/>
          <a:chExt cx="0" cy="0"/>
        </a:xfrm>
      </p:grpSpPr>
      <p:grpSp>
        <p:nvGrpSpPr>
          <p:cNvPr id="13" name="Group 12"/>
          <p:cNvGrpSpPr/>
          <p:nvPr/>
        </p:nvGrpSpPr>
        <p:grpSpPr>
          <a:xfrm>
            <a:off x="468313" y="226142"/>
            <a:ext cx="8208961" cy="6167226"/>
            <a:chOff x="468313" y="226142"/>
            <a:chExt cx="8208961" cy="6167226"/>
          </a:xfrm>
        </p:grpSpPr>
        <p:sp>
          <p:nvSpPr>
            <p:cNvPr id="19" name="Rectangle 4"/>
            <p:cNvSpPr>
              <a:spLocks noChangeArrowheads="1"/>
            </p:cNvSpPr>
            <p:nvPr/>
          </p:nvSpPr>
          <p:spPr bwMode="auto">
            <a:xfrm flipH="1">
              <a:off x="468313" y="1307018"/>
              <a:ext cx="7020000" cy="5086350"/>
            </a:xfrm>
            <a:prstGeom prst="rect">
              <a:avLst/>
            </a:prstGeom>
            <a:solidFill>
              <a:schemeClr val="accent1">
                <a:lumMod val="40000"/>
                <a:lumOff val="60000"/>
              </a:schemeClr>
            </a:solidFill>
            <a:ln w="9525">
              <a:noFill/>
              <a:miter lim="800000"/>
              <a:headEnd/>
              <a:tailEnd/>
            </a:ln>
            <a:effectLst/>
          </p:spPr>
          <p:txBody>
            <a:bodyPr wrap="none" anchor="ctr"/>
            <a:lstStyle/>
            <a:p>
              <a:r>
                <a:rPr lang="en-GB" dirty="0" smtClean="0"/>
                <a:t> </a:t>
              </a:r>
              <a:endParaRPr lang="en-GB" dirty="0"/>
            </a:p>
          </p:txBody>
        </p:sp>
        <p:sp>
          <p:nvSpPr>
            <p:cNvPr id="20" name="Rectangle 4"/>
            <p:cNvSpPr>
              <a:spLocks noChangeArrowheads="1"/>
            </p:cNvSpPr>
            <p:nvPr/>
          </p:nvSpPr>
          <p:spPr bwMode="auto">
            <a:xfrm flipH="1">
              <a:off x="1548071" y="226142"/>
              <a:ext cx="7129203" cy="5040000"/>
            </a:xfrm>
            <a:prstGeom prst="rect">
              <a:avLst/>
            </a:prstGeom>
            <a:solidFill>
              <a:schemeClr val="accent1">
                <a:lumMod val="60000"/>
                <a:lumOff val="40000"/>
              </a:schemeClr>
            </a:solidFill>
            <a:ln w="9525">
              <a:noFill/>
              <a:miter lim="800000"/>
              <a:headEnd/>
              <a:tailEnd/>
            </a:ln>
            <a:effectLst/>
          </p:spPr>
          <p:txBody>
            <a:bodyPr wrap="none" anchor="ctr"/>
            <a:lstStyle/>
            <a:p>
              <a:endParaRPr lang="en-GB"/>
            </a:p>
          </p:txBody>
        </p:sp>
        <p:sp>
          <p:nvSpPr>
            <p:cNvPr id="21" name="Rectangle 4"/>
            <p:cNvSpPr>
              <a:spLocks noChangeArrowheads="1"/>
            </p:cNvSpPr>
            <p:nvPr/>
          </p:nvSpPr>
          <p:spPr bwMode="auto">
            <a:xfrm flipH="1">
              <a:off x="1548072" y="1307018"/>
              <a:ext cx="5942197" cy="3960000"/>
            </a:xfrm>
            <a:prstGeom prst="rect">
              <a:avLst/>
            </a:prstGeom>
            <a:solidFill>
              <a:schemeClr val="accent1"/>
            </a:solidFill>
            <a:ln w="9525">
              <a:noFill/>
              <a:miter lim="800000"/>
              <a:headEnd/>
              <a:tailEnd/>
            </a:ln>
            <a:effectLst/>
          </p:spPr>
          <p:txBody>
            <a:bodyPr wrap="none" anchor="ctr"/>
            <a:lstStyle/>
            <a:p>
              <a:endParaRPr lang="en-GB"/>
            </a:p>
          </p:txBody>
        </p:sp>
      </p:grpSp>
      <p:sp>
        <p:nvSpPr>
          <p:cNvPr id="34" name="Text Placeholder 13"/>
          <p:cNvSpPr>
            <a:spLocks noGrp="1"/>
          </p:cNvSpPr>
          <p:nvPr>
            <p:ph type="body" sz="quarter" idx="13" hasCustomPrompt="1"/>
          </p:nvPr>
        </p:nvSpPr>
        <p:spPr>
          <a:xfrm>
            <a:off x="1782070" y="1415008"/>
            <a:ext cx="2243127" cy="964626"/>
          </a:xfrm>
          <a:prstGeom prst="rect">
            <a:avLst/>
          </a:prstGeom>
        </p:spPr>
        <p:txBody>
          <a:bodyPr lIns="0" tIns="0" rIns="0" bIns="0"/>
          <a:lstStyle>
            <a:lvl1pPr>
              <a:buNone/>
              <a:defRPr sz="6000">
                <a:solidFill>
                  <a:schemeClr val="accent2"/>
                </a:solidFill>
                <a:latin typeface="Futura Light" pitchFamily="2" charset="0"/>
              </a:defRPr>
            </a:lvl1pPr>
          </a:lstStyle>
          <a:p>
            <a:pPr lvl="0"/>
            <a:r>
              <a:rPr lang="en-GB" dirty="0" smtClean="0"/>
              <a:t>Q &amp; A</a:t>
            </a:r>
            <a:endParaRPr lang="en-GB" dirty="0"/>
          </a:p>
        </p:txBody>
      </p:sp>
      <p:grpSp>
        <p:nvGrpSpPr>
          <p:cNvPr id="11" name="Group 10"/>
          <p:cNvGrpSpPr/>
          <p:nvPr userDrawn="1"/>
        </p:nvGrpSpPr>
        <p:grpSpPr>
          <a:xfrm>
            <a:off x="900000" y="648000"/>
            <a:ext cx="7380000" cy="5633999"/>
            <a:chOff x="900000" y="648000"/>
            <a:chExt cx="7380000" cy="5633999"/>
          </a:xfrm>
        </p:grpSpPr>
        <p:sp>
          <p:nvSpPr>
            <p:cNvPr id="12" name="Rectangle 4"/>
            <p:cNvSpPr>
              <a:spLocks noChangeArrowheads="1"/>
            </p:cNvSpPr>
            <p:nvPr userDrawn="1"/>
          </p:nvSpPr>
          <p:spPr bwMode="auto">
            <a:xfrm flipH="1">
              <a:off x="900000" y="1367999"/>
              <a:ext cx="6661152" cy="4914000"/>
            </a:xfrm>
            <a:prstGeom prst="rect">
              <a:avLst/>
            </a:prstGeom>
            <a:solidFill>
              <a:srgbClr val="FCEC8B"/>
            </a:solidFill>
            <a:ln w="9525">
              <a:noFill/>
              <a:miter lim="800000"/>
              <a:headEnd/>
              <a:tailEnd/>
            </a:ln>
            <a:effectLst/>
          </p:spPr>
          <p:txBody>
            <a:bodyPr wrap="none" anchor="ctr"/>
            <a:lstStyle/>
            <a:p>
              <a:endParaRPr lang="en-MY"/>
            </a:p>
          </p:txBody>
        </p:sp>
        <p:sp>
          <p:nvSpPr>
            <p:cNvPr id="16" name="Rectangle 4"/>
            <p:cNvSpPr>
              <a:spLocks noChangeArrowheads="1"/>
            </p:cNvSpPr>
            <p:nvPr userDrawn="1"/>
          </p:nvSpPr>
          <p:spPr bwMode="auto">
            <a:xfrm flipH="1">
              <a:off x="1620000" y="648000"/>
              <a:ext cx="6660000" cy="4914000"/>
            </a:xfrm>
            <a:prstGeom prst="rect">
              <a:avLst/>
            </a:prstGeom>
            <a:solidFill>
              <a:srgbClr val="FAE374"/>
            </a:solidFill>
            <a:ln w="9525">
              <a:noFill/>
              <a:miter lim="800000"/>
              <a:headEnd/>
              <a:tailEnd/>
            </a:ln>
            <a:effectLst/>
          </p:spPr>
          <p:txBody>
            <a:bodyPr wrap="none" anchor="ctr"/>
            <a:lstStyle/>
            <a:p>
              <a:endParaRPr lang="en-MY"/>
            </a:p>
          </p:txBody>
        </p:sp>
        <p:sp>
          <p:nvSpPr>
            <p:cNvPr id="18" name="Rectangle 4"/>
            <p:cNvSpPr>
              <a:spLocks noChangeArrowheads="1"/>
            </p:cNvSpPr>
            <p:nvPr userDrawn="1"/>
          </p:nvSpPr>
          <p:spPr bwMode="auto">
            <a:xfrm flipH="1">
              <a:off x="1620000" y="1367999"/>
              <a:ext cx="5940000" cy="4194000"/>
            </a:xfrm>
            <a:prstGeom prst="rect">
              <a:avLst/>
            </a:prstGeom>
            <a:solidFill>
              <a:schemeClr val="accent1"/>
            </a:solidFill>
            <a:ln w="9525">
              <a:noFill/>
              <a:miter lim="800000"/>
              <a:headEnd/>
              <a:tailEnd/>
            </a:ln>
            <a:effectLst/>
          </p:spPr>
          <p:txBody>
            <a:bodyPr wrap="none" anchor="ctr"/>
            <a:lstStyle/>
            <a:p>
              <a:endParaRPr lang="en-MY"/>
            </a:p>
          </p:txBody>
        </p:sp>
      </p:gr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End Slide (Mandatory)">
    <p:spTree>
      <p:nvGrpSpPr>
        <p:cNvPr id="1" name=""/>
        <p:cNvGrpSpPr/>
        <p:nvPr/>
      </p:nvGrpSpPr>
      <p:grpSpPr>
        <a:xfrm>
          <a:off x="0" y="0"/>
          <a:ext cx="0" cy="0"/>
          <a:chOff x="0" y="0"/>
          <a:chExt cx="0" cy="0"/>
        </a:xfrm>
      </p:grpSpPr>
      <p:grpSp>
        <p:nvGrpSpPr>
          <p:cNvPr id="4" name="Group 3"/>
          <p:cNvGrpSpPr/>
          <p:nvPr/>
        </p:nvGrpSpPr>
        <p:grpSpPr>
          <a:xfrm>
            <a:off x="0" y="0"/>
            <a:ext cx="9144000" cy="6858000"/>
            <a:chOff x="0" y="0"/>
            <a:chExt cx="9144000"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Shell-2010-Pecten-RGBpc.wmf"/>
            <p:cNvPicPr>
              <a:picLocks noChangeAspect="1"/>
            </p:cNvPicPr>
            <p:nvPr userDrawn="1"/>
          </p:nvPicPr>
          <p:blipFill>
            <a:blip r:embed="rId2" cstate="print"/>
            <a:stretch>
              <a:fillRect/>
            </a:stretch>
          </p:blipFill>
          <p:spPr>
            <a:xfrm>
              <a:off x="3418626" y="2285524"/>
              <a:ext cx="2340000" cy="2170570"/>
            </a:xfrm>
            <a:prstGeom prst="rect">
              <a:avLst/>
            </a:prstGeom>
          </p:spPr>
        </p:pic>
      </p:grpSp>
      <p:grpSp>
        <p:nvGrpSpPr>
          <p:cNvPr id="5" name="Group 4"/>
          <p:cNvGrpSpPr/>
          <p:nvPr userDrawn="1"/>
        </p:nvGrpSpPr>
        <p:grpSpPr>
          <a:xfrm>
            <a:off x="0" y="0"/>
            <a:ext cx="9144000" cy="6858000"/>
            <a:chOff x="0" y="0"/>
            <a:chExt cx="9144000" cy="6858000"/>
          </a:xfrm>
        </p:grpSpPr>
        <p:sp>
          <p:nvSpPr>
            <p:cNvPr id="6" name="Rectangle 5"/>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Shell-2010-Pecten-RGBpc.wmf"/>
            <p:cNvPicPr>
              <a:picLocks noChangeAspect="1"/>
            </p:cNvPicPr>
            <p:nvPr userDrawn="1"/>
          </p:nvPicPr>
          <p:blipFill>
            <a:blip r:embed="rId2" cstate="print"/>
            <a:stretch>
              <a:fillRect/>
            </a:stretch>
          </p:blipFill>
          <p:spPr>
            <a:xfrm>
              <a:off x="3418626" y="2285524"/>
              <a:ext cx="2340000" cy="2170570"/>
            </a:xfrm>
            <a:prstGeom prst="rect">
              <a:avLst/>
            </a:prstGeom>
          </p:spPr>
        </p:pic>
      </p:gr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 Option 2">
    <p:spTree>
      <p:nvGrpSpPr>
        <p:cNvPr id="1" name=""/>
        <p:cNvGrpSpPr/>
        <p:nvPr/>
      </p:nvGrpSpPr>
      <p:grpSpPr>
        <a:xfrm>
          <a:off x="0" y="0"/>
          <a:ext cx="0" cy="0"/>
          <a:chOff x="0" y="0"/>
          <a:chExt cx="0" cy="0"/>
        </a:xfrm>
      </p:grpSpPr>
      <p:sp>
        <p:nvSpPr>
          <p:cNvPr id="15" name="Rectangle 4"/>
          <p:cNvSpPr>
            <a:spLocks noChangeArrowheads="1"/>
          </p:cNvSpPr>
          <p:nvPr/>
        </p:nvSpPr>
        <p:spPr bwMode="auto">
          <a:xfrm flipH="1">
            <a:off x="468313" y="1307018"/>
            <a:ext cx="7020000" cy="5086350"/>
          </a:xfrm>
          <a:prstGeom prst="rect">
            <a:avLst/>
          </a:prstGeom>
          <a:solidFill>
            <a:schemeClr val="accent1">
              <a:lumMod val="40000"/>
              <a:lumOff val="60000"/>
            </a:schemeClr>
          </a:solidFill>
          <a:ln w="9525">
            <a:noFill/>
            <a:miter lim="800000"/>
            <a:headEnd/>
            <a:tailEnd/>
          </a:ln>
          <a:effectLst/>
        </p:spPr>
        <p:txBody>
          <a:bodyPr wrap="none" anchor="ctr"/>
          <a:lstStyle/>
          <a:p>
            <a:r>
              <a:rPr lang="en-GB" smtClean="0"/>
              <a:t> </a:t>
            </a:r>
            <a:endParaRPr lang="en-GB" dirty="0"/>
          </a:p>
        </p:txBody>
      </p:sp>
      <p:sp>
        <p:nvSpPr>
          <p:cNvPr id="16" name="Rectangle 4"/>
          <p:cNvSpPr>
            <a:spLocks noChangeArrowheads="1"/>
          </p:cNvSpPr>
          <p:nvPr/>
        </p:nvSpPr>
        <p:spPr bwMode="auto">
          <a:xfrm flipH="1">
            <a:off x="1548071" y="226142"/>
            <a:ext cx="7129203" cy="5040000"/>
          </a:xfrm>
          <a:prstGeom prst="rect">
            <a:avLst/>
          </a:prstGeom>
          <a:solidFill>
            <a:schemeClr val="accent1"/>
          </a:solidFill>
          <a:ln w="9525">
            <a:noFill/>
            <a:miter lim="800000"/>
            <a:headEnd/>
            <a:tailEnd/>
          </a:ln>
          <a:effectLst/>
        </p:spPr>
        <p:txBody>
          <a:bodyPr wrap="none" anchor="ctr"/>
          <a:lstStyle/>
          <a:p>
            <a:endParaRPr lang="en-GB"/>
          </a:p>
        </p:txBody>
      </p:sp>
      <p:sp>
        <p:nvSpPr>
          <p:cNvPr id="17" name="Rectangle 4"/>
          <p:cNvSpPr>
            <a:spLocks noChangeArrowheads="1"/>
          </p:cNvSpPr>
          <p:nvPr/>
        </p:nvSpPr>
        <p:spPr bwMode="auto">
          <a:xfrm flipH="1">
            <a:off x="1548072" y="1307018"/>
            <a:ext cx="5942197" cy="3960000"/>
          </a:xfrm>
          <a:prstGeom prst="rect">
            <a:avLst/>
          </a:prstGeom>
          <a:solidFill>
            <a:schemeClr val="accent1"/>
          </a:solidFill>
          <a:ln w="9525">
            <a:noFill/>
            <a:miter lim="800000"/>
            <a:headEnd/>
            <a:tailEnd/>
          </a:ln>
          <a:effectLst/>
        </p:spPr>
        <p:txBody>
          <a:bodyPr wrap="none" anchor="ctr"/>
          <a:lstStyle/>
          <a:p>
            <a:endParaRPr lang="en-GB"/>
          </a:p>
        </p:txBody>
      </p:sp>
      <p:pic>
        <p:nvPicPr>
          <p:cNvPr id="23" name="Picture 22" descr="Shell-2010-Pecten-RGBpc.wmf"/>
          <p:cNvPicPr>
            <a:picLocks noChangeAspect="1"/>
          </p:cNvPicPr>
          <p:nvPr/>
        </p:nvPicPr>
        <p:blipFill>
          <a:blip r:embed="rId2" cstate="print"/>
          <a:stretch>
            <a:fillRect/>
          </a:stretch>
        </p:blipFill>
        <p:spPr>
          <a:xfrm flipH="1">
            <a:off x="468313" y="290934"/>
            <a:ext cx="720000" cy="667868"/>
          </a:xfrm>
          <a:prstGeom prst="rect">
            <a:avLst/>
          </a:prstGeom>
          <a:noFill/>
        </p:spPr>
      </p:pic>
      <p:sp>
        <p:nvSpPr>
          <p:cNvPr id="28" name="Rectangle 2"/>
          <p:cNvSpPr>
            <a:spLocks noGrp="1" noChangeArrowheads="1"/>
          </p:cNvSpPr>
          <p:nvPr>
            <p:ph type="ctrTitle"/>
          </p:nvPr>
        </p:nvSpPr>
        <p:spPr>
          <a:xfrm>
            <a:off x="1697782" y="390092"/>
            <a:ext cx="6748988" cy="382386"/>
          </a:xfrm>
          <a:noFill/>
        </p:spPr>
        <p:txBody>
          <a:bodyPr lIns="0" tIns="0" rIns="0"/>
          <a:lstStyle>
            <a:lvl1pPr>
              <a:defRPr kern="1200" cap="all" spc="0" baseline="0">
                <a:solidFill>
                  <a:schemeClr val="accent2"/>
                </a:solidFill>
                <a:latin typeface="+mj-lt"/>
                <a:cs typeface="Arial" pitchFamily="34" charset="0"/>
              </a:defRPr>
            </a:lvl1pPr>
          </a:lstStyle>
          <a:p>
            <a:r>
              <a:rPr lang="en-US" dirty="0" smtClean="0"/>
              <a:t>Click to edit Master title style</a:t>
            </a:r>
            <a:endParaRPr lang="en-GB" dirty="0"/>
          </a:p>
        </p:txBody>
      </p:sp>
      <p:sp>
        <p:nvSpPr>
          <p:cNvPr id="29" name="Rectangle 3"/>
          <p:cNvSpPr>
            <a:spLocks noGrp="1" noChangeArrowheads="1"/>
          </p:cNvSpPr>
          <p:nvPr>
            <p:ph type="subTitle" idx="1"/>
          </p:nvPr>
        </p:nvSpPr>
        <p:spPr>
          <a:xfrm>
            <a:off x="1697782" y="811745"/>
            <a:ext cx="6748988" cy="342685"/>
          </a:xfrm>
        </p:spPr>
        <p:txBody>
          <a:bodyPr/>
          <a:lstStyle>
            <a:lvl1pPr marL="0" indent="0">
              <a:spcBef>
                <a:spcPct val="0"/>
              </a:spcBef>
              <a:buFont typeface="Wingdings" pitchFamily="2" charset="2"/>
              <a:buNone/>
              <a:defRPr sz="1600" baseline="0">
                <a:solidFill>
                  <a:schemeClr val="tx1"/>
                </a:solidFill>
                <a:latin typeface="+mn-lt"/>
                <a:cs typeface="Arial" pitchFamily="34" charset="0"/>
              </a:defRPr>
            </a:lvl1pPr>
          </a:lstStyle>
          <a:p>
            <a:r>
              <a:rPr lang="en-US" dirty="0" smtClean="0"/>
              <a:t>Click to edit Master subtitle style</a:t>
            </a:r>
            <a:endParaRPr lang="en-GB" dirty="0"/>
          </a:p>
        </p:txBody>
      </p:sp>
      <p:sp>
        <p:nvSpPr>
          <p:cNvPr id="32" name="Text Placeholder 31"/>
          <p:cNvSpPr>
            <a:spLocks noGrp="1"/>
          </p:cNvSpPr>
          <p:nvPr>
            <p:ph type="body" sz="quarter" idx="10" hasCustomPrompt="1"/>
          </p:nvPr>
        </p:nvSpPr>
        <p:spPr>
          <a:xfrm>
            <a:off x="1578064" y="5402511"/>
            <a:ext cx="5857896" cy="196455"/>
          </a:xfrm>
        </p:spPr>
        <p:txBody>
          <a:bodyPr anchor="t" anchorCtr="0"/>
          <a:lstStyle>
            <a:lvl1pPr>
              <a:buNone/>
              <a:defRPr sz="1200">
                <a:latin typeface="+mn-lt"/>
              </a:defRPr>
            </a:lvl1pPr>
          </a:lstStyle>
          <a:p>
            <a:pPr lvl="0"/>
            <a:r>
              <a:rPr lang="en-GB" smtClean="0"/>
              <a:t>Click to insert Author’s Name</a:t>
            </a:r>
            <a:endParaRPr lang="en-GB" dirty="0"/>
          </a:p>
        </p:txBody>
      </p:sp>
      <p:sp>
        <p:nvSpPr>
          <p:cNvPr id="33" name="Text Placeholder 31"/>
          <p:cNvSpPr>
            <a:spLocks noGrp="1"/>
          </p:cNvSpPr>
          <p:nvPr>
            <p:ph type="body" sz="quarter" idx="11" hasCustomPrompt="1"/>
          </p:nvPr>
        </p:nvSpPr>
        <p:spPr>
          <a:xfrm>
            <a:off x="1578064" y="5627540"/>
            <a:ext cx="5857896" cy="196455"/>
          </a:xfrm>
        </p:spPr>
        <p:txBody>
          <a:bodyPr anchor="t" anchorCtr="0"/>
          <a:lstStyle>
            <a:lvl1pPr>
              <a:buNone/>
              <a:defRPr sz="1200">
                <a:latin typeface="+mn-lt"/>
              </a:defRPr>
            </a:lvl1pPr>
          </a:lstStyle>
          <a:p>
            <a:pPr lvl="0"/>
            <a:r>
              <a:rPr lang="en-GB" smtClean="0"/>
              <a:t>Click to insert Role in Organisation</a:t>
            </a:r>
            <a:endParaRPr lang="en-GB" dirty="0"/>
          </a:p>
        </p:txBody>
      </p:sp>
      <p:sp>
        <p:nvSpPr>
          <p:cNvPr id="3" name="Picture Placeholder 2"/>
          <p:cNvSpPr>
            <a:spLocks noGrp="1"/>
          </p:cNvSpPr>
          <p:nvPr>
            <p:ph type="pic" sz="quarter" idx="12"/>
          </p:nvPr>
        </p:nvSpPr>
        <p:spPr>
          <a:xfrm>
            <a:off x="1547813" y="1307018"/>
            <a:ext cx="5942012" cy="3960307"/>
          </a:xfrm>
        </p:spPr>
        <p:txBody>
          <a:bodyPr/>
          <a:lstStyle>
            <a:lvl1pPr>
              <a:defRPr sz="1600"/>
            </a:lvl1pPr>
          </a:lstStyle>
          <a:p>
            <a:r>
              <a:rPr lang="en-US" smtClean="0"/>
              <a:t>Click icon to add picture</a:t>
            </a:r>
            <a:endParaRPr lang="en-GB" dirty="0"/>
          </a:p>
        </p:txBody>
      </p:sp>
    </p:spTree>
    <p:extLst>
      <p:ext uri="{BB962C8B-B14F-4D97-AF65-F5344CB8AC3E}">
        <p14:creationId xmlns:p14="http://schemas.microsoft.com/office/powerpoint/2010/main" val="337052060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 Option 3">
    <p:spTree>
      <p:nvGrpSpPr>
        <p:cNvPr id="1" name=""/>
        <p:cNvGrpSpPr/>
        <p:nvPr/>
      </p:nvGrpSpPr>
      <p:grpSpPr>
        <a:xfrm>
          <a:off x="0" y="0"/>
          <a:ext cx="0" cy="0"/>
          <a:chOff x="0" y="0"/>
          <a:chExt cx="0" cy="0"/>
        </a:xfrm>
      </p:grpSpPr>
      <p:grpSp>
        <p:nvGrpSpPr>
          <p:cNvPr id="14" name="Group 13"/>
          <p:cNvGrpSpPr/>
          <p:nvPr/>
        </p:nvGrpSpPr>
        <p:grpSpPr>
          <a:xfrm>
            <a:off x="468313" y="226142"/>
            <a:ext cx="8208961" cy="6167226"/>
            <a:chOff x="468313" y="226142"/>
            <a:chExt cx="8208961" cy="6167226"/>
          </a:xfrm>
        </p:grpSpPr>
        <p:sp>
          <p:nvSpPr>
            <p:cNvPr id="15" name="Rectangle 4"/>
            <p:cNvSpPr>
              <a:spLocks noChangeArrowheads="1"/>
            </p:cNvSpPr>
            <p:nvPr/>
          </p:nvSpPr>
          <p:spPr bwMode="auto">
            <a:xfrm flipH="1">
              <a:off x="468313" y="1307018"/>
              <a:ext cx="7020000" cy="5086350"/>
            </a:xfrm>
            <a:prstGeom prst="rect">
              <a:avLst/>
            </a:prstGeom>
            <a:solidFill>
              <a:schemeClr val="accent1">
                <a:lumMod val="40000"/>
                <a:lumOff val="60000"/>
              </a:schemeClr>
            </a:solidFill>
            <a:ln w="9525">
              <a:noFill/>
              <a:miter lim="800000"/>
              <a:headEnd/>
              <a:tailEnd/>
            </a:ln>
            <a:effectLst/>
          </p:spPr>
          <p:txBody>
            <a:bodyPr wrap="none" anchor="ctr"/>
            <a:lstStyle/>
            <a:p>
              <a:r>
                <a:rPr lang="en-GB" smtClean="0"/>
                <a:t> </a:t>
              </a:r>
              <a:endParaRPr lang="en-GB" dirty="0"/>
            </a:p>
          </p:txBody>
        </p:sp>
        <p:sp>
          <p:nvSpPr>
            <p:cNvPr id="16" name="Rectangle 4"/>
            <p:cNvSpPr>
              <a:spLocks noChangeArrowheads="1"/>
            </p:cNvSpPr>
            <p:nvPr/>
          </p:nvSpPr>
          <p:spPr bwMode="auto">
            <a:xfrm flipH="1">
              <a:off x="1548071" y="226142"/>
              <a:ext cx="7129203" cy="5040000"/>
            </a:xfrm>
            <a:prstGeom prst="rect">
              <a:avLst/>
            </a:prstGeom>
            <a:solidFill>
              <a:schemeClr val="accent1"/>
            </a:solidFill>
            <a:ln w="9525">
              <a:noFill/>
              <a:miter lim="800000"/>
              <a:headEnd/>
              <a:tailEnd/>
            </a:ln>
            <a:effectLst/>
          </p:spPr>
          <p:txBody>
            <a:bodyPr wrap="none" anchor="ctr"/>
            <a:lstStyle/>
            <a:p>
              <a:endParaRPr lang="en-GB"/>
            </a:p>
          </p:txBody>
        </p:sp>
        <p:sp>
          <p:nvSpPr>
            <p:cNvPr id="17" name="Rectangle 4"/>
            <p:cNvSpPr>
              <a:spLocks noChangeArrowheads="1"/>
            </p:cNvSpPr>
            <p:nvPr/>
          </p:nvSpPr>
          <p:spPr bwMode="auto">
            <a:xfrm flipH="1">
              <a:off x="1548072" y="1307018"/>
              <a:ext cx="5942197" cy="3960000"/>
            </a:xfrm>
            <a:prstGeom prst="rect">
              <a:avLst/>
            </a:prstGeom>
            <a:solidFill>
              <a:schemeClr val="accent1"/>
            </a:solidFill>
            <a:ln w="9525">
              <a:noFill/>
              <a:miter lim="800000"/>
              <a:headEnd/>
              <a:tailEnd/>
            </a:ln>
            <a:effectLst/>
          </p:spPr>
          <p:txBody>
            <a:bodyPr wrap="none" anchor="ctr"/>
            <a:lstStyle/>
            <a:p>
              <a:endParaRPr lang="en-GB"/>
            </a:p>
          </p:txBody>
        </p:sp>
        <p:pic>
          <p:nvPicPr>
            <p:cNvPr id="23" name="Picture 22" descr="Shell-2010-Pecten-RGBpc.wmf"/>
            <p:cNvPicPr>
              <a:picLocks noChangeAspect="1"/>
            </p:cNvPicPr>
            <p:nvPr/>
          </p:nvPicPr>
          <p:blipFill>
            <a:blip r:embed="rId2" cstate="print"/>
            <a:stretch>
              <a:fillRect/>
            </a:stretch>
          </p:blipFill>
          <p:spPr>
            <a:xfrm flipH="1">
              <a:off x="468313" y="290934"/>
              <a:ext cx="720000" cy="667868"/>
            </a:xfrm>
            <a:prstGeom prst="rect">
              <a:avLst/>
            </a:prstGeom>
            <a:noFill/>
          </p:spPr>
        </p:pic>
      </p:grpSp>
      <p:sp>
        <p:nvSpPr>
          <p:cNvPr id="3" name="Picture Placeholder 2"/>
          <p:cNvSpPr>
            <a:spLocks noGrp="1"/>
          </p:cNvSpPr>
          <p:nvPr>
            <p:ph type="pic" sz="quarter" idx="12"/>
          </p:nvPr>
        </p:nvSpPr>
        <p:spPr>
          <a:xfrm>
            <a:off x="476250" y="1307018"/>
            <a:ext cx="7014019" cy="5076320"/>
          </a:xfrm>
        </p:spPr>
        <p:txBody>
          <a:bodyPr/>
          <a:lstStyle>
            <a:lvl1pPr>
              <a:defRPr sz="1600"/>
            </a:lvl1pPr>
          </a:lstStyle>
          <a:p>
            <a:r>
              <a:rPr lang="en-US" smtClean="0"/>
              <a:t>Click icon to add picture</a:t>
            </a:r>
            <a:endParaRPr lang="en-GB" dirty="0"/>
          </a:p>
        </p:txBody>
      </p:sp>
      <p:sp>
        <p:nvSpPr>
          <p:cNvPr id="28" name="Rectangle 2"/>
          <p:cNvSpPr>
            <a:spLocks noGrp="1" noChangeArrowheads="1"/>
          </p:cNvSpPr>
          <p:nvPr>
            <p:ph type="ctrTitle"/>
          </p:nvPr>
        </p:nvSpPr>
        <p:spPr>
          <a:xfrm>
            <a:off x="1697782" y="390092"/>
            <a:ext cx="6748988" cy="382386"/>
          </a:xfrm>
          <a:noFill/>
        </p:spPr>
        <p:txBody>
          <a:bodyPr lIns="0" tIns="0" rIns="0"/>
          <a:lstStyle>
            <a:lvl1pPr>
              <a:defRPr kern="1200" cap="all" spc="0" baseline="0">
                <a:solidFill>
                  <a:schemeClr val="accent2"/>
                </a:solidFill>
                <a:latin typeface="+mj-lt"/>
                <a:cs typeface="Arial" pitchFamily="34" charset="0"/>
              </a:defRPr>
            </a:lvl1pPr>
          </a:lstStyle>
          <a:p>
            <a:r>
              <a:rPr lang="en-US" dirty="0" smtClean="0"/>
              <a:t>Click to edit Master title style</a:t>
            </a:r>
            <a:endParaRPr lang="en-GB" dirty="0"/>
          </a:p>
        </p:txBody>
      </p:sp>
      <p:sp>
        <p:nvSpPr>
          <p:cNvPr id="29" name="Rectangle 3"/>
          <p:cNvSpPr>
            <a:spLocks noGrp="1" noChangeArrowheads="1"/>
          </p:cNvSpPr>
          <p:nvPr>
            <p:ph type="subTitle" idx="1"/>
          </p:nvPr>
        </p:nvSpPr>
        <p:spPr>
          <a:xfrm>
            <a:off x="1697782" y="811745"/>
            <a:ext cx="6748988" cy="342685"/>
          </a:xfrm>
        </p:spPr>
        <p:txBody>
          <a:bodyPr/>
          <a:lstStyle>
            <a:lvl1pPr marL="0" indent="0">
              <a:spcBef>
                <a:spcPct val="0"/>
              </a:spcBef>
              <a:buFont typeface="Wingdings" pitchFamily="2" charset="2"/>
              <a:buNone/>
              <a:defRPr sz="1600" baseline="0">
                <a:solidFill>
                  <a:schemeClr val="tx1"/>
                </a:solidFill>
                <a:latin typeface="+mn-lt"/>
                <a:cs typeface="Arial" pitchFamily="34" charset="0"/>
              </a:defRPr>
            </a:lvl1pPr>
          </a:lstStyle>
          <a:p>
            <a:r>
              <a:rPr lang="en-US" dirty="0" smtClean="0"/>
              <a:t>Click to edit Master subtitle style</a:t>
            </a:r>
            <a:endParaRPr lang="en-GB" dirty="0"/>
          </a:p>
        </p:txBody>
      </p:sp>
      <p:sp>
        <p:nvSpPr>
          <p:cNvPr id="32" name="Text Placeholder 31"/>
          <p:cNvSpPr>
            <a:spLocks noGrp="1"/>
          </p:cNvSpPr>
          <p:nvPr>
            <p:ph type="body" sz="quarter" idx="10" hasCustomPrompt="1"/>
          </p:nvPr>
        </p:nvSpPr>
        <p:spPr>
          <a:xfrm>
            <a:off x="583134" y="5890598"/>
            <a:ext cx="5857896" cy="196455"/>
          </a:xfrm>
        </p:spPr>
        <p:txBody>
          <a:bodyPr anchor="t" anchorCtr="0"/>
          <a:lstStyle>
            <a:lvl1pPr>
              <a:buNone/>
              <a:defRPr sz="1200">
                <a:latin typeface="+mn-lt"/>
              </a:defRPr>
            </a:lvl1pPr>
          </a:lstStyle>
          <a:p>
            <a:pPr lvl="0"/>
            <a:r>
              <a:rPr lang="en-GB" dirty="0" smtClean="0"/>
              <a:t>Click to insert Author’s Name</a:t>
            </a:r>
            <a:endParaRPr lang="en-GB" dirty="0"/>
          </a:p>
        </p:txBody>
      </p:sp>
      <p:sp>
        <p:nvSpPr>
          <p:cNvPr id="33" name="Text Placeholder 31"/>
          <p:cNvSpPr>
            <a:spLocks noGrp="1"/>
          </p:cNvSpPr>
          <p:nvPr>
            <p:ph type="body" sz="quarter" idx="11" hasCustomPrompt="1"/>
          </p:nvPr>
        </p:nvSpPr>
        <p:spPr>
          <a:xfrm>
            <a:off x="583134" y="6115627"/>
            <a:ext cx="5857896" cy="196455"/>
          </a:xfrm>
        </p:spPr>
        <p:txBody>
          <a:bodyPr anchor="t" anchorCtr="0"/>
          <a:lstStyle>
            <a:lvl1pPr>
              <a:buNone/>
              <a:defRPr sz="1200">
                <a:latin typeface="+mn-lt"/>
              </a:defRPr>
            </a:lvl1pPr>
          </a:lstStyle>
          <a:p>
            <a:pPr lvl="0"/>
            <a:r>
              <a:rPr lang="en-GB" smtClean="0"/>
              <a:t>Click to insert Role in Organisation</a:t>
            </a:r>
            <a:endParaRPr lang="en-GB" dirty="0"/>
          </a:p>
        </p:txBody>
      </p:sp>
    </p:spTree>
    <p:extLst>
      <p:ext uri="{BB962C8B-B14F-4D97-AF65-F5344CB8AC3E}">
        <p14:creationId xmlns:p14="http://schemas.microsoft.com/office/powerpoint/2010/main" val="375571260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4"/>
          <p:cNvSpPr>
            <a:spLocks noChangeArrowheads="1"/>
          </p:cNvSpPr>
          <p:nvPr/>
        </p:nvSpPr>
        <p:spPr bwMode="auto">
          <a:xfrm>
            <a:off x="0" y="228599"/>
            <a:ext cx="8675688" cy="516467"/>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18" charset="0"/>
            </a:endParaRPr>
          </a:p>
        </p:txBody>
      </p:sp>
      <p:sp>
        <p:nvSpPr>
          <p:cNvPr id="34" name="Rectangle 2"/>
          <p:cNvSpPr>
            <a:spLocks noGrp="1" noChangeArrowheads="1"/>
          </p:cNvSpPr>
          <p:nvPr>
            <p:ph type="title"/>
          </p:nvPr>
        </p:nvSpPr>
        <p:spPr bwMode="auto">
          <a:xfrm>
            <a:off x="465882" y="295200"/>
            <a:ext cx="8134630" cy="419156"/>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cap="all" baseline="0">
                <a:solidFill>
                  <a:schemeClr val="accent2"/>
                </a:solidFill>
              </a:defRPr>
            </a:lvl1pPr>
          </a:lstStyle>
          <a:p>
            <a:pPr lvl="0"/>
            <a:r>
              <a:rPr lang="en-US" noProof="0" smtClean="0"/>
              <a:t>Click to edit Master title style</a:t>
            </a:r>
            <a:endParaRPr lang="en-GB" noProof="0" dirty="0" smtClean="0"/>
          </a:p>
        </p:txBody>
      </p:sp>
      <p:sp>
        <p:nvSpPr>
          <p:cNvPr id="10" name="Content Placeholder 9"/>
          <p:cNvSpPr>
            <a:spLocks noGrp="1"/>
          </p:cNvSpPr>
          <p:nvPr>
            <p:ph sz="quarter" idx="11"/>
          </p:nvPr>
        </p:nvSpPr>
        <p:spPr>
          <a:xfrm>
            <a:off x="468313" y="1312201"/>
            <a:ext cx="8208961" cy="5071137"/>
          </a:xfrm>
        </p:spPr>
        <p:txBody>
          <a:bodyPr/>
          <a:lstStyle>
            <a:lvl1pPr marL="0" indent="0" defTabSz="268288">
              <a:lnSpc>
                <a:spcPct val="120000"/>
              </a:lnSpc>
              <a:spcBef>
                <a:spcPts val="0"/>
              </a:spcBef>
              <a:defRPr/>
            </a:lvl1pPr>
            <a:lvl2pPr marL="271463" indent="-271463" defTabSz="268288">
              <a:lnSpc>
                <a:spcPct val="120000"/>
              </a:lnSpc>
              <a:spcBef>
                <a:spcPts val="0"/>
              </a:spcBef>
              <a:defRPr/>
            </a:lvl2pPr>
            <a:lvl3pPr marL="450850" indent="-180975" defTabSz="268288">
              <a:lnSpc>
                <a:spcPct val="120000"/>
              </a:lnSpc>
              <a:spcBef>
                <a:spcPts val="0"/>
              </a:spcBef>
              <a:buClr>
                <a:schemeClr val="tx1"/>
              </a:buClr>
              <a:buSzPct val="75000"/>
              <a:buFont typeface="Wingdings" pitchFamily="2" charset="2"/>
              <a:buChar char=""/>
              <a:defRPr sz="2000"/>
            </a:lvl3pPr>
            <a:lvl4pPr defTabSz="268288">
              <a:lnSpc>
                <a:spcPct val="120000"/>
              </a:lnSpc>
              <a:spcBef>
                <a:spcPts val="0"/>
              </a:spcBef>
              <a:buClr>
                <a:schemeClr val="tx1"/>
              </a:buClr>
              <a:buSzPct val="75000"/>
              <a:buFont typeface="Wingdings" pitchFamily="2" charset="2"/>
              <a:buChar char=""/>
              <a:defRPr sz="1600"/>
            </a:lvl4pPr>
            <a:lvl5pPr defTabSz="268288">
              <a:lnSpc>
                <a:spcPct val="120000"/>
              </a:lnSpc>
              <a:spcBef>
                <a:spcPts val="0"/>
              </a:spcBef>
              <a:buClr>
                <a:schemeClr val="tx1"/>
              </a:buClr>
              <a:buSzPct val="75000"/>
              <a:buFont typeface="Wingdings" pitchFamily="2" charset="2"/>
              <a:buChar char=""/>
              <a:defRPr sz="1400"/>
            </a:lvl5pPr>
            <a:lvl6pPr defTabSz="268288">
              <a:lnSpc>
                <a:spcPct val="120000"/>
              </a:lnSpc>
              <a:buClr>
                <a:schemeClr val="tx1"/>
              </a:buClr>
              <a:buSzPct val="75000"/>
              <a:buFont typeface="Wingdings" pitchFamily="2" charset="2"/>
              <a:buChar char=""/>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12" name="Rectangle 4"/>
          <p:cNvSpPr>
            <a:spLocks noChangeArrowheads="1"/>
          </p:cNvSpPr>
          <p:nvPr userDrawn="1"/>
        </p:nvSpPr>
        <p:spPr bwMode="auto">
          <a:xfrm>
            <a:off x="0" y="228599"/>
            <a:ext cx="8675688" cy="516467"/>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18" charset="0"/>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Content - 2 Line Heading">
    <p:spTree>
      <p:nvGrpSpPr>
        <p:cNvPr id="1" name=""/>
        <p:cNvGrpSpPr/>
        <p:nvPr/>
      </p:nvGrpSpPr>
      <p:grpSpPr>
        <a:xfrm>
          <a:off x="0" y="0"/>
          <a:ext cx="0" cy="0"/>
          <a:chOff x="0" y="0"/>
          <a:chExt cx="0" cy="0"/>
        </a:xfrm>
      </p:grpSpPr>
      <p:sp>
        <p:nvSpPr>
          <p:cNvPr id="10" name="Rectangle 4"/>
          <p:cNvSpPr>
            <a:spLocks noChangeArrowheads="1"/>
          </p:cNvSpPr>
          <p:nvPr/>
        </p:nvSpPr>
        <p:spPr bwMode="auto">
          <a:xfrm>
            <a:off x="0" y="228600"/>
            <a:ext cx="8675688" cy="893763"/>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2" charset="0"/>
            </a:endParaRPr>
          </a:p>
        </p:txBody>
      </p:sp>
      <p:sp>
        <p:nvSpPr>
          <p:cNvPr id="34" name="Rectangle 2"/>
          <p:cNvSpPr>
            <a:spLocks noGrp="1" noChangeArrowheads="1"/>
          </p:cNvSpPr>
          <p:nvPr>
            <p:ph type="title"/>
          </p:nvPr>
        </p:nvSpPr>
        <p:spPr bwMode="auto">
          <a:xfrm>
            <a:off x="465617" y="295200"/>
            <a:ext cx="8134895" cy="741600"/>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cap="all" baseline="0">
                <a:solidFill>
                  <a:schemeClr val="accent2"/>
                </a:solidFill>
              </a:defRPr>
            </a:lvl1pPr>
          </a:lstStyle>
          <a:p>
            <a:pPr lvl="0"/>
            <a:r>
              <a:rPr lang="en-US" noProof="0" smtClean="0"/>
              <a:t>Click to edit Master title style</a:t>
            </a:r>
            <a:endParaRPr lang="en-GB" noProof="0" dirty="0" smtClean="0"/>
          </a:p>
        </p:txBody>
      </p:sp>
      <p:sp>
        <p:nvSpPr>
          <p:cNvPr id="11" name="Content Placeholder 9"/>
          <p:cNvSpPr>
            <a:spLocks noGrp="1"/>
          </p:cNvSpPr>
          <p:nvPr>
            <p:ph sz="quarter" idx="11"/>
          </p:nvPr>
        </p:nvSpPr>
        <p:spPr>
          <a:xfrm>
            <a:off x="468313" y="1312202"/>
            <a:ext cx="8204249" cy="5071136"/>
          </a:xfrm>
        </p:spPr>
        <p:txBody>
          <a:bodyPr/>
          <a:lstStyle>
            <a:lvl1pPr marL="0" indent="0" defTabSz="268288">
              <a:lnSpc>
                <a:spcPct val="120000"/>
              </a:lnSpc>
              <a:spcBef>
                <a:spcPts val="0"/>
              </a:spcBef>
              <a:defRPr/>
            </a:lvl1pPr>
            <a:lvl2pPr marL="271463" indent="-271463" defTabSz="268288">
              <a:lnSpc>
                <a:spcPct val="120000"/>
              </a:lnSpc>
              <a:spcBef>
                <a:spcPts val="0"/>
              </a:spcBef>
              <a:defRPr/>
            </a:lvl2pPr>
            <a:lvl3pPr marL="450850" indent="-180975" defTabSz="268288">
              <a:lnSpc>
                <a:spcPct val="120000"/>
              </a:lnSpc>
              <a:spcBef>
                <a:spcPts val="0"/>
              </a:spcBef>
              <a:buClr>
                <a:schemeClr val="tx1"/>
              </a:buClr>
              <a:buSzPct val="75000"/>
              <a:buFont typeface="Wingdings" pitchFamily="2" charset="2"/>
              <a:buChar char=""/>
              <a:defRPr sz="2000"/>
            </a:lvl3pPr>
            <a:lvl4pPr defTabSz="268288">
              <a:lnSpc>
                <a:spcPct val="120000"/>
              </a:lnSpc>
              <a:spcBef>
                <a:spcPts val="0"/>
              </a:spcBef>
              <a:buClr>
                <a:schemeClr val="tx1"/>
              </a:buClr>
              <a:buSzPct val="75000"/>
              <a:buFont typeface="Wingdings" pitchFamily="2" charset="2"/>
              <a:buChar char=""/>
              <a:defRPr sz="1600"/>
            </a:lvl4pPr>
            <a:lvl5pPr defTabSz="268288">
              <a:lnSpc>
                <a:spcPct val="120000"/>
              </a:lnSpc>
              <a:spcBef>
                <a:spcPts val="0"/>
              </a:spcBef>
              <a:buClr>
                <a:schemeClr val="tx1"/>
              </a:buClr>
              <a:buSzPct val="75000"/>
              <a:buFont typeface="Wingdings" pitchFamily="2" charset="2"/>
              <a:buChar char=""/>
              <a:defRPr sz="1400"/>
            </a:lvl5pPr>
            <a:lvl6pPr defTabSz="268288">
              <a:lnSpc>
                <a:spcPct val="120000"/>
              </a:lnSpc>
              <a:buClr>
                <a:schemeClr val="tx1"/>
              </a:buClr>
              <a:buSzPct val="75000"/>
              <a:buFont typeface="Wingdings" pitchFamily="2" charset="2"/>
              <a:buChar char=""/>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15" name="Rectangle 4"/>
          <p:cNvSpPr>
            <a:spLocks noChangeArrowheads="1"/>
          </p:cNvSpPr>
          <p:nvPr userDrawn="1"/>
        </p:nvSpPr>
        <p:spPr bwMode="auto">
          <a:xfrm>
            <a:off x="0" y="228600"/>
            <a:ext cx="8675688" cy="893763"/>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2" charset="0"/>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Content - High Content">
    <p:spTree>
      <p:nvGrpSpPr>
        <p:cNvPr id="1" name=""/>
        <p:cNvGrpSpPr/>
        <p:nvPr/>
      </p:nvGrpSpPr>
      <p:grpSpPr>
        <a:xfrm>
          <a:off x="0" y="0"/>
          <a:ext cx="0" cy="0"/>
          <a:chOff x="0" y="0"/>
          <a:chExt cx="0" cy="0"/>
        </a:xfrm>
      </p:grpSpPr>
      <p:sp>
        <p:nvSpPr>
          <p:cNvPr id="10" name="Rectangle 4"/>
          <p:cNvSpPr>
            <a:spLocks noChangeArrowheads="1"/>
          </p:cNvSpPr>
          <p:nvPr/>
        </p:nvSpPr>
        <p:spPr bwMode="auto">
          <a:xfrm>
            <a:off x="0" y="228600"/>
            <a:ext cx="8675688" cy="893763"/>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2" charset="0"/>
            </a:endParaRPr>
          </a:p>
        </p:txBody>
      </p:sp>
      <p:sp>
        <p:nvSpPr>
          <p:cNvPr id="34" name="Rectangle 2"/>
          <p:cNvSpPr>
            <a:spLocks noGrp="1" noChangeArrowheads="1"/>
          </p:cNvSpPr>
          <p:nvPr>
            <p:ph type="title"/>
          </p:nvPr>
        </p:nvSpPr>
        <p:spPr bwMode="auto">
          <a:xfrm>
            <a:off x="465617" y="295200"/>
            <a:ext cx="8134895" cy="741600"/>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cap="all" baseline="0">
                <a:solidFill>
                  <a:schemeClr val="accent2"/>
                </a:solidFill>
              </a:defRPr>
            </a:lvl1pPr>
          </a:lstStyle>
          <a:p>
            <a:pPr lvl="0"/>
            <a:r>
              <a:rPr lang="en-US" noProof="0" smtClean="0"/>
              <a:t>Click to edit Master title style</a:t>
            </a:r>
            <a:endParaRPr lang="en-GB" noProof="0" dirty="0" smtClean="0"/>
          </a:p>
        </p:txBody>
      </p:sp>
      <p:sp>
        <p:nvSpPr>
          <p:cNvPr id="11" name="Content Placeholder 9"/>
          <p:cNvSpPr>
            <a:spLocks noGrp="1"/>
          </p:cNvSpPr>
          <p:nvPr>
            <p:ph sz="quarter" idx="11"/>
          </p:nvPr>
        </p:nvSpPr>
        <p:spPr>
          <a:xfrm>
            <a:off x="468313" y="1312202"/>
            <a:ext cx="8204249" cy="5071136"/>
          </a:xfrm>
        </p:spPr>
        <p:txBody>
          <a:bodyPr/>
          <a:lstStyle>
            <a:lvl1pPr marL="0" indent="0" defTabSz="268288">
              <a:lnSpc>
                <a:spcPct val="120000"/>
              </a:lnSpc>
              <a:spcBef>
                <a:spcPts val="0"/>
              </a:spcBef>
              <a:defRPr sz="1600"/>
            </a:lvl1pPr>
            <a:lvl2pPr marL="271463" indent="-271463" defTabSz="268288">
              <a:lnSpc>
                <a:spcPct val="120000"/>
              </a:lnSpc>
              <a:spcBef>
                <a:spcPts val="0"/>
              </a:spcBef>
              <a:defRPr sz="1600"/>
            </a:lvl2pPr>
            <a:lvl3pPr marL="450850" indent="-180975" defTabSz="268288">
              <a:lnSpc>
                <a:spcPct val="120000"/>
              </a:lnSpc>
              <a:spcBef>
                <a:spcPts val="0"/>
              </a:spcBef>
              <a:buClr>
                <a:schemeClr val="tx1"/>
              </a:buClr>
              <a:buSzPct val="75000"/>
              <a:buFont typeface="Wingdings" pitchFamily="2" charset="2"/>
              <a:buChar char=""/>
              <a:defRPr sz="1600"/>
            </a:lvl3pPr>
            <a:lvl4pPr defTabSz="268288">
              <a:lnSpc>
                <a:spcPct val="120000"/>
              </a:lnSpc>
              <a:spcBef>
                <a:spcPts val="0"/>
              </a:spcBef>
              <a:buClr>
                <a:schemeClr val="tx1"/>
              </a:buClr>
              <a:buSzPct val="75000"/>
              <a:buFont typeface="Wingdings" pitchFamily="2" charset="2"/>
              <a:buChar char=""/>
              <a:defRPr sz="1400"/>
            </a:lvl4pPr>
            <a:lvl5pPr defTabSz="268288">
              <a:lnSpc>
                <a:spcPct val="120000"/>
              </a:lnSpc>
              <a:spcBef>
                <a:spcPts val="0"/>
              </a:spcBef>
              <a:buClr>
                <a:schemeClr val="tx1"/>
              </a:buClr>
              <a:buSzPct val="75000"/>
              <a:buFont typeface="Wingdings" pitchFamily="2" charset="2"/>
              <a:buChar char=""/>
              <a:defRPr sz="1400"/>
            </a:lvl5pPr>
            <a:lvl6pPr defTabSz="268288">
              <a:lnSpc>
                <a:spcPct val="120000"/>
              </a:lnSpc>
              <a:buClr>
                <a:schemeClr val="tx1"/>
              </a:buClr>
              <a:buSzPct val="75000"/>
              <a:buFont typeface="Wingdings" pitchFamily="2" charset="2"/>
              <a:buChar char=""/>
              <a:defRPr sz="1200"/>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14" name="Rectangle 4"/>
          <p:cNvSpPr>
            <a:spLocks noChangeArrowheads="1"/>
          </p:cNvSpPr>
          <p:nvPr userDrawn="1"/>
        </p:nvSpPr>
        <p:spPr bwMode="auto">
          <a:xfrm>
            <a:off x="0" y="228600"/>
            <a:ext cx="8675688" cy="893763"/>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2" charset="0"/>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4"/>
          <p:cNvSpPr>
            <a:spLocks noChangeArrowheads="1"/>
          </p:cNvSpPr>
          <p:nvPr/>
        </p:nvSpPr>
        <p:spPr bwMode="auto">
          <a:xfrm>
            <a:off x="0" y="228599"/>
            <a:ext cx="8675688" cy="516467"/>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18" charset="0"/>
            </a:endParaRPr>
          </a:p>
        </p:txBody>
      </p:sp>
      <p:sp>
        <p:nvSpPr>
          <p:cNvPr id="34" name="Rectangle 2"/>
          <p:cNvSpPr>
            <a:spLocks noGrp="1" noChangeArrowheads="1"/>
          </p:cNvSpPr>
          <p:nvPr>
            <p:ph type="title"/>
          </p:nvPr>
        </p:nvSpPr>
        <p:spPr bwMode="auto">
          <a:xfrm>
            <a:off x="468313" y="295200"/>
            <a:ext cx="8132199" cy="419156"/>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cap="all" baseline="0">
                <a:solidFill>
                  <a:schemeClr val="accent2"/>
                </a:solidFill>
              </a:defRPr>
            </a:lvl1pPr>
          </a:lstStyle>
          <a:p>
            <a:pPr lvl="0"/>
            <a:r>
              <a:rPr lang="en-US" smtClean="0"/>
              <a:t>Click to edit Master title style</a:t>
            </a:r>
            <a:endParaRPr lang="en-US" dirty="0" smtClean="0"/>
          </a:p>
        </p:txBody>
      </p:sp>
      <p:sp>
        <p:nvSpPr>
          <p:cNvPr id="10" name="Content Placeholder 14"/>
          <p:cNvSpPr>
            <a:spLocks noGrp="1"/>
          </p:cNvSpPr>
          <p:nvPr>
            <p:ph sz="quarter" idx="13"/>
          </p:nvPr>
        </p:nvSpPr>
        <p:spPr>
          <a:xfrm>
            <a:off x="4715688" y="1310400"/>
            <a:ext cx="3960000" cy="5072400"/>
          </a:xfrm>
        </p:spPr>
        <p:txBody>
          <a:bodyPr/>
          <a:lstStyle>
            <a:lvl1pPr marL="0" indent="0">
              <a:spcAft>
                <a:spcPts val="600"/>
              </a:spcAft>
              <a:buClr>
                <a:schemeClr val="accent2"/>
              </a:buClr>
              <a:buSzPct val="85000"/>
              <a:buFont typeface="Wingdings" pitchFamily="2" charset="2"/>
              <a:buNone/>
              <a:defRPr/>
            </a:lvl1pPr>
            <a:lvl2pPr marL="269875" indent="-269875">
              <a:spcAft>
                <a:spcPts val="600"/>
              </a:spcAft>
              <a:buClr>
                <a:schemeClr val="accent2"/>
              </a:buClr>
              <a:buSzPct val="85000"/>
              <a:buFont typeface="Wingdings" pitchFamily="2" charset="2"/>
              <a:buChar char="n"/>
              <a:defRPr sz="2000"/>
            </a:lvl2pPr>
            <a:lvl3pPr marL="454025" indent="-184150">
              <a:spcBef>
                <a:spcPts val="0"/>
              </a:spcBef>
              <a:spcAft>
                <a:spcPts val="600"/>
              </a:spcAft>
              <a:buClr>
                <a:schemeClr val="tx1"/>
              </a:buClr>
              <a:buFont typeface="Wingdings" pitchFamily="2" charset="2"/>
              <a:buChar char=""/>
              <a:defRPr sz="2000"/>
            </a:lvl3pPr>
            <a:lvl4pPr marL="635000" indent="-174625">
              <a:spcBef>
                <a:spcPts val="0"/>
              </a:spcBef>
              <a:spcAft>
                <a:spcPts val="600"/>
              </a:spcAft>
              <a:buClr>
                <a:schemeClr val="tx1"/>
              </a:buClr>
              <a:buFont typeface="Wingdings" pitchFamily="2" charset="2"/>
              <a:buChar char=""/>
              <a:defRPr sz="1600"/>
            </a:lvl4pPr>
            <a:lvl5pPr marL="811213" indent="-169863">
              <a:spcBef>
                <a:spcPts val="0"/>
              </a:spcBef>
              <a:spcAft>
                <a:spcPts val="600"/>
              </a:spcAft>
              <a:buClr>
                <a:schemeClr val="tx1"/>
              </a:buClr>
              <a:buFont typeface="Wingdings" pitchFamily="2" charset="2"/>
              <a:buChar char=""/>
              <a:defRPr sz="1400"/>
            </a:lvl5pPr>
            <a:lvl6pPr marL="992188" indent="-180975">
              <a:spcBef>
                <a:spcPts val="0"/>
              </a:spcBef>
              <a:spcAft>
                <a:spcPts val="600"/>
              </a:spcAft>
              <a:buClr>
                <a:schemeClr val="tx1"/>
              </a:buClr>
              <a:buFont typeface="Wingdings" pitchFamily="2" charset="2"/>
              <a:buChar char="n"/>
              <a:defRPr sz="1200"/>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12" name="Text Placeholder 43"/>
          <p:cNvSpPr>
            <a:spLocks noGrp="1"/>
          </p:cNvSpPr>
          <p:nvPr>
            <p:ph type="body" sz="quarter" idx="11"/>
          </p:nvPr>
        </p:nvSpPr>
        <p:spPr>
          <a:xfrm>
            <a:off x="468313" y="1310400"/>
            <a:ext cx="3960000" cy="5073312"/>
          </a:xfrm>
        </p:spPr>
        <p:txBody>
          <a:bodyPr/>
          <a:lstStyle>
            <a:lvl1pPr marL="0" indent="0">
              <a:spcAft>
                <a:spcPts val="600"/>
              </a:spcAft>
              <a:buClr>
                <a:schemeClr val="accent2"/>
              </a:buClr>
              <a:buSzPct val="85000"/>
              <a:buFont typeface="Wingdings" pitchFamily="2" charset="2"/>
              <a:buNone/>
              <a:defRPr/>
            </a:lvl1pPr>
            <a:lvl2pPr marL="276225" indent="-276225">
              <a:spcAft>
                <a:spcPts val="600"/>
              </a:spcAft>
              <a:buClr>
                <a:schemeClr val="accent2"/>
              </a:buClr>
              <a:buSzPct val="85000"/>
              <a:buFont typeface="Wingdings" pitchFamily="2" charset="2"/>
              <a:buChar char="n"/>
              <a:defRPr sz="2000"/>
            </a:lvl2pPr>
            <a:lvl3pPr marL="447675" indent="-171450">
              <a:spcAft>
                <a:spcPts val="600"/>
              </a:spcAft>
              <a:buClr>
                <a:schemeClr val="tx1"/>
              </a:buClr>
              <a:buFont typeface="Wingdings" pitchFamily="2" charset="2"/>
              <a:buChar char=""/>
              <a:defRPr sz="2000"/>
            </a:lvl3pPr>
            <a:lvl4pPr marL="635000" indent="-180975">
              <a:spcBef>
                <a:spcPts val="0"/>
              </a:spcBef>
              <a:spcAft>
                <a:spcPts val="600"/>
              </a:spcAft>
              <a:buClr>
                <a:schemeClr val="tx1"/>
              </a:buClr>
              <a:buFont typeface="Wingdings" pitchFamily="2" charset="2"/>
              <a:buChar char=""/>
              <a:defRPr sz="1600"/>
            </a:lvl4pPr>
            <a:lvl5pPr marL="811213" indent="-169863">
              <a:spcBef>
                <a:spcPts val="0"/>
              </a:spcBef>
              <a:spcAft>
                <a:spcPts val="600"/>
              </a:spcAft>
              <a:buClr>
                <a:schemeClr val="tx1"/>
              </a:buClr>
              <a:buFont typeface="Wingdings" pitchFamily="2" charset="2"/>
              <a:buChar char=""/>
              <a:defRPr sz="1400"/>
            </a:lvl5pPr>
            <a:lvl6pPr marL="992188" indent="-180975">
              <a:spcBef>
                <a:spcPts val="0"/>
              </a:spcBef>
              <a:spcAft>
                <a:spcPts val="600"/>
              </a:spcAft>
              <a:buClr>
                <a:schemeClr val="tx1"/>
              </a:buClr>
              <a:buFont typeface="Wingdings" pitchFamily="2" charset="2"/>
              <a:buChar char=""/>
              <a:defRPr sz="1200"/>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16" name="Rectangle 4"/>
          <p:cNvSpPr>
            <a:spLocks noChangeArrowheads="1"/>
          </p:cNvSpPr>
          <p:nvPr userDrawn="1"/>
        </p:nvSpPr>
        <p:spPr bwMode="auto">
          <a:xfrm>
            <a:off x="0" y="228599"/>
            <a:ext cx="8675688" cy="516467"/>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18" charset="0"/>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wo Content - 2 Line Headin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228600"/>
            <a:ext cx="8675688" cy="893763"/>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2" charset="0"/>
            </a:endParaRPr>
          </a:p>
        </p:txBody>
      </p:sp>
      <p:sp>
        <p:nvSpPr>
          <p:cNvPr id="34" name="Rectangle 2"/>
          <p:cNvSpPr>
            <a:spLocks noGrp="1" noChangeArrowheads="1"/>
          </p:cNvSpPr>
          <p:nvPr>
            <p:ph type="title"/>
          </p:nvPr>
        </p:nvSpPr>
        <p:spPr bwMode="auto">
          <a:xfrm>
            <a:off x="468313" y="295200"/>
            <a:ext cx="8132199" cy="741600"/>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cap="all" baseline="0">
                <a:solidFill>
                  <a:schemeClr val="accent2"/>
                </a:solidFill>
              </a:defRPr>
            </a:lvl1pPr>
          </a:lstStyle>
          <a:p>
            <a:pPr lvl="0"/>
            <a:r>
              <a:rPr lang="en-US" smtClean="0"/>
              <a:t>Click to edit Master title style</a:t>
            </a:r>
            <a:endParaRPr lang="en-US" dirty="0" smtClean="0"/>
          </a:p>
        </p:txBody>
      </p:sp>
      <p:sp>
        <p:nvSpPr>
          <p:cNvPr id="10" name="Content Placeholder 14"/>
          <p:cNvSpPr>
            <a:spLocks noGrp="1"/>
          </p:cNvSpPr>
          <p:nvPr>
            <p:ph sz="quarter" idx="13"/>
          </p:nvPr>
        </p:nvSpPr>
        <p:spPr>
          <a:xfrm>
            <a:off x="4719638" y="1310400"/>
            <a:ext cx="3956050" cy="5072400"/>
          </a:xfrm>
        </p:spPr>
        <p:txBody>
          <a:bodyPr/>
          <a:lstStyle>
            <a:lvl1pPr marL="0" indent="0">
              <a:spcAft>
                <a:spcPts val="600"/>
              </a:spcAft>
              <a:buClr>
                <a:schemeClr val="accent2"/>
              </a:buClr>
              <a:buSzPct val="85000"/>
              <a:buFont typeface="Wingdings" pitchFamily="2" charset="2"/>
              <a:buNone/>
              <a:defRPr/>
            </a:lvl1pPr>
            <a:lvl2pPr marL="269875" indent="-269875">
              <a:spcBef>
                <a:spcPts val="0"/>
              </a:spcBef>
              <a:spcAft>
                <a:spcPts val="600"/>
              </a:spcAft>
              <a:buClr>
                <a:schemeClr val="accent2"/>
              </a:buClr>
              <a:buSzPct val="85000"/>
              <a:buFont typeface="Wingdings" pitchFamily="2" charset="2"/>
              <a:buChar char="n"/>
              <a:defRPr sz="2000"/>
            </a:lvl2pPr>
            <a:lvl3pPr marL="454025" indent="-184150">
              <a:spcBef>
                <a:spcPts val="0"/>
              </a:spcBef>
              <a:spcAft>
                <a:spcPts val="600"/>
              </a:spcAft>
              <a:buClr>
                <a:schemeClr val="tx1"/>
              </a:buClr>
              <a:buFont typeface="Wingdings" pitchFamily="2" charset="2"/>
              <a:buChar char="n"/>
              <a:defRPr sz="2000"/>
            </a:lvl3pPr>
            <a:lvl4pPr marL="635000" indent="-180975">
              <a:spcBef>
                <a:spcPts val="0"/>
              </a:spcBef>
              <a:spcAft>
                <a:spcPts val="600"/>
              </a:spcAft>
              <a:buClr>
                <a:schemeClr val="tx1"/>
              </a:buClr>
              <a:buFont typeface="Wingdings" pitchFamily="2" charset="2"/>
              <a:buChar char="n"/>
              <a:defRPr sz="1600"/>
            </a:lvl4pPr>
            <a:lvl5pPr marL="811213" indent="-169863">
              <a:spcBef>
                <a:spcPts val="0"/>
              </a:spcBef>
              <a:spcAft>
                <a:spcPts val="600"/>
              </a:spcAft>
              <a:buClr>
                <a:schemeClr val="tx1"/>
              </a:buClr>
              <a:buFont typeface="Wingdings" pitchFamily="2" charset="2"/>
              <a:buChar char="n"/>
              <a:defRPr sz="1400"/>
            </a:lvl5pPr>
            <a:lvl6pPr marL="996950" indent="-185738">
              <a:spcBef>
                <a:spcPts val="0"/>
              </a:spcBef>
              <a:spcAft>
                <a:spcPts val="600"/>
              </a:spcAft>
              <a:buClr>
                <a:schemeClr val="tx1"/>
              </a:buClr>
              <a:buFont typeface="Wingdings" pitchFamily="2" charset="2"/>
              <a:buChar char="n"/>
              <a:tabLst/>
              <a:defRPr sz="1200"/>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12" name="Text Placeholder 43"/>
          <p:cNvSpPr>
            <a:spLocks noGrp="1"/>
          </p:cNvSpPr>
          <p:nvPr>
            <p:ph type="body" sz="quarter" idx="11"/>
          </p:nvPr>
        </p:nvSpPr>
        <p:spPr>
          <a:xfrm>
            <a:off x="468313" y="1310400"/>
            <a:ext cx="3963987" cy="5073312"/>
          </a:xfrm>
        </p:spPr>
        <p:txBody>
          <a:bodyPr/>
          <a:lstStyle>
            <a:lvl1pPr marL="0" indent="0">
              <a:spcAft>
                <a:spcPts val="600"/>
              </a:spcAft>
              <a:buClr>
                <a:schemeClr val="accent2"/>
              </a:buClr>
              <a:buSzPct val="85000"/>
              <a:buFont typeface="Wingdings" pitchFamily="2" charset="2"/>
              <a:buNone/>
              <a:defRPr/>
            </a:lvl1pPr>
            <a:lvl2pPr marL="276225" indent="-276225">
              <a:spcAft>
                <a:spcPts val="600"/>
              </a:spcAft>
              <a:buClr>
                <a:schemeClr val="accent2"/>
              </a:buClr>
              <a:buSzPct val="85000"/>
              <a:buFont typeface="Wingdings" pitchFamily="2" charset="2"/>
              <a:buChar char="n"/>
              <a:defRPr sz="2000"/>
            </a:lvl2pPr>
            <a:lvl3pPr marL="449263" indent="-173038">
              <a:spcAft>
                <a:spcPts val="600"/>
              </a:spcAft>
              <a:buClr>
                <a:schemeClr val="tx1"/>
              </a:buClr>
              <a:buFont typeface="Wingdings" pitchFamily="2" charset="2"/>
              <a:buChar char="n"/>
              <a:defRPr sz="2000"/>
            </a:lvl3pPr>
            <a:lvl4pPr marL="635000" indent="-180975">
              <a:spcAft>
                <a:spcPts val="600"/>
              </a:spcAft>
              <a:buClr>
                <a:schemeClr val="tx1"/>
              </a:buClr>
              <a:buFont typeface="Wingdings" pitchFamily="2" charset="2"/>
              <a:buChar char="n"/>
              <a:defRPr sz="1600"/>
            </a:lvl4pPr>
            <a:lvl5pPr marL="811213" indent="-169863">
              <a:spcBef>
                <a:spcPts val="0"/>
              </a:spcBef>
              <a:spcAft>
                <a:spcPts val="600"/>
              </a:spcAft>
              <a:buClr>
                <a:schemeClr val="tx1"/>
              </a:buClr>
              <a:buFont typeface="Wingdings" pitchFamily="2" charset="2"/>
              <a:buChar char="n"/>
              <a:defRPr sz="1400"/>
            </a:lvl5pPr>
            <a:lvl6pPr marL="992188" indent="-180975">
              <a:spcBef>
                <a:spcPts val="0"/>
              </a:spcBef>
              <a:spcAft>
                <a:spcPts val="600"/>
              </a:spcAft>
              <a:buClr>
                <a:schemeClr val="tx1"/>
              </a:buClr>
              <a:buFont typeface="Wingdings" pitchFamily="2" charset="2"/>
              <a:buChar char="n"/>
              <a:defRPr sz="1200"/>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16" name="Rectangle 4"/>
          <p:cNvSpPr>
            <a:spLocks noChangeArrowheads="1"/>
          </p:cNvSpPr>
          <p:nvPr userDrawn="1"/>
        </p:nvSpPr>
        <p:spPr bwMode="auto">
          <a:xfrm>
            <a:off x="0" y="228600"/>
            <a:ext cx="8675688" cy="893763"/>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2" charset="0"/>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wo Content - High Content">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228600"/>
            <a:ext cx="8675688" cy="893763"/>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2" charset="0"/>
            </a:endParaRPr>
          </a:p>
        </p:txBody>
      </p:sp>
      <p:sp>
        <p:nvSpPr>
          <p:cNvPr id="34" name="Rectangle 2"/>
          <p:cNvSpPr>
            <a:spLocks noGrp="1" noChangeArrowheads="1"/>
          </p:cNvSpPr>
          <p:nvPr>
            <p:ph type="title"/>
          </p:nvPr>
        </p:nvSpPr>
        <p:spPr bwMode="auto">
          <a:xfrm>
            <a:off x="468313" y="295200"/>
            <a:ext cx="8132199" cy="741600"/>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cap="all" baseline="0">
                <a:solidFill>
                  <a:schemeClr val="accent2"/>
                </a:solidFill>
              </a:defRPr>
            </a:lvl1pPr>
          </a:lstStyle>
          <a:p>
            <a:pPr lvl="0"/>
            <a:r>
              <a:rPr lang="en-US" smtClean="0"/>
              <a:t>Click to edit Master title style</a:t>
            </a:r>
            <a:endParaRPr lang="en-US" dirty="0" smtClean="0"/>
          </a:p>
        </p:txBody>
      </p:sp>
      <p:sp>
        <p:nvSpPr>
          <p:cNvPr id="10" name="Content Placeholder 14"/>
          <p:cNvSpPr>
            <a:spLocks noGrp="1"/>
          </p:cNvSpPr>
          <p:nvPr>
            <p:ph sz="quarter" idx="13"/>
          </p:nvPr>
        </p:nvSpPr>
        <p:spPr>
          <a:xfrm>
            <a:off x="4719638" y="1310400"/>
            <a:ext cx="3956050" cy="5072400"/>
          </a:xfrm>
        </p:spPr>
        <p:txBody>
          <a:bodyPr/>
          <a:lstStyle>
            <a:lvl1pPr marL="0" indent="0">
              <a:lnSpc>
                <a:spcPct val="120000"/>
              </a:lnSpc>
              <a:spcAft>
                <a:spcPts val="600"/>
              </a:spcAft>
              <a:buClr>
                <a:schemeClr val="accent2"/>
              </a:buClr>
              <a:buSzPct val="85000"/>
              <a:buFont typeface="Wingdings" pitchFamily="2" charset="2"/>
              <a:buNone/>
              <a:defRPr sz="1600"/>
            </a:lvl1pPr>
            <a:lvl2pPr marL="269875" indent="-269875">
              <a:lnSpc>
                <a:spcPct val="120000"/>
              </a:lnSpc>
              <a:spcBef>
                <a:spcPts val="0"/>
              </a:spcBef>
              <a:spcAft>
                <a:spcPts val="600"/>
              </a:spcAft>
              <a:buClr>
                <a:schemeClr val="accent2"/>
              </a:buClr>
              <a:buSzPct val="85000"/>
              <a:buFont typeface="Wingdings" pitchFamily="2" charset="2"/>
              <a:buChar char="n"/>
              <a:defRPr sz="1600"/>
            </a:lvl2pPr>
            <a:lvl3pPr marL="454025" indent="-184150">
              <a:lnSpc>
                <a:spcPct val="120000"/>
              </a:lnSpc>
              <a:spcBef>
                <a:spcPts val="0"/>
              </a:spcBef>
              <a:spcAft>
                <a:spcPts val="600"/>
              </a:spcAft>
              <a:buClr>
                <a:schemeClr val="tx1"/>
              </a:buClr>
              <a:buFont typeface="Wingdings" pitchFamily="2" charset="2"/>
              <a:buChar char="n"/>
              <a:defRPr sz="1600"/>
            </a:lvl3pPr>
            <a:lvl4pPr marL="635000" indent="-180975">
              <a:lnSpc>
                <a:spcPct val="120000"/>
              </a:lnSpc>
              <a:spcBef>
                <a:spcPts val="0"/>
              </a:spcBef>
              <a:spcAft>
                <a:spcPts val="600"/>
              </a:spcAft>
              <a:buClr>
                <a:schemeClr val="tx1"/>
              </a:buClr>
              <a:buFont typeface="Wingdings" pitchFamily="2" charset="2"/>
              <a:buChar char="n"/>
              <a:defRPr sz="1400"/>
            </a:lvl4pPr>
            <a:lvl5pPr marL="811213" indent="-169863">
              <a:lnSpc>
                <a:spcPct val="120000"/>
              </a:lnSpc>
              <a:spcBef>
                <a:spcPts val="0"/>
              </a:spcBef>
              <a:spcAft>
                <a:spcPts val="600"/>
              </a:spcAft>
              <a:buClr>
                <a:schemeClr val="tx1"/>
              </a:buClr>
              <a:buFont typeface="Wingdings" pitchFamily="2" charset="2"/>
              <a:buChar char="n"/>
              <a:defRPr sz="1200"/>
            </a:lvl5pPr>
            <a:lvl6pPr marL="992188" indent="-180975">
              <a:lnSpc>
                <a:spcPct val="120000"/>
              </a:lnSpc>
              <a:spcBef>
                <a:spcPts val="0"/>
              </a:spcBef>
              <a:spcAft>
                <a:spcPts val="600"/>
              </a:spcAft>
              <a:buClr>
                <a:schemeClr val="tx1"/>
              </a:buClr>
              <a:buFont typeface="Wingdings" pitchFamily="2" charset="2"/>
              <a:buChar char="n"/>
              <a:defRPr sz="1200"/>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2" name="Text Placeholder 43"/>
          <p:cNvSpPr>
            <a:spLocks noGrp="1"/>
          </p:cNvSpPr>
          <p:nvPr>
            <p:ph type="body" sz="quarter" idx="11"/>
          </p:nvPr>
        </p:nvSpPr>
        <p:spPr>
          <a:xfrm>
            <a:off x="468313" y="1310400"/>
            <a:ext cx="3963987" cy="5073312"/>
          </a:xfrm>
        </p:spPr>
        <p:txBody>
          <a:bodyPr/>
          <a:lstStyle>
            <a:lvl1pPr marL="0" indent="0">
              <a:lnSpc>
                <a:spcPct val="120000"/>
              </a:lnSpc>
              <a:spcAft>
                <a:spcPts val="600"/>
              </a:spcAft>
              <a:buClr>
                <a:schemeClr val="accent2"/>
              </a:buClr>
              <a:buSzPct val="85000"/>
              <a:buFont typeface="Wingdings" pitchFamily="2" charset="2"/>
              <a:buNone/>
              <a:defRPr sz="1600"/>
            </a:lvl1pPr>
            <a:lvl2pPr marL="276225" indent="-276225">
              <a:lnSpc>
                <a:spcPct val="120000"/>
              </a:lnSpc>
              <a:spcAft>
                <a:spcPts val="600"/>
              </a:spcAft>
              <a:buClr>
                <a:schemeClr val="accent2"/>
              </a:buClr>
              <a:buSzPct val="85000"/>
              <a:buFont typeface="Wingdings" pitchFamily="2" charset="2"/>
              <a:buChar char="n"/>
              <a:defRPr sz="1600"/>
            </a:lvl2pPr>
            <a:lvl3pPr marL="447675" indent="-171450">
              <a:lnSpc>
                <a:spcPct val="120000"/>
              </a:lnSpc>
              <a:spcAft>
                <a:spcPts val="600"/>
              </a:spcAft>
              <a:buClr>
                <a:schemeClr val="tx1"/>
              </a:buClr>
              <a:buFont typeface="Wingdings" pitchFamily="2" charset="2"/>
              <a:buChar char=""/>
              <a:defRPr sz="1600"/>
            </a:lvl3pPr>
            <a:lvl4pPr marL="635000" indent="-174625">
              <a:lnSpc>
                <a:spcPct val="120000"/>
              </a:lnSpc>
              <a:spcAft>
                <a:spcPts val="600"/>
              </a:spcAft>
              <a:buClr>
                <a:schemeClr val="tx1"/>
              </a:buClr>
              <a:buFont typeface="Wingdings" pitchFamily="2" charset="2"/>
              <a:buChar char="n"/>
              <a:defRPr sz="1400"/>
            </a:lvl4pPr>
            <a:lvl5pPr marL="811213" indent="-169863">
              <a:lnSpc>
                <a:spcPct val="120000"/>
              </a:lnSpc>
              <a:spcBef>
                <a:spcPts val="0"/>
              </a:spcBef>
              <a:spcAft>
                <a:spcPts val="600"/>
              </a:spcAft>
              <a:buClr>
                <a:schemeClr val="tx1"/>
              </a:buClr>
              <a:buFont typeface="Wingdings" pitchFamily="2" charset="2"/>
              <a:buChar char="n"/>
              <a:defRPr sz="1200"/>
            </a:lvl5pPr>
            <a:lvl6pPr marL="992188" indent="-180975">
              <a:lnSpc>
                <a:spcPct val="120000"/>
              </a:lnSpc>
              <a:spcBef>
                <a:spcPts val="0"/>
              </a:spcBef>
              <a:spcAft>
                <a:spcPts val="600"/>
              </a:spcAft>
              <a:buClr>
                <a:schemeClr val="tx1"/>
              </a:buClr>
              <a:buFont typeface="Wingdings" pitchFamily="2" charset="2"/>
              <a:buChar char="n"/>
              <a:defRPr sz="1200"/>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16" name="Rectangle 4"/>
          <p:cNvSpPr>
            <a:spLocks noChangeArrowheads="1"/>
          </p:cNvSpPr>
          <p:nvPr userDrawn="1"/>
        </p:nvSpPr>
        <p:spPr bwMode="auto">
          <a:xfrm>
            <a:off x="0" y="228600"/>
            <a:ext cx="8675688" cy="893763"/>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2"/>
              </a:solidFill>
              <a:effectLst/>
              <a:latin typeface="Futura Medium" pitchFamily="2" charset="0"/>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 name="Rectangle 3"/>
          <p:cNvSpPr>
            <a:spLocks noGrp="1" noChangeArrowheads="1"/>
          </p:cNvSpPr>
          <p:nvPr>
            <p:ph type="body" idx="1"/>
          </p:nvPr>
        </p:nvSpPr>
        <p:spPr bwMode="auto">
          <a:xfrm>
            <a:off x="468313" y="1310400"/>
            <a:ext cx="8188567" cy="5071350"/>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Xx</a:t>
            </a:r>
          </a:p>
          <a:p>
            <a:pPr lvl="5"/>
            <a:r>
              <a:rPr lang="en-GB" dirty="0" smtClean="0"/>
              <a:t>xx</a:t>
            </a:r>
          </a:p>
        </p:txBody>
      </p:sp>
      <p:sp>
        <p:nvSpPr>
          <p:cNvPr id="16" name="Rectangle 2"/>
          <p:cNvSpPr>
            <a:spLocks noGrp="1" noChangeArrowheads="1"/>
          </p:cNvSpPr>
          <p:nvPr>
            <p:ph type="title"/>
          </p:nvPr>
        </p:nvSpPr>
        <p:spPr bwMode="auto">
          <a:xfrm>
            <a:off x="461354" y="295253"/>
            <a:ext cx="8139721" cy="419103"/>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GB" dirty="0" smtClean="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transition>
    <p:fade/>
  </p:transition>
  <p:hf hdr="0" ftr="0" dt="0"/>
  <p:txStyles>
    <p:titleStyle>
      <a:lvl1pPr algn="l" defTabSz="914400" rtl="0" eaLnBrk="1" latinLnBrk="0" hangingPunct="1">
        <a:spcBef>
          <a:spcPct val="0"/>
        </a:spcBef>
        <a:buNone/>
        <a:defRPr sz="2400" b="1" kern="1200" cap="none" baseline="0">
          <a:solidFill>
            <a:schemeClr val="accent2"/>
          </a:solidFill>
          <a:latin typeface="+mj-lt"/>
          <a:ea typeface="+mj-ea"/>
          <a:cs typeface="+mj-cs"/>
        </a:defRPr>
      </a:lvl1pPr>
    </p:titleStyle>
    <p:bodyStyle>
      <a:lvl1pPr marL="0" indent="0" algn="l" defTabSz="268288" rtl="0" eaLnBrk="1" latinLnBrk="0" hangingPunct="1">
        <a:lnSpc>
          <a:spcPct val="120000"/>
        </a:lnSpc>
        <a:spcBef>
          <a:spcPts val="0"/>
        </a:spcBef>
        <a:spcAft>
          <a:spcPts val="600"/>
        </a:spcAft>
        <a:buClr>
          <a:schemeClr val="accent2"/>
        </a:buClr>
        <a:buSzPct val="85000"/>
        <a:buFont typeface="Wingdings" pitchFamily="2" charset="2"/>
        <a:buNone/>
        <a:defRPr sz="2000" kern="1200" baseline="0">
          <a:solidFill>
            <a:schemeClr val="tx1"/>
          </a:solidFill>
          <a:latin typeface="+mn-lt"/>
          <a:ea typeface="+mn-ea"/>
          <a:cs typeface="+mn-cs"/>
        </a:defRPr>
      </a:lvl1pPr>
      <a:lvl2pPr marL="269875" indent="-269875" algn="l" defTabSz="268288" rtl="0" eaLnBrk="1" latinLnBrk="0" hangingPunct="1">
        <a:lnSpc>
          <a:spcPct val="120000"/>
        </a:lnSpc>
        <a:spcBef>
          <a:spcPts val="0"/>
        </a:spcBef>
        <a:spcAft>
          <a:spcPts val="600"/>
        </a:spcAft>
        <a:buClr>
          <a:schemeClr val="accent2"/>
        </a:buClr>
        <a:buSzPct val="85000"/>
        <a:buFont typeface="Wingdings" pitchFamily="2" charset="2"/>
        <a:buChar char="n"/>
        <a:defRPr sz="2000" b="0" kern="1200">
          <a:solidFill>
            <a:schemeClr val="tx1"/>
          </a:solidFill>
          <a:latin typeface="+mn-lt"/>
          <a:ea typeface="+mn-ea"/>
          <a:cs typeface="+mn-cs"/>
        </a:defRPr>
      </a:lvl2pPr>
      <a:lvl3pPr marL="454025" indent="-184150" algn="l" defTabSz="268288" rtl="0" eaLnBrk="1" latinLnBrk="0" hangingPunct="1">
        <a:lnSpc>
          <a:spcPct val="120000"/>
        </a:lnSpc>
        <a:spcBef>
          <a:spcPts val="0"/>
        </a:spcBef>
        <a:spcAft>
          <a:spcPts val="600"/>
        </a:spcAft>
        <a:buClr>
          <a:schemeClr val="tx1"/>
        </a:buClr>
        <a:buSzPct val="75000"/>
        <a:buFont typeface="Wingdings" pitchFamily="2" charset="2"/>
        <a:buChar char=""/>
        <a:defRPr sz="2000" b="0" kern="1200">
          <a:solidFill>
            <a:schemeClr val="tx1"/>
          </a:solidFill>
          <a:latin typeface="+mn-lt"/>
          <a:ea typeface="+mn-ea"/>
          <a:cs typeface="+mn-cs"/>
        </a:defRPr>
      </a:lvl3pPr>
      <a:lvl4pPr marL="631825" indent="-177800" algn="l" defTabSz="268288" rtl="0" eaLnBrk="1" latinLnBrk="0" hangingPunct="1">
        <a:lnSpc>
          <a:spcPct val="120000"/>
        </a:lnSpc>
        <a:spcBef>
          <a:spcPts val="0"/>
        </a:spcBef>
        <a:spcAft>
          <a:spcPts val="600"/>
        </a:spcAft>
        <a:buClr>
          <a:schemeClr val="tx1"/>
        </a:buClr>
        <a:buSzPct val="75000"/>
        <a:buFont typeface="Wingdings" pitchFamily="2" charset="2"/>
        <a:buChar char=""/>
        <a:defRPr sz="1600" b="0" kern="1200" baseline="0">
          <a:solidFill>
            <a:schemeClr val="tx1"/>
          </a:solidFill>
          <a:latin typeface="+mn-lt"/>
          <a:ea typeface="+mn-ea"/>
          <a:cs typeface="+mn-cs"/>
        </a:defRPr>
      </a:lvl4pPr>
      <a:lvl5pPr marL="811213" indent="-173038" algn="l" defTabSz="268288" rtl="0" eaLnBrk="1" latinLnBrk="0" hangingPunct="1">
        <a:lnSpc>
          <a:spcPct val="120000"/>
        </a:lnSpc>
        <a:spcBef>
          <a:spcPts val="0"/>
        </a:spcBef>
        <a:spcAft>
          <a:spcPts val="600"/>
        </a:spcAft>
        <a:buClr>
          <a:schemeClr val="tx1"/>
        </a:buClr>
        <a:buSzPct val="75000"/>
        <a:buFont typeface="Wingdings" pitchFamily="2" charset="2"/>
        <a:buChar char=""/>
        <a:defRPr sz="1400" kern="1200">
          <a:solidFill>
            <a:schemeClr val="tx1"/>
          </a:solidFill>
          <a:latin typeface="+mn-lt"/>
          <a:ea typeface="+mn-ea"/>
          <a:cs typeface="+mn-cs"/>
        </a:defRPr>
      </a:lvl5pPr>
      <a:lvl6pPr marL="989013" indent="-177800" algn="l" defTabSz="268288" rtl="0" eaLnBrk="1" latinLnBrk="0" hangingPunct="1">
        <a:lnSpc>
          <a:spcPct val="120000"/>
        </a:lnSpc>
        <a:spcBef>
          <a:spcPts val="0"/>
        </a:spcBef>
        <a:spcAft>
          <a:spcPts val="600"/>
        </a:spcAft>
        <a:buClr>
          <a:schemeClr val="tx1"/>
        </a:buClr>
        <a:buSzPct val="75000"/>
        <a:buFont typeface="Wingdings" pitchFamily="2" charset="2"/>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ERCOT-Directed dispatch of price responsive distributed generation</a:t>
            </a:r>
            <a:endParaRPr lang="en-US" dirty="0"/>
          </a:p>
        </p:txBody>
      </p:sp>
      <p:sp>
        <p:nvSpPr>
          <p:cNvPr id="3" name="Subtitle 2"/>
          <p:cNvSpPr>
            <a:spLocks noGrp="1"/>
          </p:cNvSpPr>
          <p:nvPr>
            <p:ph type="subTitle" idx="1"/>
          </p:nvPr>
        </p:nvSpPr>
        <p:spPr>
          <a:xfrm>
            <a:off x="1711428" y="2549073"/>
            <a:ext cx="3607865" cy="1087820"/>
          </a:xfrm>
        </p:spPr>
        <p:txBody>
          <a:bodyPr/>
          <a:lstStyle/>
          <a:p>
            <a:r>
              <a:rPr lang="en-US" dirty="0" smtClean="0"/>
              <a:t>Distributed Resources Energy and Ancillary Service Market (DREAM) Proposed Protocol Revisions</a:t>
            </a:r>
          </a:p>
        </p:txBody>
      </p:sp>
      <p:sp>
        <p:nvSpPr>
          <p:cNvPr id="4" name="TextBox 3"/>
          <p:cNvSpPr txBox="1"/>
          <p:nvPr/>
        </p:nvSpPr>
        <p:spPr>
          <a:xfrm>
            <a:off x="730673" y="6589644"/>
            <a:ext cx="8111876"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a:t>
            </a:r>
            <a:r>
              <a:rPr lang="en-US" sz="900" dirty="0" smtClean="0"/>
              <a:t>2016</a:t>
            </a:r>
            <a:endParaRPr lang="en-US" sz="900" dirty="0" smtClean="0"/>
          </a:p>
        </p:txBody>
      </p:sp>
    </p:spTree>
    <p:extLst>
      <p:ext uri="{BB962C8B-B14F-4D97-AF65-F5344CB8AC3E}">
        <p14:creationId xmlns:p14="http://schemas.microsoft.com/office/powerpoint/2010/main" val="212282599"/>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Impetus and Rationale</a:t>
            </a:r>
            <a:endParaRPr lang="en-US" dirty="0"/>
          </a:p>
        </p:txBody>
      </p:sp>
      <p:sp>
        <p:nvSpPr>
          <p:cNvPr id="3" name="Content Placeholder 2"/>
          <p:cNvSpPr>
            <a:spLocks noGrp="1"/>
          </p:cNvSpPr>
          <p:nvPr>
            <p:ph sz="quarter" idx="11"/>
          </p:nvPr>
        </p:nvSpPr>
        <p:spPr/>
        <p:txBody>
          <a:bodyPr/>
          <a:lstStyle/>
          <a:p>
            <a:pPr marL="457200" indent="-457200">
              <a:buFont typeface="Arial" panose="020B0604020202020204" pitchFamily="34" charset="0"/>
              <a:buChar char="•"/>
            </a:pPr>
            <a:r>
              <a:rPr lang="en-US" sz="2800" dirty="0" smtClean="0"/>
              <a:t>If wholesale resources were all serving load, then price would be set by economic merit-order.</a:t>
            </a:r>
          </a:p>
          <a:p>
            <a:pPr marL="457200" indent="-457200">
              <a:buFont typeface="Arial" panose="020B0604020202020204" pitchFamily="34" charset="0"/>
              <a:buChar char="•"/>
            </a:pPr>
            <a:endParaRPr lang="en-US" sz="2800" dirty="0" smtClean="0"/>
          </a:p>
          <a:p>
            <a:pPr marL="457200" indent="-457200">
              <a:buFont typeface="Arial" panose="020B0604020202020204" pitchFamily="34" charset="0"/>
              <a:buChar char="•"/>
            </a:pPr>
            <a:r>
              <a:rPr lang="en-US" sz="2800" dirty="0" smtClean="0"/>
              <a:t>The last resource deployed in a given interval would establish price. </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smtClean="0"/>
              <a:t>Deployed Distributed Resources contribute to </a:t>
            </a:r>
            <a:r>
              <a:rPr lang="en-US" sz="2800" b="1" i="1" dirty="0" smtClean="0"/>
              <a:t>price reversal </a:t>
            </a:r>
            <a:r>
              <a:rPr lang="en-US" sz="2800" dirty="0" smtClean="0"/>
              <a:t>rather than </a:t>
            </a:r>
            <a:r>
              <a:rPr lang="en-US" sz="2800" b="1" i="1" dirty="0" smtClean="0"/>
              <a:t>price formation.</a:t>
            </a:r>
            <a:endParaRPr lang="en-US" sz="2800" b="1" dirty="0"/>
          </a:p>
        </p:txBody>
      </p:sp>
      <p:sp>
        <p:nvSpPr>
          <p:cNvPr id="4" name="TextBox 3"/>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10</a:t>
            </a:r>
            <a:endParaRPr lang="en-US" sz="900" dirty="0" smtClean="0"/>
          </a:p>
        </p:txBody>
      </p:sp>
    </p:spTree>
    <p:extLst>
      <p:ext uri="{BB962C8B-B14F-4D97-AF65-F5344CB8AC3E}">
        <p14:creationId xmlns:p14="http://schemas.microsoft.com/office/powerpoint/2010/main" val="77609884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Impetus and Rationale</a:t>
            </a:r>
            <a:endParaRPr lang="en-US" dirty="0"/>
          </a:p>
        </p:txBody>
      </p:sp>
      <p:sp>
        <p:nvSpPr>
          <p:cNvPr id="3" name="Content Placeholder 2"/>
          <p:cNvSpPr>
            <a:spLocks noGrp="1"/>
          </p:cNvSpPr>
          <p:nvPr>
            <p:ph sz="quarter" idx="11"/>
          </p:nvPr>
        </p:nvSpPr>
        <p:spPr>
          <a:xfrm>
            <a:off x="386425" y="780089"/>
            <a:ext cx="8208961" cy="5071137"/>
          </a:xfrm>
        </p:spPr>
        <p:txBody>
          <a:bodyPr/>
          <a:lstStyle/>
          <a:p>
            <a:pPr marL="457200" indent="-457200">
              <a:buFont typeface="Arial" panose="020B0604020202020204" pitchFamily="34" charset="0"/>
              <a:buChar char="•"/>
            </a:pPr>
            <a:r>
              <a:rPr lang="en-US" sz="2800" dirty="0" smtClean="0"/>
              <a:t>Load always has the right to not consume, which may include self-service of all or part of their electricity needs.  </a:t>
            </a:r>
          </a:p>
          <a:p>
            <a:pPr marL="457200" indent="-457200">
              <a:buFont typeface="Arial" panose="020B0604020202020204" pitchFamily="34" charset="0"/>
              <a:buChar char="•"/>
            </a:pPr>
            <a:r>
              <a:rPr lang="en-US" sz="2800" dirty="0" smtClean="0"/>
              <a:t>Generation connected to the distribution system that is always a source to the grid, without load, is truly a resource, rather than a load off-setting its consumption.   </a:t>
            </a:r>
          </a:p>
          <a:p>
            <a:pPr marL="457200" indent="-457200">
              <a:buFont typeface="Arial" panose="020B0604020202020204" pitchFamily="34" charset="0"/>
              <a:buChar char="•"/>
            </a:pPr>
            <a:r>
              <a:rPr lang="en-US" sz="2800" dirty="0" smtClean="0"/>
              <a:t>Interconnection Voltage may define the ability of a resource to provide an equitable contribution to the price formation, rather than price-responsiveness of that resource.</a:t>
            </a:r>
            <a:endParaRPr lang="en-US" sz="2800" dirty="0"/>
          </a:p>
        </p:txBody>
      </p:sp>
      <p:sp>
        <p:nvSpPr>
          <p:cNvPr id="4" name="TextBox 3"/>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11</a:t>
            </a:r>
            <a:endParaRPr lang="en-US" sz="900" dirty="0" smtClean="0"/>
          </a:p>
        </p:txBody>
      </p:sp>
    </p:spTree>
    <p:extLst>
      <p:ext uri="{BB962C8B-B14F-4D97-AF65-F5344CB8AC3E}">
        <p14:creationId xmlns:p14="http://schemas.microsoft.com/office/powerpoint/2010/main" val="314373886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and Scope:</a:t>
            </a:r>
            <a:endParaRPr lang="en-US" dirty="0"/>
          </a:p>
        </p:txBody>
      </p:sp>
      <p:sp>
        <p:nvSpPr>
          <p:cNvPr id="3" name="Content Placeholder 2"/>
          <p:cNvSpPr>
            <a:spLocks noGrp="1"/>
          </p:cNvSpPr>
          <p:nvPr>
            <p:ph sz="quarter" idx="11"/>
          </p:nvPr>
        </p:nvSpPr>
        <p:spPr/>
        <p:txBody>
          <a:bodyPr/>
          <a:lstStyle/>
          <a:p>
            <a:pPr algn="ctr"/>
            <a:r>
              <a:rPr lang="en-US" sz="2400" dirty="0" smtClean="0"/>
              <a:t>Establish a marketplace where price-taking and price responsive resources can co-exist in an efficient marketplace.</a:t>
            </a:r>
            <a:endParaRPr lang="en-US" sz="2400" dirty="0"/>
          </a:p>
        </p:txBody>
      </p:sp>
      <p:sp>
        <p:nvSpPr>
          <p:cNvPr id="6" name="Rounded Rectangle 5"/>
          <p:cNvSpPr/>
          <p:nvPr/>
        </p:nvSpPr>
        <p:spPr>
          <a:xfrm>
            <a:off x="3370994" y="3616657"/>
            <a:ext cx="2169995" cy="125559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ERCOT</a:t>
            </a:r>
            <a:endParaRPr lang="en-US" dirty="0"/>
          </a:p>
        </p:txBody>
      </p:sp>
      <p:sp>
        <p:nvSpPr>
          <p:cNvPr id="7" name="Oval 6"/>
          <p:cNvSpPr/>
          <p:nvPr/>
        </p:nvSpPr>
        <p:spPr>
          <a:xfrm>
            <a:off x="300250" y="2538482"/>
            <a:ext cx="1856095" cy="158314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Price Responsive</a:t>
            </a:r>
          </a:p>
          <a:p>
            <a:pPr algn="ctr"/>
            <a:r>
              <a:rPr lang="en-US" dirty="0" smtClean="0"/>
              <a:t>DG</a:t>
            </a:r>
            <a:endParaRPr lang="en-US" dirty="0"/>
          </a:p>
        </p:txBody>
      </p:sp>
      <p:sp>
        <p:nvSpPr>
          <p:cNvPr id="8" name="Oval 7"/>
          <p:cNvSpPr/>
          <p:nvPr/>
        </p:nvSpPr>
        <p:spPr>
          <a:xfrm>
            <a:off x="6455390" y="4421865"/>
            <a:ext cx="1856095" cy="158314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Load with onsite DG</a:t>
            </a:r>
            <a:endParaRPr lang="en-US" dirty="0"/>
          </a:p>
        </p:txBody>
      </p:sp>
      <p:sp>
        <p:nvSpPr>
          <p:cNvPr id="9" name="Oval 8"/>
          <p:cNvSpPr/>
          <p:nvPr/>
        </p:nvSpPr>
        <p:spPr>
          <a:xfrm>
            <a:off x="6428089" y="2538482"/>
            <a:ext cx="1856095" cy="158314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Price-taker DG</a:t>
            </a:r>
            <a:endParaRPr lang="en-US" dirty="0"/>
          </a:p>
        </p:txBody>
      </p:sp>
      <p:sp>
        <p:nvSpPr>
          <p:cNvPr id="10" name="Oval 9"/>
          <p:cNvSpPr/>
          <p:nvPr/>
        </p:nvSpPr>
        <p:spPr>
          <a:xfrm>
            <a:off x="300250" y="4421865"/>
            <a:ext cx="1856095" cy="158314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Wholesale Resources</a:t>
            </a:r>
            <a:endParaRPr lang="en-US" dirty="0"/>
          </a:p>
        </p:txBody>
      </p:sp>
      <p:cxnSp>
        <p:nvCxnSpPr>
          <p:cNvPr id="27" name="Straight Arrow Connector 26"/>
          <p:cNvCxnSpPr/>
          <p:nvPr/>
        </p:nvCxnSpPr>
        <p:spPr>
          <a:xfrm>
            <a:off x="1651379" y="4039732"/>
            <a:ext cx="1719615" cy="0"/>
          </a:xfrm>
          <a:prstGeom prst="straightConnector1">
            <a:avLst/>
          </a:prstGeom>
          <a:ln w="25400" cap="rnd">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1828800" y="4531047"/>
            <a:ext cx="1542194" cy="0"/>
          </a:xfrm>
          <a:prstGeom prst="straightConnector1">
            <a:avLst/>
          </a:prstGeom>
          <a:ln w="25400" cap="rnd">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1951626" y="4669806"/>
            <a:ext cx="1419368" cy="0"/>
          </a:xfrm>
          <a:prstGeom prst="straightConnector1">
            <a:avLst/>
          </a:prstGeom>
          <a:ln w="25400" cap="rnd">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endCxn id="7" idx="5"/>
          </p:cNvCxnSpPr>
          <p:nvPr/>
        </p:nvCxnSpPr>
        <p:spPr>
          <a:xfrm flipH="1" flipV="1">
            <a:off x="1884526" y="3889777"/>
            <a:ext cx="1570628" cy="2086"/>
          </a:xfrm>
          <a:prstGeom prst="straightConnector1">
            <a:avLst/>
          </a:prstGeom>
          <a:ln w="25400" cap="rnd">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951635" y="4067037"/>
            <a:ext cx="1719615" cy="300242"/>
          </a:xfrm>
          <a:prstGeom prst="rect">
            <a:avLst/>
          </a:prstGeom>
          <a:noFill/>
        </p:spPr>
        <p:txBody>
          <a:bodyPr wrap="square" lIns="0" tIns="0" rIns="0" bIns="0" rtlCol="0">
            <a:noAutofit/>
          </a:bodyPr>
          <a:lstStyle/>
          <a:p>
            <a:pPr>
              <a:lnSpc>
                <a:spcPct val="113000"/>
              </a:lnSpc>
              <a:spcAft>
                <a:spcPts val="60"/>
              </a:spcAft>
            </a:pPr>
            <a:r>
              <a:rPr lang="en-US" sz="1200" dirty="0" smtClean="0"/>
              <a:t>Offer to Sell</a:t>
            </a:r>
          </a:p>
          <a:p>
            <a:pPr>
              <a:lnSpc>
                <a:spcPct val="113000"/>
              </a:lnSpc>
              <a:spcAft>
                <a:spcPts val="60"/>
              </a:spcAft>
            </a:pPr>
            <a:r>
              <a:rPr lang="en-US" sz="1200" dirty="0" smtClean="0"/>
              <a:t>Dispatch Instruction</a:t>
            </a:r>
          </a:p>
        </p:txBody>
      </p:sp>
      <p:cxnSp>
        <p:nvCxnSpPr>
          <p:cNvPr id="37" name="Straight Arrow Connector 36"/>
          <p:cNvCxnSpPr/>
          <p:nvPr/>
        </p:nvCxnSpPr>
        <p:spPr>
          <a:xfrm>
            <a:off x="5540989" y="4449159"/>
            <a:ext cx="1473960" cy="0"/>
          </a:xfrm>
          <a:prstGeom prst="straightConnector1">
            <a:avLst/>
          </a:prstGeom>
          <a:ln w="25400" cap="rnd">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5585406" y="4110417"/>
            <a:ext cx="1570628" cy="2086"/>
          </a:xfrm>
          <a:prstGeom prst="straightConnector1">
            <a:avLst/>
          </a:prstGeom>
          <a:ln w="25400" cap="rnd">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5571758" y="3823664"/>
            <a:ext cx="1719615" cy="300242"/>
          </a:xfrm>
          <a:prstGeom prst="rect">
            <a:avLst/>
          </a:prstGeom>
          <a:noFill/>
        </p:spPr>
        <p:txBody>
          <a:bodyPr wrap="square" lIns="0" tIns="0" rIns="0" bIns="0" rtlCol="0">
            <a:noAutofit/>
          </a:bodyPr>
          <a:lstStyle/>
          <a:p>
            <a:pPr>
              <a:lnSpc>
                <a:spcPct val="113000"/>
              </a:lnSpc>
              <a:spcAft>
                <a:spcPts val="60"/>
              </a:spcAft>
            </a:pPr>
            <a:r>
              <a:rPr lang="en-US" sz="1200" dirty="0" smtClean="0"/>
              <a:t>Must-take energy</a:t>
            </a:r>
          </a:p>
        </p:txBody>
      </p:sp>
      <p:sp>
        <p:nvSpPr>
          <p:cNvPr id="42" name="TextBox 41"/>
          <p:cNvSpPr txBox="1"/>
          <p:nvPr/>
        </p:nvSpPr>
        <p:spPr>
          <a:xfrm>
            <a:off x="5574030" y="4481040"/>
            <a:ext cx="1719615" cy="300242"/>
          </a:xfrm>
          <a:prstGeom prst="rect">
            <a:avLst/>
          </a:prstGeom>
          <a:noFill/>
        </p:spPr>
        <p:txBody>
          <a:bodyPr wrap="square" lIns="0" tIns="0" rIns="0" bIns="0" rtlCol="0">
            <a:noAutofit/>
          </a:bodyPr>
          <a:lstStyle/>
          <a:p>
            <a:pPr>
              <a:lnSpc>
                <a:spcPct val="113000"/>
              </a:lnSpc>
              <a:spcAft>
                <a:spcPts val="60"/>
              </a:spcAft>
            </a:pPr>
            <a:r>
              <a:rPr lang="en-US" sz="1200" dirty="0" smtClean="0"/>
              <a:t>Must-serve load</a:t>
            </a:r>
          </a:p>
        </p:txBody>
      </p:sp>
      <p:sp>
        <p:nvSpPr>
          <p:cNvPr id="18" name="TextBox 17"/>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12</a:t>
            </a:r>
            <a:endParaRPr lang="en-US" sz="900" dirty="0" smtClean="0"/>
          </a:p>
        </p:txBody>
      </p:sp>
    </p:spTree>
    <p:extLst>
      <p:ext uri="{BB962C8B-B14F-4D97-AF65-F5344CB8AC3E}">
        <p14:creationId xmlns:p14="http://schemas.microsoft.com/office/powerpoint/2010/main" val="3989400965"/>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and Scope</a:t>
            </a:r>
            <a:endParaRPr lang="en-US" dirty="0"/>
          </a:p>
        </p:txBody>
      </p:sp>
      <p:sp>
        <p:nvSpPr>
          <p:cNvPr id="3" name="Content Placeholder 2"/>
          <p:cNvSpPr>
            <a:spLocks noGrp="1"/>
          </p:cNvSpPr>
          <p:nvPr>
            <p:ph sz="quarter" idx="11"/>
          </p:nvPr>
        </p:nvSpPr>
        <p:spPr>
          <a:xfrm>
            <a:off x="468313" y="707586"/>
            <a:ext cx="8208961" cy="5827593"/>
          </a:xfrm>
        </p:spPr>
        <p:txBody>
          <a:bodyPr/>
          <a:lstStyle/>
          <a:p>
            <a:r>
              <a:rPr lang="en-US" sz="2400" dirty="0" smtClean="0"/>
              <a:t>Adjust market rules to allow DG to express its willingness to sell as an offer to SCED.  </a:t>
            </a:r>
          </a:p>
          <a:p>
            <a:endParaRPr lang="en-US" sz="2400" dirty="0"/>
          </a:p>
          <a:p>
            <a:endParaRPr lang="en-US" sz="2400" dirty="0" smtClean="0"/>
          </a:p>
          <a:p>
            <a:endParaRPr lang="en-US" sz="2400" dirty="0"/>
          </a:p>
          <a:p>
            <a:endParaRPr lang="en-US" sz="2400" dirty="0"/>
          </a:p>
          <a:p>
            <a:endParaRPr lang="en-US" sz="2400" dirty="0" smtClean="0"/>
          </a:p>
          <a:p>
            <a:endParaRPr lang="en-US" sz="2400" dirty="0"/>
          </a:p>
          <a:p>
            <a:endParaRPr lang="en-US" sz="2400" dirty="0" smtClean="0"/>
          </a:p>
          <a:p>
            <a:endParaRPr lang="en-US" sz="2400" dirty="0" smtClean="0"/>
          </a:p>
          <a:p>
            <a:r>
              <a:rPr lang="en-US" sz="2400" dirty="0" smtClean="0"/>
              <a:t>When a load-zone price reaches a DG offer curve, the resource will deploy in a coordinated, ERCOT directed dispatch</a:t>
            </a:r>
            <a:r>
              <a:rPr lang="en-US" sz="2400" dirty="0" smtClean="0"/>
              <a:t>.  </a:t>
            </a:r>
            <a:endParaRPr lang="en-US" sz="2400" dirty="0"/>
          </a:p>
        </p:txBody>
      </p:sp>
      <p:grpSp>
        <p:nvGrpSpPr>
          <p:cNvPr id="4" name="Group 3"/>
          <p:cNvGrpSpPr/>
          <p:nvPr/>
        </p:nvGrpSpPr>
        <p:grpSpPr>
          <a:xfrm>
            <a:off x="723331" y="1828800"/>
            <a:ext cx="7315199" cy="4067033"/>
            <a:chOff x="542260" y="1992573"/>
            <a:chExt cx="7700190" cy="4127519"/>
          </a:xfrm>
        </p:grpSpPr>
        <p:sp>
          <p:nvSpPr>
            <p:cNvPr id="5" name="Rectangle 4"/>
            <p:cNvSpPr/>
            <p:nvPr/>
          </p:nvSpPr>
          <p:spPr>
            <a:xfrm>
              <a:off x="3002507" y="5395886"/>
              <a:ext cx="1119116" cy="3821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Must-take energy</a:t>
              </a:r>
              <a:endParaRPr lang="en-US" sz="1200" dirty="0"/>
            </a:p>
          </p:txBody>
        </p:sp>
        <p:sp>
          <p:nvSpPr>
            <p:cNvPr id="6" name="Rectangle 5"/>
            <p:cNvSpPr/>
            <p:nvPr/>
          </p:nvSpPr>
          <p:spPr>
            <a:xfrm>
              <a:off x="1582583" y="5409534"/>
              <a:ext cx="1433029" cy="354842"/>
            </a:xfrm>
            <a:prstGeom prst="rect">
              <a:avLst/>
            </a:prstGeom>
            <a:solidFill>
              <a:schemeClr val="accent5"/>
            </a:solidFill>
            <a:ln>
              <a:no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Renewables</a:t>
              </a:r>
              <a:endParaRPr lang="en-US" dirty="0"/>
            </a:p>
          </p:txBody>
        </p:sp>
        <p:grpSp>
          <p:nvGrpSpPr>
            <p:cNvPr id="7" name="Group 6"/>
            <p:cNvGrpSpPr/>
            <p:nvPr/>
          </p:nvGrpSpPr>
          <p:grpSpPr>
            <a:xfrm>
              <a:off x="1567929" y="1992573"/>
              <a:ext cx="5145206" cy="3398293"/>
              <a:chOff x="2373161" y="1992573"/>
              <a:chExt cx="5145206" cy="3398293"/>
            </a:xfrm>
          </p:grpSpPr>
          <p:cxnSp>
            <p:nvCxnSpPr>
              <p:cNvPr id="24" name="Straight Arrow Connector 23"/>
              <p:cNvCxnSpPr/>
              <p:nvPr/>
            </p:nvCxnSpPr>
            <p:spPr>
              <a:xfrm>
                <a:off x="2373161" y="5390866"/>
                <a:ext cx="514520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2388358" y="1992573"/>
                <a:ext cx="0" cy="339829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8" name="Straight Connector 7"/>
            <p:cNvCxnSpPr/>
            <p:nvPr/>
          </p:nvCxnSpPr>
          <p:spPr>
            <a:xfrm>
              <a:off x="1583126" y="5773003"/>
              <a:ext cx="1433029"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3016155" y="5390866"/>
              <a:ext cx="0" cy="38213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3002507" y="4804012"/>
              <a:ext cx="1160060" cy="573206"/>
            </a:xfrm>
            <a:custGeom>
              <a:avLst/>
              <a:gdLst>
                <a:gd name="connsiteX0" fmla="*/ 0 w 1160060"/>
                <a:gd name="connsiteY0" fmla="*/ 573206 h 573206"/>
                <a:gd name="connsiteX1" fmla="*/ 777923 w 1160060"/>
                <a:gd name="connsiteY1" fmla="*/ 191069 h 573206"/>
                <a:gd name="connsiteX2" fmla="*/ 1160060 w 1160060"/>
                <a:gd name="connsiteY2" fmla="*/ 0 h 573206"/>
              </a:gdLst>
              <a:ahLst/>
              <a:cxnLst>
                <a:cxn ang="0">
                  <a:pos x="connsiteX0" y="connsiteY0"/>
                </a:cxn>
                <a:cxn ang="0">
                  <a:pos x="connsiteX1" y="connsiteY1"/>
                </a:cxn>
                <a:cxn ang="0">
                  <a:pos x="connsiteX2" y="connsiteY2"/>
                </a:cxn>
              </a:cxnLst>
              <a:rect l="l" t="t" r="r" b="b"/>
              <a:pathLst>
                <a:path w="1160060" h="573206">
                  <a:moveTo>
                    <a:pt x="0" y="573206"/>
                  </a:moveTo>
                  <a:lnTo>
                    <a:pt x="777923" y="191069"/>
                  </a:lnTo>
                  <a:cubicBezTo>
                    <a:pt x="971266" y="95535"/>
                    <a:pt x="1135039" y="59140"/>
                    <a:pt x="1160060" y="0"/>
                  </a:cubicBez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3043451" y="5117118"/>
              <a:ext cx="409433" cy="287395"/>
            </a:xfrm>
            <a:custGeom>
              <a:avLst/>
              <a:gdLst>
                <a:gd name="connsiteX0" fmla="*/ 0 w 409433"/>
                <a:gd name="connsiteY0" fmla="*/ 287395 h 287395"/>
                <a:gd name="connsiteX1" fmla="*/ 54591 w 409433"/>
                <a:gd name="connsiteY1" fmla="*/ 219157 h 287395"/>
                <a:gd name="connsiteX2" fmla="*/ 81886 w 409433"/>
                <a:gd name="connsiteY2" fmla="*/ 178213 h 287395"/>
                <a:gd name="connsiteX3" fmla="*/ 163773 w 409433"/>
                <a:gd name="connsiteY3" fmla="*/ 137270 h 287395"/>
                <a:gd name="connsiteX4" fmla="*/ 177421 w 409433"/>
                <a:gd name="connsiteY4" fmla="*/ 96327 h 287395"/>
                <a:gd name="connsiteX5" fmla="*/ 218364 w 409433"/>
                <a:gd name="connsiteY5" fmla="*/ 82679 h 287395"/>
                <a:gd name="connsiteX6" fmla="*/ 300250 w 409433"/>
                <a:gd name="connsiteY6" fmla="*/ 41736 h 287395"/>
                <a:gd name="connsiteX7" fmla="*/ 382137 w 409433"/>
                <a:gd name="connsiteY7" fmla="*/ 792 h 287395"/>
                <a:gd name="connsiteX8" fmla="*/ 409433 w 409433"/>
                <a:gd name="connsiteY8" fmla="*/ 792 h 287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33" h="287395">
                  <a:moveTo>
                    <a:pt x="0" y="287395"/>
                  </a:moveTo>
                  <a:cubicBezTo>
                    <a:pt x="18197" y="264649"/>
                    <a:pt x="37114" y="242460"/>
                    <a:pt x="54591" y="219157"/>
                  </a:cubicBezTo>
                  <a:cubicBezTo>
                    <a:pt x="64433" y="206035"/>
                    <a:pt x="70288" y="189811"/>
                    <a:pt x="81886" y="178213"/>
                  </a:cubicBezTo>
                  <a:cubicBezTo>
                    <a:pt x="108341" y="151758"/>
                    <a:pt x="130475" y="148370"/>
                    <a:pt x="163773" y="137270"/>
                  </a:cubicBezTo>
                  <a:cubicBezTo>
                    <a:pt x="168322" y="123622"/>
                    <a:pt x="167249" y="106499"/>
                    <a:pt x="177421" y="96327"/>
                  </a:cubicBezTo>
                  <a:cubicBezTo>
                    <a:pt x="187593" y="86155"/>
                    <a:pt x="205497" y="89113"/>
                    <a:pt x="218364" y="82679"/>
                  </a:cubicBezTo>
                  <a:cubicBezTo>
                    <a:pt x="324182" y="29769"/>
                    <a:pt x="197346" y="76036"/>
                    <a:pt x="300250" y="41736"/>
                  </a:cubicBezTo>
                  <a:cubicBezTo>
                    <a:pt x="334756" y="18732"/>
                    <a:pt x="341778" y="8864"/>
                    <a:pt x="382137" y="792"/>
                  </a:cubicBezTo>
                  <a:cubicBezTo>
                    <a:pt x="391059" y="-992"/>
                    <a:pt x="400334" y="792"/>
                    <a:pt x="409433" y="792"/>
                  </a:cubicBez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a:stCxn id="10" idx="0"/>
            </p:cNvCxnSpPr>
            <p:nvPr/>
          </p:nvCxnSpPr>
          <p:spPr>
            <a:xfrm>
              <a:off x="3002507" y="5377218"/>
              <a:ext cx="1153222" cy="0"/>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Freeform 12"/>
            <p:cNvSpPr/>
            <p:nvPr/>
          </p:nvSpPr>
          <p:spPr>
            <a:xfrm>
              <a:off x="4140679" y="2631057"/>
              <a:ext cx="3053751" cy="2743200"/>
            </a:xfrm>
            <a:custGeom>
              <a:avLst/>
              <a:gdLst>
                <a:gd name="connsiteX0" fmla="*/ 0 w 3053751"/>
                <a:gd name="connsiteY0" fmla="*/ 2743200 h 2743200"/>
                <a:gd name="connsiteX1" fmla="*/ 43132 w 3053751"/>
                <a:gd name="connsiteY1" fmla="*/ 2725947 h 2743200"/>
                <a:gd name="connsiteX2" fmla="*/ 51759 w 3053751"/>
                <a:gd name="connsiteY2" fmla="*/ 2700068 h 2743200"/>
                <a:gd name="connsiteX3" fmla="*/ 94891 w 3053751"/>
                <a:gd name="connsiteY3" fmla="*/ 2656935 h 2743200"/>
                <a:gd name="connsiteX4" fmla="*/ 112144 w 3053751"/>
                <a:gd name="connsiteY4" fmla="*/ 2631056 h 2743200"/>
                <a:gd name="connsiteX5" fmla="*/ 163902 w 3053751"/>
                <a:gd name="connsiteY5" fmla="*/ 2596551 h 2743200"/>
                <a:gd name="connsiteX6" fmla="*/ 198408 w 3053751"/>
                <a:gd name="connsiteY6" fmla="*/ 2544792 h 2743200"/>
                <a:gd name="connsiteX7" fmla="*/ 215661 w 3053751"/>
                <a:gd name="connsiteY7" fmla="*/ 2518913 h 2743200"/>
                <a:gd name="connsiteX8" fmla="*/ 241540 w 3053751"/>
                <a:gd name="connsiteY8" fmla="*/ 2493034 h 2743200"/>
                <a:gd name="connsiteX9" fmla="*/ 301925 w 3053751"/>
                <a:gd name="connsiteY9" fmla="*/ 2415396 h 2743200"/>
                <a:gd name="connsiteX10" fmla="*/ 327804 w 3053751"/>
                <a:gd name="connsiteY10" fmla="*/ 2406769 h 2743200"/>
                <a:gd name="connsiteX11" fmla="*/ 370936 w 3053751"/>
                <a:gd name="connsiteY11" fmla="*/ 2363637 h 2743200"/>
                <a:gd name="connsiteX12" fmla="*/ 422695 w 3053751"/>
                <a:gd name="connsiteY12" fmla="*/ 2346385 h 2743200"/>
                <a:gd name="connsiteX13" fmla="*/ 448574 w 3053751"/>
                <a:gd name="connsiteY13" fmla="*/ 2329132 h 2743200"/>
                <a:gd name="connsiteX14" fmla="*/ 500332 w 3053751"/>
                <a:gd name="connsiteY14" fmla="*/ 2311879 h 2743200"/>
                <a:gd name="connsiteX15" fmla="*/ 526212 w 3053751"/>
                <a:gd name="connsiteY15" fmla="*/ 2303252 h 2743200"/>
                <a:gd name="connsiteX16" fmla="*/ 577970 w 3053751"/>
                <a:gd name="connsiteY16" fmla="*/ 2286000 h 2743200"/>
                <a:gd name="connsiteX17" fmla="*/ 603849 w 3053751"/>
                <a:gd name="connsiteY17" fmla="*/ 2277373 h 2743200"/>
                <a:gd name="connsiteX18" fmla="*/ 715993 w 3053751"/>
                <a:gd name="connsiteY18" fmla="*/ 2251494 h 2743200"/>
                <a:gd name="connsiteX19" fmla="*/ 750498 w 3053751"/>
                <a:gd name="connsiteY19" fmla="*/ 2242868 h 2743200"/>
                <a:gd name="connsiteX20" fmla="*/ 810883 w 3053751"/>
                <a:gd name="connsiteY20" fmla="*/ 2234241 h 2743200"/>
                <a:gd name="connsiteX21" fmla="*/ 871268 w 3053751"/>
                <a:gd name="connsiteY21" fmla="*/ 2216988 h 2743200"/>
                <a:gd name="connsiteX22" fmla="*/ 914400 w 3053751"/>
                <a:gd name="connsiteY22" fmla="*/ 2208362 h 2743200"/>
                <a:gd name="connsiteX23" fmla="*/ 983412 w 3053751"/>
                <a:gd name="connsiteY23" fmla="*/ 2191109 h 2743200"/>
                <a:gd name="connsiteX24" fmla="*/ 1104181 w 3053751"/>
                <a:gd name="connsiteY24" fmla="*/ 2173856 h 2743200"/>
                <a:gd name="connsiteX25" fmla="*/ 1173193 w 3053751"/>
                <a:gd name="connsiteY25" fmla="*/ 2156603 h 2743200"/>
                <a:gd name="connsiteX26" fmla="*/ 1199072 w 3053751"/>
                <a:gd name="connsiteY26" fmla="*/ 2147977 h 2743200"/>
                <a:gd name="connsiteX27" fmla="*/ 1268083 w 3053751"/>
                <a:gd name="connsiteY27" fmla="*/ 2139351 h 2743200"/>
                <a:gd name="connsiteX28" fmla="*/ 1431985 w 3053751"/>
                <a:gd name="connsiteY28" fmla="*/ 2122098 h 2743200"/>
                <a:gd name="connsiteX29" fmla="*/ 1561381 w 3053751"/>
                <a:gd name="connsiteY29" fmla="*/ 2104845 h 2743200"/>
                <a:gd name="connsiteX30" fmla="*/ 1682151 w 3053751"/>
                <a:gd name="connsiteY30" fmla="*/ 2096218 h 2743200"/>
                <a:gd name="connsiteX31" fmla="*/ 1716657 w 3053751"/>
                <a:gd name="connsiteY31" fmla="*/ 2087592 h 2743200"/>
                <a:gd name="connsiteX32" fmla="*/ 1837427 w 3053751"/>
                <a:gd name="connsiteY32" fmla="*/ 2070339 h 2743200"/>
                <a:gd name="connsiteX33" fmla="*/ 1863306 w 3053751"/>
                <a:gd name="connsiteY33" fmla="*/ 2061713 h 2743200"/>
                <a:gd name="connsiteX34" fmla="*/ 1966823 w 3053751"/>
                <a:gd name="connsiteY34" fmla="*/ 2044460 h 2743200"/>
                <a:gd name="connsiteX35" fmla="*/ 2027208 w 3053751"/>
                <a:gd name="connsiteY35" fmla="*/ 2018581 h 2743200"/>
                <a:gd name="connsiteX36" fmla="*/ 2053087 w 3053751"/>
                <a:gd name="connsiteY36" fmla="*/ 2001328 h 2743200"/>
                <a:gd name="connsiteX37" fmla="*/ 2096219 w 3053751"/>
                <a:gd name="connsiteY37" fmla="*/ 1992701 h 2743200"/>
                <a:gd name="connsiteX38" fmla="*/ 2122098 w 3053751"/>
                <a:gd name="connsiteY38" fmla="*/ 1975449 h 2743200"/>
                <a:gd name="connsiteX39" fmla="*/ 2147978 w 3053751"/>
                <a:gd name="connsiteY39" fmla="*/ 1966822 h 2743200"/>
                <a:gd name="connsiteX40" fmla="*/ 2208363 w 3053751"/>
                <a:gd name="connsiteY40" fmla="*/ 1923690 h 2743200"/>
                <a:gd name="connsiteX41" fmla="*/ 2234242 w 3053751"/>
                <a:gd name="connsiteY41" fmla="*/ 1915064 h 2743200"/>
                <a:gd name="connsiteX42" fmla="*/ 2251495 w 3053751"/>
                <a:gd name="connsiteY42" fmla="*/ 1889185 h 2743200"/>
                <a:gd name="connsiteX43" fmla="*/ 2303253 w 3053751"/>
                <a:gd name="connsiteY43" fmla="*/ 1854679 h 2743200"/>
                <a:gd name="connsiteX44" fmla="*/ 2320506 w 3053751"/>
                <a:gd name="connsiteY44" fmla="*/ 1828800 h 2743200"/>
                <a:gd name="connsiteX45" fmla="*/ 2380891 w 3053751"/>
                <a:gd name="connsiteY45" fmla="*/ 1768415 h 2743200"/>
                <a:gd name="connsiteX46" fmla="*/ 2415396 w 3053751"/>
                <a:gd name="connsiteY46" fmla="*/ 1716656 h 2743200"/>
                <a:gd name="connsiteX47" fmla="*/ 2432649 w 3053751"/>
                <a:gd name="connsiteY47" fmla="*/ 1690777 h 2743200"/>
                <a:gd name="connsiteX48" fmla="*/ 2484408 w 3053751"/>
                <a:gd name="connsiteY48" fmla="*/ 1621766 h 2743200"/>
                <a:gd name="connsiteX49" fmla="*/ 2501661 w 3053751"/>
                <a:gd name="connsiteY49" fmla="*/ 1587260 h 2743200"/>
                <a:gd name="connsiteX50" fmla="*/ 2510287 w 3053751"/>
                <a:gd name="connsiteY50" fmla="*/ 1561381 h 2743200"/>
                <a:gd name="connsiteX51" fmla="*/ 2536166 w 3053751"/>
                <a:gd name="connsiteY51" fmla="*/ 1535501 h 2743200"/>
                <a:gd name="connsiteX52" fmla="*/ 2562046 w 3053751"/>
                <a:gd name="connsiteY52" fmla="*/ 1449237 h 2743200"/>
                <a:gd name="connsiteX53" fmla="*/ 2579298 w 3053751"/>
                <a:gd name="connsiteY53" fmla="*/ 1345720 h 2743200"/>
                <a:gd name="connsiteX54" fmla="*/ 2587925 w 3053751"/>
                <a:gd name="connsiteY54" fmla="*/ 1302588 h 2743200"/>
                <a:gd name="connsiteX55" fmla="*/ 2605178 w 3053751"/>
                <a:gd name="connsiteY55" fmla="*/ 1250830 h 2743200"/>
                <a:gd name="connsiteX56" fmla="*/ 2613804 w 3053751"/>
                <a:gd name="connsiteY56" fmla="*/ 1216324 h 2743200"/>
                <a:gd name="connsiteX57" fmla="*/ 2631057 w 3053751"/>
                <a:gd name="connsiteY57" fmla="*/ 1164566 h 2743200"/>
                <a:gd name="connsiteX58" fmla="*/ 2639683 w 3053751"/>
                <a:gd name="connsiteY58" fmla="*/ 1121434 h 2743200"/>
                <a:gd name="connsiteX59" fmla="*/ 2648310 w 3053751"/>
                <a:gd name="connsiteY59" fmla="*/ 1069675 h 2743200"/>
                <a:gd name="connsiteX60" fmla="*/ 2665563 w 3053751"/>
                <a:gd name="connsiteY60" fmla="*/ 1009290 h 2743200"/>
                <a:gd name="connsiteX61" fmla="*/ 2674189 w 3053751"/>
                <a:gd name="connsiteY61" fmla="*/ 957532 h 2743200"/>
                <a:gd name="connsiteX62" fmla="*/ 2682815 w 3053751"/>
                <a:gd name="connsiteY62" fmla="*/ 931652 h 2743200"/>
                <a:gd name="connsiteX63" fmla="*/ 2700068 w 3053751"/>
                <a:gd name="connsiteY63" fmla="*/ 871268 h 2743200"/>
                <a:gd name="connsiteX64" fmla="*/ 2708695 w 3053751"/>
                <a:gd name="connsiteY64" fmla="*/ 810883 h 2743200"/>
                <a:gd name="connsiteX65" fmla="*/ 2717321 w 3053751"/>
                <a:gd name="connsiteY65" fmla="*/ 785003 h 2743200"/>
                <a:gd name="connsiteX66" fmla="*/ 2734574 w 3053751"/>
                <a:gd name="connsiteY66" fmla="*/ 698739 h 2743200"/>
                <a:gd name="connsiteX67" fmla="*/ 2751827 w 3053751"/>
                <a:gd name="connsiteY67" fmla="*/ 638354 h 2743200"/>
                <a:gd name="connsiteX68" fmla="*/ 2769079 w 3053751"/>
                <a:gd name="connsiteY68" fmla="*/ 586596 h 2743200"/>
                <a:gd name="connsiteX69" fmla="*/ 2794959 w 3053751"/>
                <a:gd name="connsiteY69" fmla="*/ 534837 h 2743200"/>
                <a:gd name="connsiteX70" fmla="*/ 2820838 w 3053751"/>
                <a:gd name="connsiteY70" fmla="*/ 457200 h 2743200"/>
                <a:gd name="connsiteX71" fmla="*/ 2829464 w 3053751"/>
                <a:gd name="connsiteY71" fmla="*/ 431320 h 2743200"/>
                <a:gd name="connsiteX72" fmla="*/ 2863970 w 3053751"/>
                <a:gd name="connsiteY72" fmla="*/ 379562 h 2743200"/>
                <a:gd name="connsiteX73" fmla="*/ 2872596 w 3053751"/>
                <a:gd name="connsiteY73" fmla="*/ 353683 h 2743200"/>
                <a:gd name="connsiteX74" fmla="*/ 2907102 w 3053751"/>
                <a:gd name="connsiteY74" fmla="*/ 293298 h 2743200"/>
                <a:gd name="connsiteX75" fmla="*/ 2915729 w 3053751"/>
                <a:gd name="connsiteY75" fmla="*/ 267418 h 2743200"/>
                <a:gd name="connsiteX76" fmla="*/ 2941608 w 3053751"/>
                <a:gd name="connsiteY76" fmla="*/ 241539 h 2743200"/>
                <a:gd name="connsiteX77" fmla="*/ 2967487 w 3053751"/>
                <a:gd name="connsiteY77" fmla="*/ 181154 h 2743200"/>
                <a:gd name="connsiteX78" fmla="*/ 2976113 w 3053751"/>
                <a:gd name="connsiteY78" fmla="*/ 146649 h 2743200"/>
                <a:gd name="connsiteX79" fmla="*/ 2993366 w 3053751"/>
                <a:gd name="connsiteY79" fmla="*/ 120769 h 2743200"/>
                <a:gd name="connsiteX80" fmla="*/ 3001993 w 3053751"/>
                <a:gd name="connsiteY80" fmla="*/ 94890 h 2743200"/>
                <a:gd name="connsiteX81" fmla="*/ 3036498 w 3053751"/>
                <a:gd name="connsiteY81" fmla="*/ 43132 h 2743200"/>
                <a:gd name="connsiteX82" fmla="*/ 3053751 w 3053751"/>
                <a:gd name="connsiteY82" fmla="*/ 17252 h 2743200"/>
                <a:gd name="connsiteX83" fmla="*/ 3053751 w 3053751"/>
                <a:gd name="connsiteY83"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053751" h="2743200">
                  <a:moveTo>
                    <a:pt x="0" y="2743200"/>
                  </a:moveTo>
                  <a:cubicBezTo>
                    <a:pt x="14377" y="2737449"/>
                    <a:pt x="31236" y="2735860"/>
                    <a:pt x="43132" y="2725947"/>
                  </a:cubicBezTo>
                  <a:cubicBezTo>
                    <a:pt x="50117" y="2720126"/>
                    <a:pt x="47692" y="2708201"/>
                    <a:pt x="51759" y="2700068"/>
                  </a:cubicBezTo>
                  <a:cubicBezTo>
                    <a:pt x="66137" y="2671312"/>
                    <a:pt x="69011" y="2674189"/>
                    <a:pt x="94891" y="2656935"/>
                  </a:cubicBezTo>
                  <a:cubicBezTo>
                    <a:pt x="100642" y="2648309"/>
                    <a:pt x="104048" y="2637533"/>
                    <a:pt x="112144" y="2631056"/>
                  </a:cubicBezTo>
                  <a:cubicBezTo>
                    <a:pt x="171414" y="2583641"/>
                    <a:pt x="102322" y="2675725"/>
                    <a:pt x="163902" y="2596551"/>
                  </a:cubicBezTo>
                  <a:cubicBezTo>
                    <a:pt x="176632" y="2580183"/>
                    <a:pt x="186906" y="2562045"/>
                    <a:pt x="198408" y="2544792"/>
                  </a:cubicBezTo>
                  <a:cubicBezTo>
                    <a:pt x="204159" y="2536166"/>
                    <a:pt x="208330" y="2526244"/>
                    <a:pt x="215661" y="2518913"/>
                  </a:cubicBezTo>
                  <a:cubicBezTo>
                    <a:pt x="224287" y="2510287"/>
                    <a:pt x="234050" y="2502664"/>
                    <a:pt x="241540" y="2493034"/>
                  </a:cubicBezTo>
                  <a:cubicBezTo>
                    <a:pt x="259996" y="2469304"/>
                    <a:pt x="274808" y="2433475"/>
                    <a:pt x="301925" y="2415396"/>
                  </a:cubicBezTo>
                  <a:cubicBezTo>
                    <a:pt x="309491" y="2410352"/>
                    <a:pt x="319178" y="2409645"/>
                    <a:pt x="327804" y="2406769"/>
                  </a:cubicBezTo>
                  <a:cubicBezTo>
                    <a:pt x="343543" y="2383161"/>
                    <a:pt x="343696" y="2375743"/>
                    <a:pt x="370936" y="2363637"/>
                  </a:cubicBezTo>
                  <a:cubicBezTo>
                    <a:pt x="387555" y="2356251"/>
                    <a:pt x="422695" y="2346385"/>
                    <a:pt x="422695" y="2346385"/>
                  </a:cubicBezTo>
                  <a:cubicBezTo>
                    <a:pt x="431321" y="2340634"/>
                    <a:pt x="439100" y="2333343"/>
                    <a:pt x="448574" y="2329132"/>
                  </a:cubicBezTo>
                  <a:cubicBezTo>
                    <a:pt x="465192" y="2321746"/>
                    <a:pt x="483079" y="2317630"/>
                    <a:pt x="500332" y="2311879"/>
                  </a:cubicBezTo>
                  <a:lnTo>
                    <a:pt x="526212" y="2303252"/>
                  </a:lnTo>
                  <a:lnTo>
                    <a:pt x="577970" y="2286000"/>
                  </a:lnTo>
                  <a:cubicBezTo>
                    <a:pt x="586596" y="2283124"/>
                    <a:pt x="595027" y="2279578"/>
                    <a:pt x="603849" y="2277373"/>
                  </a:cubicBezTo>
                  <a:cubicBezTo>
                    <a:pt x="772948" y="2235098"/>
                    <a:pt x="596517" y="2278043"/>
                    <a:pt x="715993" y="2251494"/>
                  </a:cubicBezTo>
                  <a:cubicBezTo>
                    <a:pt x="727566" y="2248922"/>
                    <a:pt x="738834" y="2244989"/>
                    <a:pt x="750498" y="2242868"/>
                  </a:cubicBezTo>
                  <a:cubicBezTo>
                    <a:pt x="770503" y="2239231"/>
                    <a:pt x="790878" y="2237878"/>
                    <a:pt x="810883" y="2234241"/>
                  </a:cubicBezTo>
                  <a:cubicBezTo>
                    <a:pt x="870072" y="2223479"/>
                    <a:pt x="821976" y="2229311"/>
                    <a:pt x="871268" y="2216988"/>
                  </a:cubicBezTo>
                  <a:cubicBezTo>
                    <a:pt x="885492" y="2213432"/>
                    <a:pt x="900113" y="2211659"/>
                    <a:pt x="914400" y="2208362"/>
                  </a:cubicBezTo>
                  <a:cubicBezTo>
                    <a:pt x="937505" y="2203030"/>
                    <a:pt x="959883" y="2194050"/>
                    <a:pt x="983412" y="2191109"/>
                  </a:cubicBezTo>
                  <a:cubicBezTo>
                    <a:pt x="1017041" y="2186906"/>
                    <a:pt x="1069345" y="2181321"/>
                    <a:pt x="1104181" y="2173856"/>
                  </a:cubicBezTo>
                  <a:cubicBezTo>
                    <a:pt x="1127367" y="2168888"/>
                    <a:pt x="1150698" y="2164101"/>
                    <a:pt x="1173193" y="2156603"/>
                  </a:cubicBezTo>
                  <a:cubicBezTo>
                    <a:pt x="1181819" y="2153728"/>
                    <a:pt x="1190126" y="2149604"/>
                    <a:pt x="1199072" y="2147977"/>
                  </a:cubicBezTo>
                  <a:cubicBezTo>
                    <a:pt x="1221881" y="2143830"/>
                    <a:pt x="1245133" y="2142630"/>
                    <a:pt x="1268083" y="2139351"/>
                  </a:cubicBezTo>
                  <a:cubicBezTo>
                    <a:pt x="1388878" y="2122094"/>
                    <a:pt x="1233695" y="2137350"/>
                    <a:pt x="1431985" y="2122098"/>
                  </a:cubicBezTo>
                  <a:cubicBezTo>
                    <a:pt x="1494748" y="2106406"/>
                    <a:pt x="1461527" y="2112833"/>
                    <a:pt x="1561381" y="2104845"/>
                  </a:cubicBezTo>
                  <a:lnTo>
                    <a:pt x="1682151" y="2096218"/>
                  </a:lnTo>
                  <a:cubicBezTo>
                    <a:pt x="1693653" y="2093343"/>
                    <a:pt x="1705031" y="2089917"/>
                    <a:pt x="1716657" y="2087592"/>
                  </a:cubicBezTo>
                  <a:cubicBezTo>
                    <a:pt x="1758111" y="2079302"/>
                    <a:pt x="1795027" y="2075639"/>
                    <a:pt x="1837427" y="2070339"/>
                  </a:cubicBezTo>
                  <a:cubicBezTo>
                    <a:pt x="1846053" y="2067464"/>
                    <a:pt x="1854360" y="2063340"/>
                    <a:pt x="1863306" y="2061713"/>
                  </a:cubicBezTo>
                  <a:cubicBezTo>
                    <a:pt x="1949941" y="2045961"/>
                    <a:pt x="1906830" y="2061600"/>
                    <a:pt x="1966823" y="2044460"/>
                  </a:cubicBezTo>
                  <a:cubicBezTo>
                    <a:pt x="1991018" y="2037547"/>
                    <a:pt x="2004204" y="2031726"/>
                    <a:pt x="2027208" y="2018581"/>
                  </a:cubicBezTo>
                  <a:cubicBezTo>
                    <a:pt x="2036210" y="2013437"/>
                    <a:pt x="2043380" y="2004968"/>
                    <a:pt x="2053087" y="2001328"/>
                  </a:cubicBezTo>
                  <a:cubicBezTo>
                    <a:pt x="2066815" y="1996180"/>
                    <a:pt x="2081842" y="1995577"/>
                    <a:pt x="2096219" y="1992701"/>
                  </a:cubicBezTo>
                  <a:cubicBezTo>
                    <a:pt x="2104845" y="1986950"/>
                    <a:pt x="2112825" y="1980085"/>
                    <a:pt x="2122098" y="1975449"/>
                  </a:cubicBezTo>
                  <a:cubicBezTo>
                    <a:pt x="2130231" y="1971382"/>
                    <a:pt x="2140083" y="1971334"/>
                    <a:pt x="2147978" y="1966822"/>
                  </a:cubicBezTo>
                  <a:cubicBezTo>
                    <a:pt x="2175338" y="1951188"/>
                    <a:pt x="2181654" y="1937044"/>
                    <a:pt x="2208363" y="1923690"/>
                  </a:cubicBezTo>
                  <a:cubicBezTo>
                    <a:pt x="2216496" y="1919624"/>
                    <a:pt x="2225616" y="1917939"/>
                    <a:pt x="2234242" y="1915064"/>
                  </a:cubicBezTo>
                  <a:cubicBezTo>
                    <a:pt x="2239993" y="1906438"/>
                    <a:pt x="2243693" y="1896012"/>
                    <a:pt x="2251495" y="1889185"/>
                  </a:cubicBezTo>
                  <a:cubicBezTo>
                    <a:pt x="2267100" y="1875531"/>
                    <a:pt x="2303253" y="1854679"/>
                    <a:pt x="2303253" y="1854679"/>
                  </a:cubicBezTo>
                  <a:cubicBezTo>
                    <a:pt x="2309004" y="1846053"/>
                    <a:pt x="2313570" y="1836506"/>
                    <a:pt x="2320506" y="1828800"/>
                  </a:cubicBezTo>
                  <a:cubicBezTo>
                    <a:pt x="2339549" y="1807642"/>
                    <a:pt x="2365101" y="1792100"/>
                    <a:pt x="2380891" y="1768415"/>
                  </a:cubicBezTo>
                  <a:lnTo>
                    <a:pt x="2415396" y="1716656"/>
                  </a:lnTo>
                  <a:cubicBezTo>
                    <a:pt x="2421147" y="1708030"/>
                    <a:pt x="2426428" y="1699071"/>
                    <a:pt x="2432649" y="1690777"/>
                  </a:cubicBezTo>
                  <a:cubicBezTo>
                    <a:pt x="2449902" y="1667773"/>
                    <a:pt x="2471548" y="1647485"/>
                    <a:pt x="2484408" y="1621766"/>
                  </a:cubicBezTo>
                  <a:cubicBezTo>
                    <a:pt x="2490159" y="1610264"/>
                    <a:pt x="2496595" y="1599080"/>
                    <a:pt x="2501661" y="1587260"/>
                  </a:cubicBezTo>
                  <a:cubicBezTo>
                    <a:pt x="2505243" y="1578902"/>
                    <a:pt x="2505243" y="1568947"/>
                    <a:pt x="2510287" y="1561381"/>
                  </a:cubicBezTo>
                  <a:cubicBezTo>
                    <a:pt x="2517054" y="1551230"/>
                    <a:pt x="2527540" y="1544128"/>
                    <a:pt x="2536166" y="1535501"/>
                  </a:cubicBezTo>
                  <a:cubicBezTo>
                    <a:pt x="2545738" y="1506784"/>
                    <a:pt x="2556460" y="1479032"/>
                    <a:pt x="2562046" y="1449237"/>
                  </a:cubicBezTo>
                  <a:cubicBezTo>
                    <a:pt x="2568493" y="1414855"/>
                    <a:pt x="2572437" y="1380022"/>
                    <a:pt x="2579298" y="1345720"/>
                  </a:cubicBezTo>
                  <a:cubicBezTo>
                    <a:pt x="2582174" y="1331343"/>
                    <a:pt x="2584067" y="1316733"/>
                    <a:pt x="2587925" y="1302588"/>
                  </a:cubicBezTo>
                  <a:cubicBezTo>
                    <a:pt x="2592710" y="1285043"/>
                    <a:pt x="2600768" y="1268473"/>
                    <a:pt x="2605178" y="1250830"/>
                  </a:cubicBezTo>
                  <a:cubicBezTo>
                    <a:pt x="2608053" y="1239328"/>
                    <a:pt x="2610397" y="1227680"/>
                    <a:pt x="2613804" y="1216324"/>
                  </a:cubicBezTo>
                  <a:cubicBezTo>
                    <a:pt x="2619030" y="1198905"/>
                    <a:pt x="2627491" y="1182399"/>
                    <a:pt x="2631057" y="1164566"/>
                  </a:cubicBezTo>
                  <a:cubicBezTo>
                    <a:pt x="2633932" y="1150189"/>
                    <a:pt x="2637060" y="1135860"/>
                    <a:pt x="2639683" y="1121434"/>
                  </a:cubicBezTo>
                  <a:cubicBezTo>
                    <a:pt x="2642812" y="1104225"/>
                    <a:pt x="2644880" y="1086826"/>
                    <a:pt x="2648310" y="1069675"/>
                  </a:cubicBezTo>
                  <a:cubicBezTo>
                    <a:pt x="2653728" y="1042587"/>
                    <a:pt x="2657339" y="1033961"/>
                    <a:pt x="2665563" y="1009290"/>
                  </a:cubicBezTo>
                  <a:cubicBezTo>
                    <a:pt x="2668438" y="992037"/>
                    <a:pt x="2670395" y="974606"/>
                    <a:pt x="2674189" y="957532"/>
                  </a:cubicBezTo>
                  <a:cubicBezTo>
                    <a:pt x="2676162" y="948655"/>
                    <a:pt x="2680317" y="940395"/>
                    <a:pt x="2682815" y="931652"/>
                  </a:cubicBezTo>
                  <a:cubicBezTo>
                    <a:pt x="2704476" y="855838"/>
                    <a:pt x="2679388" y="933311"/>
                    <a:pt x="2700068" y="871268"/>
                  </a:cubicBezTo>
                  <a:cubicBezTo>
                    <a:pt x="2702944" y="851140"/>
                    <a:pt x="2704707" y="830821"/>
                    <a:pt x="2708695" y="810883"/>
                  </a:cubicBezTo>
                  <a:cubicBezTo>
                    <a:pt x="2710478" y="801966"/>
                    <a:pt x="2715276" y="793863"/>
                    <a:pt x="2717321" y="785003"/>
                  </a:cubicBezTo>
                  <a:cubicBezTo>
                    <a:pt x="2723915" y="756430"/>
                    <a:pt x="2725301" y="726558"/>
                    <a:pt x="2734574" y="698739"/>
                  </a:cubicBezTo>
                  <a:cubicBezTo>
                    <a:pt x="2763563" y="611769"/>
                    <a:pt x="2719332" y="746671"/>
                    <a:pt x="2751827" y="638354"/>
                  </a:cubicBezTo>
                  <a:cubicBezTo>
                    <a:pt x="2757053" y="620935"/>
                    <a:pt x="2758991" y="601727"/>
                    <a:pt x="2769079" y="586596"/>
                  </a:cubicBezTo>
                  <a:cubicBezTo>
                    <a:pt x="2787982" y="558242"/>
                    <a:pt x="2786030" y="566087"/>
                    <a:pt x="2794959" y="534837"/>
                  </a:cubicBezTo>
                  <a:cubicBezTo>
                    <a:pt x="2818090" y="453878"/>
                    <a:pt x="2785141" y="552393"/>
                    <a:pt x="2820838" y="457200"/>
                  </a:cubicBezTo>
                  <a:cubicBezTo>
                    <a:pt x="2824031" y="448686"/>
                    <a:pt x="2825048" y="439269"/>
                    <a:pt x="2829464" y="431320"/>
                  </a:cubicBezTo>
                  <a:cubicBezTo>
                    <a:pt x="2839534" y="413194"/>
                    <a:pt x="2863970" y="379562"/>
                    <a:pt x="2863970" y="379562"/>
                  </a:cubicBezTo>
                  <a:cubicBezTo>
                    <a:pt x="2866845" y="370936"/>
                    <a:pt x="2868530" y="361816"/>
                    <a:pt x="2872596" y="353683"/>
                  </a:cubicBezTo>
                  <a:cubicBezTo>
                    <a:pt x="2915919" y="267035"/>
                    <a:pt x="2861724" y="399176"/>
                    <a:pt x="2907102" y="293298"/>
                  </a:cubicBezTo>
                  <a:cubicBezTo>
                    <a:pt x="2910684" y="284940"/>
                    <a:pt x="2910685" y="274984"/>
                    <a:pt x="2915729" y="267418"/>
                  </a:cubicBezTo>
                  <a:cubicBezTo>
                    <a:pt x="2922496" y="257267"/>
                    <a:pt x="2934517" y="251466"/>
                    <a:pt x="2941608" y="241539"/>
                  </a:cubicBezTo>
                  <a:cubicBezTo>
                    <a:pt x="2952565" y="226200"/>
                    <a:pt x="2962123" y="199930"/>
                    <a:pt x="2967487" y="181154"/>
                  </a:cubicBezTo>
                  <a:cubicBezTo>
                    <a:pt x="2970744" y="169754"/>
                    <a:pt x="2971443" y="157546"/>
                    <a:pt x="2976113" y="146649"/>
                  </a:cubicBezTo>
                  <a:cubicBezTo>
                    <a:pt x="2980197" y="137119"/>
                    <a:pt x="2988729" y="130042"/>
                    <a:pt x="2993366" y="120769"/>
                  </a:cubicBezTo>
                  <a:cubicBezTo>
                    <a:pt x="2997433" y="112636"/>
                    <a:pt x="2997577" y="102839"/>
                    <a:pt x="3001993" y="94890"/>
                  </a:cubicBezTo>
                  <a:cubicBezTo>
                    <a:pt x="3012063" y="76764"/>
                    <a:pt x="3024996" y="60385"/>
                    <a:pt x="3036498" y="43132"/>
                  </a:cubicBezTo>
                  <a:cubicBezTo>
                    <a:pt x="3042249" y="34505"/>
                    <a:pt x="3053751" y="27620"/>
                    <a:pt x="3053751" y="17252"/>
                  </a:cubicBezTo>
                  <a:lnTo>
                    <a:pt x="3053751" y="0"/>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4675507" y="4955942"/>
              <a:ext cx="1889184" cy="362310"/>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Thermal-Dispatchable</a:t>
              </a:r>
              <a:endParaRPr lang="en-US" sz="1200" dirty="0"/>
            </a:p>
          </p:txBody>
        </p:sp>
        <p:sp>
          <p:nvSpPr>
            <p:cNvPr id="15" name="Rounded Rectangle 14"/>
            <p:cNvSpPr/>
            <p:nvPr/>
          </p:nvSpPr>
          <p:spPr>
            <a:xfrm>
              <a:off x="7092259" y="3010524"/>
              <a:ext cx="1150191" cy="1095555"/>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Peaking Resources</a:t>
              </a:r>
              <a:endParaRPr lang="en-US" sz="1200" dirty="0"/>
            </a:p>
          </p:txBody>
        </p:sp>
        <p:sp>
          <p:nvSpPr>
            <p:cNvPr id="16" name="Oval 15"/>
            <p:cNvSpPr/>
            <p:nvPr/>
          </p:nvSpPr>
          <p:spPr>
            <a:xfrm>
              <a:off x="6642067" y="3933645"/>
              <a:ext cx="172529" cy="1380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5746630" y="3569033"/>
              <a:ext cx="1447800" cy="323850"/>
            </a:xfrm>
            <a:prstGeom prst="rect">
              <a:avLst/>
            </a:prstGeom>
            <a:noFill/>
          </p:spPr>
          <p:txBody>
            <a:bodyPr wrap="square" lIns="0" tIns="0" rIns="0" bIns="0" rtlCol="0">
              <a:noAutofit/>
            </a:bodyPr>
            <a:lstStyle/>
            <a:p>
              <a:pPr>
                <a:lnSpc>
                  <a:spcPct val="113000"/>
                </a:lnSpc>
                <a:spcAft>
                  <a:spcPts val="60"/>
                </a:spcAft>
              </a:pPr>
              <a:r>
                <a:rPr lang="en-US" sz="1400" dirty="0" smtClean="0"/>
                <a:t>Marginal Resource</a:t>
              </a:r>
            </a:p>
          </p:txBody>
        </p:sp>
        <p:sp>
          <p:nvSpPr>
            <p:cNvPr id="18" name="Rounded Rectangle 17"/>
            <p:cNvSpPr/>
            <p:nvPr/>
          </p:nvSpPr>
          <p:spPr>
            <a:xfrm>
              <a:off x="6642067" y="4217490"/>
              <a:ext cx="1552290" cy="70266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 Responsive DG in offer stack</a:t>
              </a:r>
              <a:endParaRPr lang="en-US" sz="1400" dirty="0"/>
            </a:p>
          </p:txBody>
        </p:sp>
        <p:sp>
          <p:nvSpPr>
            <p:cNvPr id="22" name="TextBox 21"/>
            <p:cNvSpPr txBox="1"/>
            <p:nvPr/>
          </p:nvSpPr>
          <p:spPr>
            <a:xfrm>
              <a:off x="542260" y="2445488"/>
              <a:ext cx="935666" cy="565036"/>
            </a:xfrm>
            <a:prstGeom prst="rect">
              <a:avLst/>
            </a:prstGeom>
            <a:noFill/>
          </p:spPr>
          <p:txBody>
            <a:bodyPr wrap="square" lIns="0" tIns="0" rIns="0" bIns="0" rtlCol="0">
              <a:noAutofit/>
            </a:bodyPr>
            <a:lstStyle/>
            <a:p>
              <a:pPr>
                <a:lnSpc>
                  <a:spcPct val="113000"/>
                </a:lnSpc>
                <a:spcAft>
                  <a:spcPts val="60"/>
                </a:spcAft>
              </a:pPr>
              <a:r>
                <a:rPr lang="en-US" sz="1600" dirty="0" smtClean="0"/>
                <a:t>Quantity (MW)</a:t>
              </a:r>
            </a:p>
          </p:txBody>
        </p:sp>
        <p:sp>
          <p:nvSpPr>
            <p:cNvPr id="23" name="TextBox 22"/>
            <p:cNvSpPr txBox="1"/>
            <p:nvPr/>
          </p:nvSpPr>
          <p:spPr>
            <a:xfrm>
              <a:off x="5404883" y="5555056"/>
              <a:ext cx="2457646" cy="565036"/>
            </a:xfrm>
            <a:prstGeom prst="rect">
              <a:avLst/>
            </a:prstGeom>
            <a:noFill/>
          </p:spPr>
          <p:txBody>
            <a:bodyPr wrap="square" lIns="0" tIns="0" rIns="0" bIns="0" rtlCol="0">
              <a:noAutofit/>
            </a:bodyPr>
            <a:lstStyle/>
            <a:p>
              <a:pPr>
                <a:lnSpc>
                  <a:spcPct val="113000"/>
                </a:lnSpc>
                <a:spcAft>
                  <a:spcPts val="60"/>
                </a:spcAft>
              </a:pPr>
              <a:r>
                <a:rPr lang="en-US" sz="1600" dirty="0" smtClean="0"/>
                <a:t>Price ($/</a:t>
              </a:r>
              <a:r>
                <a:rPr lang="en-US" sz="1600" dirty="0" err="1" smtClean="0"/>
                <a:t>MWHr</a:t>
              </a:r>
              <a:r>
                <a:rPr lang="en-US" sz="1600" dirty="0" smtClean="0"/>
                <a:t>)</a:t>
              </a:r>
            </a:p>
          </p:txBody>
        </p:sp>
      </p:grpSp>
      <p:sp>
        <p:nvSpPr>
          <p:cNvPr id="26" name="Rounded Rectangle 25"/>
          <p:cNvSpPr/>
          <p:nvPr/>
        </p:nvSpPr>
        <p:spPr>
          <a:xfrm>
            <a:off x="4359692" y="3959315"/>
            <a:ext cx="1794729" cy="357001"/>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DG can set marginal price</a:t>
            </a:r>
            <a:endParaRPr lang="en-US" sz="1200" dirty="0"/>
          </a:p>
        </p:txBody>
      </p:sp>
      <p:sp>
        <p:nvSpPr>
          <p:cNvPr id="27" name="TextBox 26"/>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13</a:t>
            </a:r>
            <a:endParaRPr lang="en-US" sz="900" dirty="0" smtClean="0"/>
          </a:p>
        </p:txBody>
      </p:sp>
    </p:spTree>
    <p:extLst>
      <p:ext uri="{BB962C8B-B14F-4D97-AF65-F5344CB8AC3E}">
        <p14:creationId xmlns:p14="http://schemas.microsoft.com/office/powerpoint/2010/main" val="52133430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Details / Proposed Market Structure</a:t>
            </a:r>
            <a:endParaRPr lang="en-US" dirty="0"/>
          </a:p>
        </p:txBody>
      </p:sp>
      <p:sp>
        <p:nvSpPr>
          <p:cNvPr id="3" name="Content Placeholder 2"/>
          <p:cNvSpPr>
            <a:spLocks noGrp="1"/>
          </p:cNvSpPr>
          <p:nvPr>
            <p:ph sz="quarter" idx="11"/>
          </p:nvPr>
        </p:nvSpPr>
        <p:spPr>
          <a:xfrm>
            <a:off x="468313" y="1189369"/>
            <a:ext cx="8208961" cy="5071137"/>
          </a:xfrm>
        </p:spPr>
        <p:txBody>
          <a:bodyPr/>
          <a:lstStyle/>
          <a:p>
            <a:r>
              <a:rPr lang="en-US" dirty="0" smtClean="0"/>
              <a:t>Modify market rules to allow price-responsive DG to </a:t>
            </a:r>
          </a:p>
          <a:p>
            <a:pPr marL="457200" indent="-457200">
              <a:buFont typeface="+mj-lt"/>
              <a:buAutoNum type="arabicPeriod"/>
            </a:pPr>
            <a:r>
              <a:rPr lang="en-US" dirty="0" smtClean="0"/>
              <a:t>Express their willingness to sell as an offer to SCED</a:t>
            </a:r>
            <a:endParaRPr lang="en-US" dirty="0"/>
          </a:p>
          <a:p>
            <a:pPr marL="728663" lvl="1" indent="-457200">
              <a:buAutoNum type="alphaUcPeriod"/>
            </a:pPr>
            <a:r>
              <a:rPr lang="en-US" dirty="0" smtClean="0"/>
              <a:t>Telemeter resource availability</a:t>
            </a:r>
          </a:p>
          <a:p>
            <a:pPr marL="728663" lvl="1" indent="-457200">
              <a:buAutoNum type="alphaUcPeriod"/>
            </a:pPr>
            <a:r>
              <a:rPr lang="en-US" dirty="0" smtClean="0"/>
              <a:t>Telemeter offer curve</a:t>
            </a:r>
          </a:p>
          <a:p>
            <a:pPr marL="457200" indent="-457200">
              <a:buAutoNum type="arabicPeriod"/>
            </a:pPr>
            <a:r>
              <a:rPr lang="en-US" dirty="0"/>
              <a:t>Deploy Price Responsive DG based upon a load-zone price</a:t>
            </a:r>
          </a:p>
          <a:p>
            <a:pPr marL="728663" lvl="1" indent="-457200">
              <a:buAutoNum type="alphaUcPeriod"/>
            </a:pPr>
            <a:r>
              <a:rPr lang="en-US" dirty="0" smtClean="0"/>
              <a:t>When LZ price reaches DG SCED offer, deploy and follow SCED base points.</a:t>
            </a:r>
          </a:p>
          <a:p>
            <a:pPr marL="728663" lvl="1" indent="-457200">
              <a:buAutoNum type="alphaUcPeriod"/>
            </a:pPr>
            <a:r>
              <a:rPr lang="en-US" dirty="0" smtClean="0"/>
              <a:t>DG can set marginal price</a:t>
            </a:r>
          </a:p>
          <a:p>
            <a:pPr marL="728663" lvl="1" indent="-457200">
              <a:buAutoNum type="alphaUcPeriod"/>
            </a:pPr>
            <a:r>
              <a:rPr lang="en-US" dirty="0" smtClean="0"/>
              <a:t>Output mapped to logical transmission injection point</a:t>
            </a:r>
          </a:p>
          <a:p>
            <a:pPr marL="457200" indent="-457200">
              <a:buAutoNum type="arabicPeriod"/>
            </a:pPr>
            <a:r>
              <a:rPr lang="en-US" dirty="0" smtClean="0"/>
              <a:t>Exclude participation in CRR Markets</a:t>
            </a:r>
          </a:p>
          <a:p>
            <a:pPr marL="728663" lvl="1" indent="-457200">
              <a:buAutoNum type="alphaUcPeriod"/>
            </a:pPr>
            <a:r>
              <a:rPr lang="en-US" dirty="0" smtClean="0"/>
              <a:t>Maintain status quo practice / All DG is hedged to Load Zone </a:t>
            </a:r>
            <a:endParaRPr lang="en-US" dirty="0"/>
          </a:p>
          <a:p>
            <a:pPr marL="728663" lvl="1" indent="-457200">
              <a:buAutoNum type="alphaUcPeriod"/>
            </a:pPr>
            <a:r>
              <a:rPr lang="en-US" dirty="0" smtClean="0"/>
              <a:t>Simplify CRR markets by excluding 7,000+ DG sites</a:t>
            </a:r>
            <a:endParaRPr lang="en-US" dirty="0"/>
          </a:p>
          <a:p>
            <a:r>
              <a:rPr lang="en-US" dirty="0" smtClean="0"/>
              <a:t>	  </a:t>
            </a:r>
            <a:endParaRPr lang="en-US" dirty="0"/>
          </a:p>
        </p:txBody>
      </p:sp>
      <p:sp>
        <p:nvSpPr>
          <p:cNvPr id="4" name="TextBox 3"/>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14</a:t>
            </a:r>
            <a:endParaRPr lang="en-US" sz="900" dirty="0" smtClean="0"/>
          </a:p>
        </p:txBody>
      </p:sp>
    </p:spTree>
    <p:extLst>
      <p:ext uri="{BB962C8B-B14F-4D97-AF65-F5344CB8AC3E}">
        <p14:creationId xmlns:p14="http://schemas.microsoft.com/office/powerpoint/2010/main" val="250240856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Details / Proposed Market Structure</a:t>
            </a:r>
            <a:endParaRPr lang="en-US" dirty="0"/>
          </a:p>
        </p:txBody>
      </p:sp>
      <p:sp>
        <p:nvSpPr>
          <p:cNvPr id="3" name="Content Placeholder 2"/>
          <p:cNvSpPr>
            <a:spLocks noGrp="1"/>
          </p:cNvSpPr>
          <p:nvPr>
            <p:ph sz="quarter" idx="11"/>
          </p:nvPr>
        </p:nvSpPr>
        <p:spPr>
          <a:xfrm>
            <a:off x="468313" y="1203017"/>
            <a:ext cx="8208961" cy="5071137"/>
          </a:xfrm>
        </p:spPr>
        <p:txBody>
          <a:bodyPr/>
          <a:lstStyle/>
          <a:p>
            <a:r>
              <a:rPr lang="en-US" dirty="0" smtClean="0"/>
              <a:t>Modify market rules to allow price-responsive DG to </a:t>
            </a:r>
          </a:p>
          <a:p>
            <a:pPr marL="457200" indent="-457200">
              <a:buFont typeface="+mj-lt"/>
              <a:buAutoNum type="arabicPeriod" startAt="4"/>
            </a:pPr>
            <a:r>
              <a:rPr lang="en-US" dirty="0" smtClean="0"/>
              <a:t>Participate in SCED as an option</a:t>
            </a:r>
          </a:p>
          <a:p>
            <a:pPr marL="728663" lvl="1" indent="-457200">
              <a:buAutoNum type="alphaUcPeriod"/>
            </a:pPr>
            <a:r>
              <a:rPr lang="en-US" dirty="0" smtClean="0"/>
              <a:t>Maintain the ability for Load to off-set production with on-site DG</a:t>
            </a:r>
          </a:p>
          <a:p>
            <a:pPr marL="728663" lvl="1" indent="-457200">
              <a:buAutoNum type="alphaUcPeriod"/>
            </a:pPr>
            <a:r>
              <a:rPr lang="en-US" dirty="0" smtClean="0"/>
              <a:t>Create option for price-responsive resources to deploy efficiently</a:t>
            </a:r>
          </a:p>
          <a:p>
            <a:pPr marL="728663" lvl="1" indent="-457200">
              <a:buAutoNum type="alphaUcPeriod"/>
            </a:pPr>
            <a:endParaRPr lang="en-US" sz="1000" dirty="0" smtClean="0"/>
          </a:p>
          <a:p>
            <a:pPr marL="457200" indent="-457200">
              <a:buAutoNum type="arabicPeriod" startAt="4"/>
            </a:pPr>
            <a:r>
              <a:rPr lang="en-US" dirty="0" smtClean="0"/>
              <a:t>Participate in current DG 10/30 Min Products</a:t>
            </a:r>
          </a:p>
          <a:p>
            <a:pPr marL="728663" lvl="1" indent="-457200">
              <a:buAutoNum type="alphaUcPeriod"/>
            </a:pPr>
            <a:r>
              <a:rPr lang="en-US" dirty="0" smtClean="0"/>
              <a:t>Exclude participation from RRS, Non-spin (similar to ERS-10, ERS-30)</a:t>
            </a:r>
          </a:p>
          <a:p>
            <a:pPr marL="728663" lvl="1" indent="-457200">
              <a:buAutoNum type="alphaUcPeriod"/>
            </a:pPr>
            <a:r>
              <a:rPr lang="en-US" dirty="0" smtClean="0"/>
              <a:t>Exclude, temporarily, participation from Regulation</a:t>
            </a:r>
          </a:p>
          <a:p>
            <a:pPr marL="793750" lvl="2" indent="-342900"/>
            <a:r>
              <a:rPr lang="en-US" dirty="0" smtClean="0"/>
              <a:t>If distributed storage resources emerge as a low-opportunity cost provider of regulation, then re-visit market rules to allow for participation.</a:t>
            </a:r>
          </a:p>
          <a:p>
            <a:pPr marL="793750" lvl="2" indent="-342900"/>
            <a:r>
              <a:rPr lang="en-US" dirty="0" smtClean="0"/>
              <a:t>Existing distributed storage is not competitive with low-opportunity cost wholesale resources providing regulation.  	  </a:t>
            </a:r>
            <a:endParaRPr lang="en-US" dirty="0"/>
          </a:p>
        </p:txBody>
      </p:sp>
      <p:sp>
        <p:nvSpPr>
          <p:cNvPr id="4" name="TextBox 3"/>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15</a:t>
            </a:r>
            <a:endParaRPr lang="en-US" sz="900" dirty="0" smtClean="0"/>
          </a:p>
        </p:txBody>
      </p:sp>
    </p:spTree>
    <p:extLst>
      <p:ext uri="{BB962C8B-B14F-4D97-AF65-F5344CB8AC3E}">
        <p14:creationId xmlns:p14="http://schemas.microsoft.com/office/powerpoint/2010/main" val="352300114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Qualitative Benefits:</a:t>
            </a:r>
            <a:endParaRPr lang="en-US" dirty="0"/>
          </a:p>
        </p:txBody>
      </p:sp>
      <p:sp>
        <p:nvSpPr>
          <p:cNvPr id="3" name="Content Placeholder 2"/>
          <p:cNvSpPr>
            <a:spLocks noGrp="1"/>
          </p:cNvSpPr>
          <p:nvPr>
            <p:ph sz="quarter" idx="11"/>
          </p:nvPr>
        </p:nvSpPr>
        <p:spPr>
          <a:xfrm>
            <a:off x="468313" y="1081097"/>
            <a:ext cx="8208961" cy="5071137"/>
          </a:xfrm>
        </p:spPr>
        <p:txBody>
          <a:bodyPr/>
          <a:lstStyle/>
          <a:p>
            <a:pPr algn="ctr"/>
            <a:r>
              <a:rPr lang="en-US" sz="2800" dirty="0" smtClean="0"/>
              <a:t>Expanding the scope of price-responsive loads and resources in SCED more accurately reflects price elasticity of demand.  </a:t>
            </a:r>
          </a:p>
          <a:p>
            <a:pPr algn="ctr"/>
            <a:endParaRPr lang="en-US" sz="28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4025" y="2659707"/>
            <a:ext cx="5695950" cy="3676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16</a:t>
            </a:r>
            <a:endParaRPr lang="en-US" sz="900" dirty="0" smtClean="0"/>
          </a:p>
        </p:txBody>
      </p:sp>
      <p:sp>
        <p:nvSpPr>
          <p:cNvPr id="4" name="TextBox 3"/>
          <p:cNvSpPr txBox="1"/>
          <p:nvPr/>
        </p:nvSpPr>
        <p:spPr>
          <a:xfrm>
            <a:off x="2160338" y="6270167"/>
            <a:ext cx="3928906" cy="321547"/>
          </a:xfrm>
          <a:prstGeom prst="rect">
            <a:avLst/>
          </a:prstGeom>
          <a:noFill/>
        </p:spPr>
        <p:txBody>
          <a:bodyPr wrap="none" lIns="0" tIns="0" rIns="0" bIns="0" rtlCol="0">
            <a:noAutofit/>
          </a:bodyPr>
          <a:lstStyle/>
          <a:p>
            <a:r>
              <a:rPr lang="en-US" sz="600" dirty="0"/>
              <a:t>Hogan, W. W. (2010). Scarcity Pricing and Locational Operating Reserve Demand Curves.</a:t>
            </a:r>
          </a:p>
          <a:p>
            <a:r>
              <a:rPr lang="en-US" sz="600" dirty="0"/>
              <a:t>Retrieved from http://www.hks.harvard.edu/fs/whogan/Hogan_FERC_060210.pdf</a:t>
            </a:r>
            <a:endParaRPr lang="en-US" sz="600" dirty="0" smtClean="0"/>
          </a:p>
        </p:txBody>
      </p:sp>
    </p:spTree>
    <p:extLst>
      <p:ext uri="{BB962C8B-B14F-4D97-AF65-F5344CB8AC3E}">
        <p14:creationId xmlns:p14="http://schemas.microsoft.com/office/powerpoint/2010/main" val="757559332"/>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Qualitative benefits</a:t>
            </a:r>
            <a:endParaRPr lang="en-US" dirty="0"/>
          </a:p>
        </p:txBody>
      </p:sp>
      <p:sp>
        <p:nvSpPr>
          <p:cNvPr id="3" name="Content Placeholder 2"/>
          <p:cNvSpPr>
            <a:spLocks noGrp="1"/>
          </p:cNvSpPr>
          <p:nvPr>
            <p:ph sz="quarter" idx="11"/>
          </p:nvPr>
        </p:nvSpPr>
        <p:spPr/>
        <p:txBody>
          <a:bodyPr/>
          <a:lstStyle/>
          <a:p>
            <a:r>
              <a:rPr lang="en-US" sz="2800" dirty="0" smtClean="0"/>
              <a:t>Inclusion of price-responsive DG in SCED </a:t>
            </a:r>
          </a:p>
          <a:p>
            <a:pPr marL="457200" indent="-457200">
              <a:buFont typeface="Arial" panose="020B0604020202020204" pitchFamily="34" charset="0"/>
              <a:buChar char="•"/>
            </a:pPr>
            <a:r>
              <a:rPr lang="en-US" sz="2800" dirty="0" smtClean="0"/>
              <a:t>Contributes to price formation</a:t>
            </a:r>
          </a:p>
          <a:p>
            <a:pPr marL="457200" indent="-457200">
              <a:buFont typeface="Arial" panose="020B0604020202020204" pitchFamily="34" charset="0"/>
              <a:buChar char="•"/>
            </a:pPr>
            <a:endParaRPr lang="en-US" sz="2800" dirty="0" smtClean="0"/>
          </a:p>
          <a:p>
            <a:pPr marL="457200" indent="-457200">
              <a:buFont typeface="Arial" panose="020B0604020202020204" pitchFamily="34" charset="0"/>
              <a:buChar char="•"/>
            </a:pPr>
            <a:r>
              <a:rPr lang="en-US" sz="2800" dirty="0" smtClean="0"/>
              <a:t>Improves ERCOT situational awareness. </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smtClean="0"/>
              <a:t>Improves market awareness of aggregated resource base / resource adequacy.</a:t>
            </a:r>
          </a:p>
          <a:p>
            <a:pPr marL="457200" indent="-457200">
              <a:buFont typeface="Arial" panose="020B0604020202020204" pitchFamily="34" charset="0"/>
              <a:buChar char="•"/>
            </a:pPr>
            <a:endParaRPr lang="en-US" sz="2800" dirty="0"/>
          </a:p>
        </p:txBody>
      </p:sp>
      <p:sp>
        <p:nvSpPr>
          <p:cNvPr id="4" name="TextBox 3"/>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17</a:t>
            </a:r>
            <a:endParaRPr lang="en-US" sz="900" dirty="0" smtClean="0"/>
          </a:p>
        </p:txBody>
      </p:sp>
    </p:spTree>
    <p:extLst>
      <p:ext uri="{BB962C8B-B14F-4D97-AF65-F5344CB8AC3E}">
        <p14:creationId xmlns:p14="http://schemas.microsoft.com/office/powerpoint/2010/main" val="182683639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Quantitative Benefits</a:t>
            </a:r>
            <a:endParaRPr lang="en-US" dirty="0"/>
          </a:p>
        </p:txBody>
      </p:sp>
      <p:sp>
        <p:nvSpPr>
          <p:cNvPr id="3" name="Content Placeholder 2"/>
          <p:cNvSpPr>
            <a:spLocks noGrp="1"/>
          </p:cNvSpPr>
          <p:nvPr>
            <p:ph sz="quarter" idx="11"/>
          </p:nvPr>
        </p:nvSpPr>
        <p:spPr/>
        <p:txBody>
          <a:bodyPr/>
          <a:lstStyle/>
          <a:p>
            <a:pPr algn="ctr"/>
            <a:r>
              <a:rPr lang="en-US" sz="2800" dirty="0" smtClean="0"/>
              <a:t>IF the 588MW of diesel/ Nat Gas had responded to price for the 16 hours above a diesel strike price, THEN Market Revenues were reduced by over $18M (</a:t>
            </a:r>
            <a:r>
              <a:rPr lang="en-US" sz="2800" dirty="0" smtClean="0"/>
              <a:t>2015)</a:t>
            </a:r>
            <a:endParaRPr lang="en-US" sz="2800" dirty="0"/>
          </a:p>
        </p:txBody>
      </p:sp>
      <p:grpSp>
        <p:nvGrpSpPr>
          <p:cNvPr id="4" name="Group 3"/>
          <p:cNvGrpSpPr/>
          <p:nvPr/>
        </p:nvGrpSpPr>
        <p:grpSpPr>
          <a:xfrm>
            <a:off x="1241947" y="3398294"/>
            <a:ext cx="6096306" cy="3178768"/>
            <a:chOff x="1567929" y="1992573"/>
            <a:chExt cx="6674521" cy="4127519"/>
          </a:xfrm>
        </p:grpSpPr>
        <p:sp>
          <p:nvSpPr>
            <p:cNvPr id="5" name="Rectangle 4"/>
            <p:cNvSpPr/>
            <p:nvPr/>
          </p:nvSpPr>
          <p:spPr>
            <a:xfrm>
              <a:off x="3002507" y="5395886"/>
              <a:ext cx="1119116" cy="3821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 name="Rectangle 5"/>
            <p:cNvSpPr/>
            <p:nvPr/>
          </p:nvSpPr>
          <p:spPr>
            <a:xfrm>
              <a:off x="1582583" y="5409534"/>
              <a:ext cx="1433029" cy="354842"/>
            </a:xfrm>
            <a:prstGeom prst="rect">
              <a:avLst/>
            </a:prstGeom>
            <a:solidFill>
              <a:schemeClr val="accent5"/>
            </a:solidFill>
            <a:ln>
              <a:no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p:cNvGrpSpPr/>
            <p:nvPr/>
          </p:nvGrpSpPr>
          <p:grpSpPr>
            <a:xfrm>
              <a:off x="1567929" y="1992573"/>
              <a:ext cx="5145206" cy="3398293"/>
              <a:chOff x="2373161" y="1992573"/>
              <a:chExt cx="5145206" cy="3398293"/>
            </a:xfrm>
          </p:grpSpPr>
          <p:cxnSp>
            <p:nvCxnSpPr>
              <p:cNvPr id="24" name="Straight Arrow Connector 23"/>
              <p:cNvCxnSpPr/>
              <p:nvPr/>
            </p:nvCxnSpPr>
            <p:spPr>
              <a:xfrm>
                <a:off x="2373161" y="5390866"/>
                <a:ext cx="514520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2388358" y="1992573"/>
                <a:ext cx="0" cy="339829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8" name="Straight Connector 7"/>
            <p:cNvCxnSpPr/>
            <p:nvPr/>
          </p:nvCxnSpPr>
          <p:spPr>
            <a:xfrm>
              <a:off x="1583126" y="5773003"/>
              <a:ext cx="1433029"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3016155" y="5390866"/>
              <a:ext cx="0" cy="38213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3002507" y="4804012"/>
              <a:ext cx="1160060" cy="573206"/>
            </a:xfrm>
            <a:custGeom>
              <a:avLst/>
              <a:gdLst>
                <a:gd name="connsiteX0" fmla="*/ 0 w 1160060"/>
                <a:gd name="connsiteY0" fmla="*/ 573206 h 573206"/>
                <a:gd name="connsiteX1" fmla="*/ 777923 w 1160060"/>
                <a:gd name="connsiteY1" fmla="*/ 191069 h 573206"/>
                <a:gd name="connsiteX2" fmla="*/ 1160060 w 1160060"/>
                <a:gd name="connsiteY2" fmla="*/ 0 h 573206"/>
              </a:gdLst>
              <a:ahLst/>
              <a:cxnLst>
                <a:cxn ang="0">
                  <a:pos x="connsiteX0" y="connsiteY0"/>
                </a:cxn>
                <a:cxn ang="0">
                  <a:pos x="connsiteX1" y="connsiteY1"/>
                </a:cxn>
                <a:cxn ang="0">
                  <a:pos x="connsiteX2" y="connsiteY2"/>
                </a:cxn>
              </a:cxnLst>
              <a:rect l="l" t="t" r="r" b="b"/>
              <a:pathLst>
                <a:path w="1160060" h="573206">
                  <a:moveTo>
                    <a:pt x="0" y="573206"/>
                  </a:moveTo>
                  <a:lnTo>
                    <a:pt x="777923" y="191069"/>
                  </a:lnTo>
                  <a:cubicBezTo>
                    <a:pt x="971266" y="95535"/>
                    <a:pt x="1135039" y="59140"/>
                    <a:pt x="1160060" y="0"/>
                  </a:cubicBez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3043451" y="5117118"/>
              <a:ext cx="409433" cy="287395"/>
            </a:xfrm>
            <a:custGeom>
              <a:avLst/>
              <a:gdLst>
                <a:gd name="connsiteX0" fmla="*/ 0 w 409433"/>
                <a:gd name="connsiteY0" fmla="*/ 287395 h 287395"/>
                <a:gd name="connsiteX1" fmla="*/ 54591 w 409433"/>
                <a:gd name="connsiteY1" fmla="*/ 219157 h 287395"/>
                <a:gd name="connsiteX2" fmla="*/ 81886 w 409433"/>
                <a:gd name="connsiteY2" fmla="*/ 178213 h 287395"/>
                <a:gd name="connsiteX3" fmla="*/ 163773 w 409433"/>
                <a:gd name="connsiteY3" fmla="*/ 137270 h 287395"/>
                <a:gd name="connsiteX4" fmla="*/ 177421 w 409433"/>
                <a:gd name="connsiteY4" fmla="*/ 96327 h 287395"/>
                <a:gd name="connsiteX5" fmla="*/ 218364 w 409433"/>
                <a:gd name="connsiteY5" fmla="*/ 82679 h 287395"/>
                <a:gd name="connsiteX6" fmla="*/ 300250 w 409433"/>
                <a:gd name="connsiteY6" fmla="*/ 41736 h 287395"/>
                <a:gd name="connsiteX7" fmla="*/ 382137 w 409433"/>
                <a:gd name="connsiteY7" fmla="*/ 792 h 287395"/>
                <a:gd name="connsiteX8" fmla="*/ 409433 w 409433"/>
                <a:gd name="connsiteY8" fmla="*/ 792 h 287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33" h="287395">
                  <a:moveTo>
                    <a:pt x="0" y="287395"/>
                  </a:moveTo>
                  <a:cubicBezTo>
                    <a:pt x="18197" y="264649"/>
                    <a:pt x="37114" y="242460"/>
                    <a:pt x="54591" y="219157"/>
                  </a:cubicBezTo>
                  <a:cubicBezTo>
                    <a:pt x="64433" y="206035"/>
                    <a:pt x="70288" y="189811"/>
                    <a:pt x="81886" y="178213"/>
                  </a:cubicBezTo>
                  <a:cubicBezTo>
                    <a:pt x="108341" y="151758"/>
                    <a:pt x="130475" y="148370"/>
                    <a:pt x="163773" y="137270"/>
                  </a:cubicBezTo>
                  <a:cubicBezTo>
                    <a:pt x="168322" y="123622"/>
                    <a:pt x="167249" y="106499"/>
                    <a:pt x="177421" y="96327"/>
                  </a:cubicBezTo>
                  <a:cubicBezTo>
                    <a:pt x="187593" y="86155"/>
                    <a:pt x="205497" y="89113"/>
                    <a:pt x="218364" y="82679"/>
                  </a:cubicBezTo>
                  <a:cubicBezTo>
                    <a:pt x="324182" y="29769"/>
                    <a:pt x="197346" y="76036"/>
                    <a:pt x="300250" y="41736"/>
                  </a:cubicBezTo>
                  <a:cubicBezTo>
                    <a:pt x="334756" y="18732"/>
                    <a:pt x="341778" y="8864"/>
                    <a:pt x="382137" y="792"/>
                  </a:cubicBezTo>
                  <a:cubicBezTo>
                    <a:pt x="391059" y="-992"/>
                    <a:pt x="400334" y="792"/>
                    <a:pt x="409433" y="792"/>
                  </a:cubicBez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a:stCxn id="10" idx="0"/>
            </p:cNvCxnSpPr>
            <p:nvPr/>
          </p:nvCxnSpPr>
          <p:spPr>
            <a:xfrm>
              <a:off x="3002507" y="5377218"/>
              <a:ext cx="1153222" cy="0"/>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Freeform 12"/>
            <p:cNvSpPr/>
            <p:nvPr/>
          </p:nvSpPr>
          <p:spPr>
            <a:xfrm>
              <a:off x="4140679" y="2631057"/>
              <a:ext cx="3053751" cy="2743200"/>
            </a:xfrm>
            <a:custGeom>
              <a:avLst/>
              <a:gdLst>
                <a:gd name="connsiteX0" fmla="*/ 0 w 3053751"/>
                <a:gd name="connsiteY0" fmla="*/ 2743200 h 2743200"/>
                <a:gd name="connsiteX1" fmla="*/ 43132 w 3053751"/>
                <a:gd name="connsiteY1" fmla="*/ 2725947 h 2743200"/>
                <a:gd name="connsiteX2" fmla="*/ 51759 w 3053751"/>
                <a:gd name="connsiteY2" fmla="*/ 2700068 h 2743200"/>
                <a:gd name="connsiteX3" fmla="*/ 94891 w 3053751"/>
                <a:gd name="connsiteY3" fmla="*/ 2656935 h 2743200"/>
                <a:gd name="connsiteX4" fmla="*/ 112144 w 3053751"/>
                <a:gd name="connsiteY4" fmla="*/ 2631056 h 2743200"/>
                <a:gd name="connsiteX5" fmla="*/ 163902 w 3053751"/>
                <a:gd name="connsiteY5" fmla="*/ 2596551 h 2743200"/>
                <a:gd name="connsiteX6" fmla="*/ 198408 w 3053751"/>
                <a:gd name="connsiteY6" fmla="*/ 2544792 h 2743200"/>
                <a:gd name="connsiteX7" fmla="*/ 215661 w 3053751"/>
                <a:gd name="connsiteY7" fmla="*/ 2518913 h 2743200"/>
                <a:gd name="connsiteX8" fmla="*/ 241540 w 3053751"/>
                <a:gd name="connsiteY8" fmla="*/ 2493034 h 2743200"/>
                <a:gd name="connsiteX9" fmla="*/ 301925 w 3053751"/>
                <a:gd name="connsiteY9" fmla="*/ 2415396 h 2743200"/>
                <a:gd name="connsiteX10" fmla="*/ 327804 w 3053751"/>
                <a:gd name="connsiteY10" fmla="*/ 2406769 h 2743200"/>
                <a:gd name="connsiteX11" fmla="*/ 370936 w 3053751"/>
                <a:gd name="connsiteY11" fmla="*/ 2363637 h 2743200"/>
                <a:gd name="connsiteX12" fmla="*/ 422695 w 3053751"/>
                <a:gd name="connsiteY12" fmla="*/ 2346385 h 2743200"/>
                <a:gd name="connsiteX13" fmla="*/ 448574 w 3053751"/>
                <a:gd name="connsiteY13" fmla="*/ 2329132 h 2743200"/>
                <a:gd name="connsiteX14" fmla="*/ 500332 w 3053751"/>
                <a:gd name="connsiteY14" fmla="*/ 2311879 h 2743200"/>
                <a:gd name="connsiteX15" fmla="*/ 526212 w 3053751"/>
                <a:gd name="connsiteY15" fmla="*/ 2303252 h 2743200"/>
                <a:gd name="connsiteX16" fmla="*/ 577970 w 3053751"/>
                <a:gd name="connsiteY16" fmla="*/ 2286000 h 2743200"/>
                <a:gd name="connsiteX17" fmla="*/ 603849 w 3053751"/>
                <a:gd name="connsiteY17" fmla="*/ 2277373 h 2743200"/>
                <a:gd name="connsiteX18" fmla="*/ 715993 w 3053751"/>
                <a:gd name="connsiteY18" fmla="*/ 2251494 h 2743200"/>
                <a:gd name="connsiteX19" fmla="*/ 750498 w 3053751"/>
                <a:gd name="connsiteY19" fmla="*/ 2242868 h 2743200"/>
                <a:gd name="connsiteX20" fmla="*/ 810883 w 3053751"/>
                <a:gd name="connsiteY20" fmla="*/ 2234241 h 2743200"/>
                <a:gd name="connsiteX21" fmla="*/ 871268 w 3053751"/>
                <a:gd name="connsiteY21" fmla="*/ 2216988 h 2743200"/>
                <a:gd name="connsiteX22" fmla="*/ 914400 w 3053751"/>
                <a:gd name="connsiteY22" fmla="*/ 2208362 h 2743200"/>
                <a:gd name="connsiteX23" fmla="*/ 983412 w 3053751"/>
                <a:gd name="connsiteY23" fmla="*/ 2191109 h 2743200"/>
                <a:gd name="connsiteX24" fmla="*/ 1104181 w 3053751"/>
                <a:gd name="connsiteY24" fmla="*/ 2173856 h 2743200"/>
                <a:gd name="connsiteX25" fmla="*/ 1173193 w 3053751"/>
                <a:gd name="connsiteY25" fmla="*/ 2156603 h 2743200"/>
                <a:gd name="connsiteX26" fmla="*/ 1199072 w 3053751"/>
                <a:gd name="connsiteY26" fmla="*/ 2147977 h 2743200"/>
                <a:gd name="connsiteX27" fmla="*/ 1268083 w 3053751"/>
                <a:gd name="connsiteY27" fmla="*/ 2139351 h 2743200"/>
                <a:gd name="connsiteX28" fmla="*/ 1431985 w 3053751"/>
                <a:gd name="connsiteY28" fmla="*/ 2122098 h 2743200"/>
                <a:gd name="connsiteX29" fmla="*/ 1561381 w 3053751"/>
                <a:gd name="connsiteY29" fmla="*/ 2104845 h 2743200"/>
                <a:gd name="connsiteX30" fmla="*/ 1682151 w 3053751"/>
                <a:gd name="connsiteY30" fmla="*/ 2096218 h 2743200"/>
                <a:gd name="connsiteX31" fmla="*/ 1716657 w 3053751"/>
                <a:gd name="connsiteY31" fmla="*/ 2087592 h 2743200"/>
                <a:gd name="connsiteX32" fmla="*/ 1837427 w 3053751"/>
                <a:gd name="connsiteY32" fmla="*/ 2070339 h 2743200"/>
                <a:gd name="connsiteX33" fmla="*/ 1863306 w 3053751"/>
                <a:gd name="connsiteY33" fmla="*/ 2061713 h 2743200"/>
                <a:gd name="connsiteX34" fmla="*/ 1966823 w 3053751"/>
                <a:gd name="connsiteY34" fmla="*/ 2044460 h 2743200"/>
                <a:gd name="connsiteX35" fmla="*/ 2027208 w 3053751"/>
                <a:gd name="connsiteY35" fmla="*/ 2018581 h 2743200"/>
                <a:gd name="connsiteX36" fmla="*/ 2053087 w 3053751"/>
                <a:gd name="connsiteY36" fmla="*/ 2001328 h 2743200"/>
                <a:gd name="connsiteX37" fmla="*/ 2096219 w 3053751"/>
                <a:gd name="connsiteY37" fmla="*/ 1992701 h 2743200"/>
                <a:gd name="connsiteX38" fmla="*/ 2122098 w 3053751"/>
                <a:gd name="connsiteY38" fmla="*/ 1975449 h 2743200"/>
                <a:gd name="connsiteX39" fmla="*/ 2147978 w 3053751"/>
                <a:gd name="connsiteY39" fmla="*/ 1966822 h 2743200"/>
                <a:gd name="connsiteX40" fmla="*/ 2208363 w 3053751"/>
                <a:gd name="connsiteY40" fmla="*/ 1923690 h 2743200"/>
                <a:gd name="connsiteX41" fmla="*/ 2234242 w 3053751"/>
                <a:gd name="connsiteY41" fmla="*/ 1915064 h 2743200"/>
                <a:gd name="connsiteX42" fmla="*/ 2251495 w 3053751"/>
                <a:gd name="connsiteY42" fmla="*/ 1889185 h 2743200"/>
                <a:gd name="connsiteX43" fmla="*/ 2303253 w 3053751"/>
                <a:gd name="connsiteY43" fmla="*/ 1854679 h 2743200"/>
                <a:gd name="connsiteX44" fmla="*/ 2320506 w 3053751"/>
                <a:gd name="connsiteY44" fmla="*/ 1828800 h 2743200"/>
                <a:gd name="connsiteX45" fmla="*/ 2380891 w 3053751"/>
                <a:gd name="connsiteY45" fmla="*/ 1768415 h 2743200"/>
                <a:gd name="connsiteX46" fmla="*/ 2415396 w 3053751"/>
                <a:gd name="connsiteY46" fmla="*/ 1716656 h 2743200"/>
                <a:gd name="connsiteX47" fmla="*/ 2432649 w 3053751"/>
                <a:gd name="connsiteY47" fmla="*/ 1690777 h 2743200"/>
                <a:gd name="connsiteX48" fmla="*/ 2484408 w 3053751"/>
                <a:gd name="connsiteY48" fmla="*/ 1621766 h 2743200"/>
                <a:gd name="connsiteX49" fmla="*/ 2501661 w 3053751"/>
                <a:gd name="connsiteY49" fmla="*/ 1587260 h 2743200"/>
                <a:gd name="connsiteX50" fmla="*/ 2510287 w 3053751"/>
                <a:gd name="connsiteY50" fmla="*/ 1561381 h 2743200"/>
                <a:gd name="connsiteX51" fmla="*/ 2536166 w 3053751"/>
                <a:gd name="connsiteY51" fmla="*/ 1535501 h 2743200"/>
                <a:gd name="connsiteX52" fmla="*/ 2562046 w 3053751"/>
                <a:gd name="connsiteY52" fmla="*/ 1449237 h 2743200"/>
                <a:gd name="connsiteX53" fmla="*/ 2579298 w 3053751"/>
                <a:gd name="connsiteY53" fmla="*/ 1345720 h 2743200"/>
                <a:gd name="connsiteX54" fmla="*/ 2587925 w 3053751"/>
                <a:gd name="connsiteY54" fmla="*/ 1302588 h 2743200"/>
                <a:gd name="connsiteX55" fmla="*/ 2605178 w 3053751"/>
                <a:gd name="connsiteY55" fmla="*/ 1250830 h 2743200"/>
                <a:gd name="connsiteX56" fmla="*/ 2613804 w 3053751"/>
                <a:gd name="connsiteY56" fmla="*/ 1216324 h 2743200"/>
                <a:gd name="connsiteX57" fmla="*/ 2631057 w 3053751"/>
                <a:gd name="connsiteY57" fmla="*/ 1164566 h 2743200"/>
                <a:gd name="connsiteX58" fmla="*/ 2639683 w 3053751"/>
                <a:gd name="connsiteY58" fmla="*/ 1121434 h 2743200"/>
                <a:gd name="connsiteX59" fmla="*/ 2648310 w 3053751"/>
                <a:gd name="connsiteY59" fmla="*/ 1069675 h 2743200"/>
                <a:gd name="connsiteX60" fmla="*/ 2665563 w 3053751"/>
                <a:gd name="connsiteY60" fmla="*/ 1009290 h 2743200"/>
                <a:gd name="connsiteX61" fmla="*/ 2674189 w 3053751"/>
                <a:gd name="connsiteY61" fmla="*/ 957532 h 2743200"/>
                <a:gd name="connsiteX62" fmla="*/ 2682815 w 3053751"/>
                <a:gd name="connsiteY62" fmla="*/ 931652 h 2743200"/>
                <a:gd name="connsiteX63" fmla="*/ 2700068 w 3053751"/>
                <a:gd name="connsiteY63" fmla="*/ 871268 h 2743200"/>
                <a:gd name="connsiteX64" fmla="*/ 2708695 w 3053751"/>
                <a:gd name="connsiteY64" fmla="*/ 810883 h 2743200"/>
                <a:gd name="connsiteX65" fmla="*/ 2717321 w 3053751"/>
                <a:gd name="connsiteY65" fmla="*/ 785003 h 2743200"/>
                <a:gd name="connsiteX66" fmla="*/ 2734574 w 3053751"/>
                <a:gd name="connsiteY66" fmla="*/ 698739 h 2743200"/>
                <a:gd name="connsiteX67" fmla="*/ 2751827 w 3053751"/>
                <a:gd name="connsiteY67" fmla="*/ 638354 h 2743200"/>
                <a:gd name="connsiteX68" fmla="*/ 2769079 w 3053751"/>
                <a:gd name="connsiteY68" fmla="*/ 586596 h 2743200"/>
                <a:gd name="connsiteX69" fmla="*/ 2794959 w 3053751"/>
                <a:gd name="connsiteY69" fmla="*/ 534837 h 2743200"/>
                <a:gd name="connsiteX70" fmla="*/ 2820838 w 3053751"/>
                <a:gd name="connsiteY70" fmla="*/ 457200 h 2743200"/>
                <a:gd name="connsiteX71" fmla="*/ 2829464 w 3053751"/>
                <a:gd name="connsiteY71" fmla="*/ 431320 h 2743200"/>
                <a:gd name="connsiteX72" fmla="*/ 2863970 w 3053751"/>
                <a:gd name="connsiteY72" fmla="*/ 379562 h 2743200"/>
                <a:gd name="connsiteX73" fmla="*/ 2872596 w 3053751"/>
                <a:gd name="connsiteY73" fmla="*/ 353683 h 2743200"/>
                <a:gd name="connsiteX74" fmla="*/ 2907102 w 3053751"/>
                <a:gd name="connsiteY74" fmla="*/ 293298 h 2743200"/>
                <a:gd name="connsiteX75" fmla="*/ 2915729 w 3053751"/>
                <a:gd name="connsiteY75" fmla="*/ 267418 h 2743200"/>
                <a:gd name="connsiteX76" fmla="*/ 2941608 w 3053751"/>
                <a:gd name="connsiteY76" fmla="*/ 241539 h 2743200"/>
                <a:gd name="connsiteX77" fmla="*/ 2967487 w 3053751"/>
                <a:gd name="connsiteY77" fmla="*/ 181154 h 2743200"/>
                <a:gd name="connsiteX78" fmla="*/ 2976113 w 3053751"/>
                <a:gd name="connsiteY78" fmla="*/ 146649 h 2743200"/>
                <a:gd name="connsiteX79" fmla="*/ 2993366 w 3053751"/>
                <a:gd name="connsiteY79" fmla="*/ 120769 h 2743200"/>
                <a:gd name="connsiteX80" fmla="*/ 3001993 w 3053751"/>
                <a:gd name="connsiteY80" fmla="*/ 94890 h 2743200"/>
                <a:gd name="connsiteX81" fmla="*/ 3036498 w 3053751"/>
                <a:gd name="connsiteY81" fmla="*/ 43132 h 2743200"/>
                <a:gd name="connsiteX82" fmla="*/ 3053751 w 3053751"/>
                <a:gd name="connsiteY82" fmla="*/ 17252 h 2743200"/>
                <a:gd name="connsiteX83" fmla="*/ 3053751 w 3053751"/>
                <a:gd name="connsiteY83"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053751" h="2743200">
                  <a:moveTo>
                    <a:pt x="0" y="2743200"/>
                  </a:moveTo>
                  <a:cubicBezTo>
                    <a:pt x="14377" y="2737449"/>
                    <a:pt x="31236" y="2735860"/>
                    <a:pt x="43132" y="2725947"/>
                  </a:cubicBezTo>
                  <a:cubicBezTo>
                    <a:pt x="50117" y="2720126"/>
                    <a:pt x="47692" y="2708201"/>
                    <a:pt x="51759" y="2700068"/>
                  </a:cubicBezTo>
                  <a:cubicBezTo>
                    <a:pt x="66137" y="2671312"/>
                    <a:pt x="69011" y="2674189"/>
                    <a:pt x="94891" y="2656935"/>
                  </a:cubicBezTo>
                  <a:cubicBezTo>
                    <a:pt x="100642" y="2648309"/>
                    <a:pt x="104048" y="2637533"/>
                    <a:pt x="112144" y="2631056"/>
                  </a:cubicBezTo>
                  <a:cubicBezTo>
                    <a:pt x="171414" y="2583641"/>
                    <a:pt x="102322" y="2675725"/>
                    <a:pt x="163902" y="2596551"/>
                  </a:cubicBezTo>
                  <a:cubicBezTo>
                    <a:pt x="176632" y="2580183"/>
                    <a:pt x="186906" y="2562045"/>
                    <a:pt x="198408" y="2544792"/>
                  </a:cubicBezTo>
                  <a:cubicBezTo>
                    <a:pt x="204159" y="2536166"/>
                    <a:pt x="208330" y="2526244"/>
                    <a:pt x="215661" y="2518913"/>
                  </a:cubicBezTo>
                  <a:cubicBezTo>
                    <a:pt x="224287" y="2510287"/>
                    <a:pt x="234050" y="2502664"/>
                    <a:pt x="241540" y="2493034"/>
                  </a:cubicBezTo>
                  <a:cubicBezTo>
                    <a:pt x="259996" y="2469304"/>
                    <a:pt x="274808" y="2433475"/>
                    <a:pt x="301925" y="2415396"/>
                  </a:cubicBezTo>
                  <a:cubicBezTo>
                    <a:pt x="309491" y="2410352"/>
                    <a:pt x="319178" y="2409645"/>
                    <a:pt x="327804" y="2406769"/>
                  </a:cubicBezTo>
                  <a:cubicBezTo>
                    <a:pt x="343543" y="2383161"/>
                    <a:pt x="343696" y="2375743"/>
                    <a:pt x="370936" y="2363637"/>
                  </a:cubicBezTo>
                  <a:cubicBezTo>
                    <a:pt x="387555" y="2356251"/>
                    <a:pt x="422695" y="2346385"/>
                    <a:pt x="422695" y="2346385"/>
                  </a:cubicBezTo>
                  <a:cubicBezTo>
                    <a:pt x="431321" y="2340634"/>
                    <a:pt x="439100" y="2333343"/>
                    <a:pt x="448574" y="2329132"/>
                  </a:cubicBezTo>
                  <a:cubicBezTo>
                    <a:pt x="465192" y="2321746"/>
                    <a:pt x="483079" y="2317630"/>
                    <a:pt x="500332" y="2311879"/>
                  </a:cubicBezTo>
                  <a:lnTo>
                    <a:pt x="526212" y="2303252"/>
                  </a:lnTo>
                  <a:lnTo>
                    <a:pt x="577970" y="2286000"/>
                  </a:lnTo>
                  <a:cubicBezTo>
                    <a:pt x="586596" y="2283124"/>
                    <a:pt x="595027" y="2279578"/>
                    <a:pt x="603849" y="2277373"/>
                  </a:cubicBezTo>
                  <a:cubicBezTo>
                    <a:pt x="772948" y="2235098"/>
                    <a:pt x="596517" y="2278043"/>
                    <a:pt x="715993" y="2251494"/>
                  </a:cubicBezTo>
                  <a:cubicBezTo>
                    <a:pt x="727566" y="2248922"/>
                    <a:pt x="738834" y="2244989"/>
                    <a:pt x="750498" y="2242868"/>
                  </a:cubicBezTo>
                  <a:cubicBezTo>
                    <a:pt x="770503" y="2239231"/>
                    <a:pt x="790878" y="2237878"/>
                    <a:pt x="810883" y="2234241"/>
                  </a:cubicBezTo>
                  <a:cubicBezTo>
                    <a:pt x="870072" y="2223479"/>
                    <a:pt x="821976" y="2229311"/>
                    <a:pt x="871268" y="2216988"/>
                  </a:cubicBezTo>
                  <a:cubicBezTo>
                    <a:pt x="885492" y="2213432"/>
                    <a:pt x="900113" y="2211659"/>
                    <a:pt x="914400" y="2208362"/>
                  </a:cubicBezTo>
                  <a:cubicBezTo>
                    <a:pt x="937505" y="2203030"/>
                    <a:pt x="959883" y="2194050"/>
                    <a:pt x="983412" y="2191109"/>
                  </a:cubicBezTo>
                  <a:cubicBezTo>
                    <a:pt x="1017041" y="2186906"/>
                    <a:pt x="1069345" y="2181321"/>
                    <a:pt x="1104181" y="2173856"/>
                  </a:cubicBezTo>
                  <a:cubicBezTo>
                    <a:pt x="1127367" y="2168888"/>
                    <a:pt x="1150698" y="2164101"/>
                    <a:pt x="1173193" y="2156603"/>
                  </a:cubicBezTo>
                  <a:cubicBezTo>
                    <a:pt x="1181819" y="2153728"/>
                    <a:pt x="1190126" y="2149604"/>
                    <a:pt x="1199072" y="2147977"/>
                  </a:cubicBezTo>
                  <a:cubicBezTo>
                    <a:pt x="1221881" y="2143830"/>
                    <a:pt x="1245133" y="2142630"/>
                    <a:pt x="1268083" y="2139351"/>
                  </a:cubicBezTo>
                  <a:cubicBezTo>
                    <a:pt x="1388878" y="2122094"/>
                    <a:pt x="1233695" y="2137350"/>
                    <a:pt x="1431985" y="2122098"/>
                  </a:cubicBezTo>
                  <a:cubicBezTo>
                    <a:pt x="1494748" y="2106406"/>
                    <a:pt x="1461527" y="2112833"/>
                    <a:pt x="1561381" y="2104845"/>
                  </a:cubicBezTo>
                  <a:lnTo>
                    <a:pt x="1682151" y="2096218"/>
                  </a:lnTo>
                  <a:cubicBezTo>
                    <a:pt x="1693653" y="2093343"/>
                    <a:pt x="1705031" y="2089917"/>
                    <a:pt x="1716657" y="2087592"/>
                  </a:cubicBezTo>
                  <a:cubicBezTo>
                    <a:pt x="1758111" y="2079302"/>
                    <a:pt x="1795027" y="2075639"/>
                    <a:pt x="1837427" y="2070339"/>
                  </a:cubicBezTo>
                  <a:cubicBezTo>
                    <a:pt x="1846053" y="2067464"/>
                    <a:pt x="1854360" y="2063340"/>
                    <a:pt x="1863306" y="2061713"/>
                  </a:cubicBezTo>
                  <a:cubicBezTo>
                    <a:pt x="1949941" y="2045961"/>
                    <a:pt x="1906830" y="2061600"/>
                    <a:pt x="1966823" y="2044460"/>
                  </a:cubicBezTo>
                  <a:cubicBezTo>
                    <a:pt x="1991018" y="2037547"/>
                    <a:pt x="2004204" y="2031726"/>
                    <a:pt x="2027208" y="2018581"/>
                  </a:cubicBezTo>
                  <a:cubicBezTo>
                    <a:pt x="2036210" y="2013437"/>
                    <a:pt x="2043380" y="2004968"/>
                    <a:pt x="2053087" y="2001328"/>
                  </a:cubicBezTo>
                  <a:cubicBezTo>
                    <a:pt x="2066815" y="1996180"/>
                    <a:pt x="2081842" y="1995577"/>
                    <a:pt x="2096219" y="1992701"/>
                  </a:cubicBezTo>
                  <a:cubicBezTo>
                    <a:pt x="2104845" y="1986950"/>
                    <a:pt x="2112825" y="1980085"/>
                    <a:pt x="2122098" y="1975449"/>
                  </a:cubicBezTo>
                  <a:cubicBezTo>
                    <a:pt x="2130231" y="1971382"/>
                    <a:pt x="2140083" y="1971334"/>
                    <a:pt x="2147978" y="1966822"/>
                  </a:cubicBezTo>
                  <a:cubicBezTo>
                    <a:pt x="2175338" y="1951188"/>
                    <a:pt x="2181654" y="1937044"/>
                    <a:pt x="2208363" y="1923690"/>
                  </a:cubicBezTo>
                  <a:cubicBezTo>
                    <a:pt x="2216496" y="1919624"/>
                    <a:pt x="2225616" y="1917939"/>
                    <a:pt x="2234242" y="1915064"/>
                  </a:cubicBezTo>
                  <a:cubicBezTo>
                    <a:pt x="2239993" y="1906438"/>
                    <a:pt x="2243693" y="1896012"/>
                    <a:pt x="2251495" y="1889185"/>
                  </a:cubicBezTo>
                  <a:cubicBezTo>
                    <a:pt x="2267100" y="1875531"/>
                    <a:pt x="2303253" y="1854679"/>
                    <a:pt x="2303253" y="1854679"/>
                  </a:cubicBezTo>
                  <a:cubicBezTo>
                    <a:pt x="2309004" y="1846053"/>
                    <a:pt x="2313570" y="1836506"/>
                    <a:pt x="2320506" y="1828800"/>
                  </a:cubicBezTo>
                  <a:cubicBezTo>
                    <a:pt x="2339549" y="1807642"/>
                    <a:pt x="2365101" y="1792100"/>
                    <a:pt x="2380891" y="1768415"/>
                  </a:cubicBezTo>
                  <a:lnTo>
                    <a:pt x="2415396" y="1716656"/>
                  </a:lnTo>
                  <a:cubicBezTo>
                    <a:pt x="2421147" y="1708030"/>
                    <a:pt x="2426428" y="1699071"/>
                    <a:pt x="2432649" y="1690777"/>
                  </a:cubicBezTo>
                  <a:cubicBezTo>
                    <a:pt x="2449902" y="1667773"/>
                    <a:pt x="2471548" y="1647485"/>
                    <a:pt x="2484408" y="1621766"/>
                  </a:cubicBezTo>
                  <a:cubicBezTo>
                    <a:pt x="2490159" y="1610264"/>
                    <a:pt x="2496595" y="1599080"/>
                    <a:pt x="2501661" y="1587260"/>
                  </a:cubicBezTo>
                  <a:cubicBezTo>
                    <a:pt x="2505243" y="1578902"/>
                    <a:pt x="2505243" y="1568947"/>
                    <a:pt x="2510287" y="1561381"/>
                  </a:cubicBezTo>
                  <a:cubicBezTo>
                    <a:pt x="2517054" y="1551230"/>
                    <a:pt x="2527540" y="1544128"/>
                    <a:pt x="2536166" y="1535501"/>
                  </a:cubicBezTo>
                  <a:cubicBezTo>
                    <a:pt x="2545738" y="1506784"/>
                    <a:pt x="2556460" y="1479032"/>
                    <a:pt x="2562046" y="1449237"/>
                  </a:cubicBezTo>
                  <a:cubicBezTo>
                    <a:pt x="2568493" y="1414855"/>
                    <a:pt x="2572437" y="1380022"/>
                    <a:pt x="2579298" y="1345720"/>
                  </a:cubicBezTo>
                  <a:cubicBezTo>
                    <a:pt x="2582174" y="1331343"/>
                    <a:pt x="2584067" y="1316733"/>
                    <a:pt x="2587925" y="1302588"/>
                  </a:cubicBezTo>
                  <a:cubicBezTo>
                    <a:pt x="2592710" y="1285043"/>
                    <a:pt x="2600768" y="1268473"/>
                    <a:pt x="2605178" y="1250830"/>
                  </a:cubicBezTo>
                  <a:cubicBezTo>
                    <a:pt x="2608053" y="1239328"/>
                    <a:pt x="2610397" y="1227680"/>
                    <a:pt x="2613804" y="1216324"/>
                  </a:cubicBezTo>
                  <a:cubicBezTo>
                    <a:pt x="2619030" y="1198905"/>
                    <a:pt x="2627491" y="1182399"/>
                    <a:pt x="2631057" y="1164566"/>
                  </a:cubicBezTo>
                  <a:cubicBezTo>
                    <a:pt x="2633932" y="1150189"/>
                    <a:pt x="2637060" y="1135860"/>
                    <a:pt x="2639683" y="1121434"/>
                  </a:cubicBezTo>
                  <a:cubicBezTo>
                    <a:pt x="2642812" y="1104225"/>
                    <a:pt x="2644880" y="1086826"/>
                    <a:pt x="2648310" y="1069675"/>
                  </a:cubicBezTo>
                  <a:cubicBezTo>
                    <a:pt x="2653728" y="1042587"/>
                    <a:pt x="2657339" y="1033961"/>
                    <a:pt x="2665563" y="1009290"/>
                  </a:cubicBezTo>
                  <a:cubicBezTo>
                    <a:pt x="2668438" y="992037"/>
                    <a:pt x="2670395" y="974606"/>
                    <a:pt x="2674189" y="957532"/>
                  </a:cubicBezTo>
                  <a:cubicBezTo>
                    <a:pt x="2676162" y="948655"/>
                    <a:pt x="2680317" y="940395"/>
                    <a:pt x="2682815" y="931652"/>
                  </a:cubicBezTo>
                  <a:cubicBezTo>
                    <a:pt x="2704476" y="855838"/>
                    <a:pt x="2679388" y="933311"/>
                    <a:pt x="2700068" y="871268"/>
                  </a:cubicBezTo>
                  <a:cubicBezTo>
                    <a:pt x="2702944" y="851140"/>
                    <a:pt x="2704707" y="830821"/>
                    <a:pt x="2708695" y="810883"/>
                  </a:cubicBezTo>
                  <a:cubicBezTo>
                    <a:pt x="2710478" y="801966"/>
                    <a:pt x="2715276" y="793863"/>
                    <a:pt x="2717321" y="785003"/>
                  </a:cubicBezTo>
                  <a:cubicBezTo>
                    <a:pt x="2723915" y="756430"/>
                    <a:pt x="2725301" y="726558"/>
                    <a:pt x="2734574" y="698739"/>
                  </a:cubicBezTo>
                  <a:cubicBezTo>
                    <a:pt x="2763563" y="611769"/>
                    <a:pt x="2719332" y="746671"/>
                    <a:pt x="2751827" y="638354"/>
                  </a:cubicBezTo>
                  <a:cubicBezTo>
                    <a:pt x="2757053" y="620935"/>
                    <a:pt x="2758991" y="601727"/>
                    <a:pt x="2769079" y="586596"/>
                  </a:cubicBezTo>
                  <a:cubicBezTo>
                    <a:pt x="2787982" y="558242"/>
                    <a:pt x="2786030" y="566087"/>
                    <a:pt x="2794959" y="534837"/>
                  </a:cubicBezTo>
                  <a:cubicBezTo>
                    <a:pt x="2818090" y="453878"/>
                    <a:pt x="2785141" y="552393"/>
                    <a:pt x="2820838" y="457200"/>
                  </a:cubicBezTo>
                  <a:cubicBezTo>
                    <a:pt x="2824031" y="448686"/>
                    <a:pt x="2825048" y="439269"/>
                    <a:pt x="2829464" y="431320"/>
                  </a:cubicBezTo>
                  <a:cubicBezTo>
                    <a:pt x="2839534" y="413194"/>
                    <a:pt x="2863970" y="379562"/>
                    <a:pt x="2863970" y="379562"/>
                  </a:cubicBezTo>
                  <a:cubicBezTo>
                    <a:pt x="2866845" y="370936"/>
                    <a:pt x="2868530" y="361816"/>
                    <a:pt x="2872596" y="353683"/>
                  </a:cubicBezTo>
                  <a:cubicBezTo>
                    <a:pt x="2915919" y="267035"/>
                    <a:pt x="2861724" y="399176"/>
                    <a:pt x="2907102" y="293298"/>
                  </a:cubicBezTo>
                  <a:cubicBezTo>
                    <a:pt x="2910684" y="284940"/>
                    <a:pt x="2910685" y="274984"/>
                    <a:pt x="2915729" y="267418"/>
                  </a:cubicBezTo>
                  <a:cubicBezTo>
                    <a:pt x="2922496" y="257267"/>
                    <a:pt x="2934517" y="251466"/>
                    <a:pt x="2941608" y="241539"/>
                  </a:cubicBezTo>
                  <a:cubicBezTo>
                    <a:pt x="2952565" y="226200"/>
                    <a:pt x="2962123" y="199930"/>
                    <a:pt x="2967487" y="181154"/>
                  </a:cubicBezTo>
                  <a:cubicBezTo>
                    <a:pt x="2970744" y="169754"/>
                    <a:pt x="2971443" y="157546"/>
                    <a:pt x="2976113" y="146649"/>
                  </a:cubicBezTo>
                  <a:cubicBezTo>
                    <a:pt x="2980197" y="137119"/>
                    <a:pt x="2988729" y="130042"/>
                    <a:pt x="2993366" y="120769"/>
                  </a:cubicBezTo>
                  <a:cubicBezTo>
                    <a:pt x="2997433" y="112636"/>
                    <a:pt x="2997577" y="102839"/>
                    <a:pt x="3001993" y="94890"/>
                  </a:cubicBezTo>
                  <a:cubicBezTo>
                    <a:pt x="3012063" y="76764"/>
                    <a:pt x="3024996" y="60385"/>
                    <a:pt x="3036498" y="43132"/>
                  </a:cubicBezTo>
                  <a:cubicBezTo>
                    <a:pt x="3042249" y="34505"/>
                    <a:pt x="3053751" y="27620"/>
                    <a:pt x="3053751" y="17252"/>
                  </a:cubicBezTo>
                  <a:lnTo>
                    <a:pt x="3053751" y="0"/>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4675507" y="4955942"/>
              <a:ext cx="1889184" cy="362310"/>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5" name="Rounded Rectangle 14"/>
            <p:cNvSpPr/>
            <p:nvPr/>
          </p:nvSpPr>
          <p:spPr>
            <a:xfrm>
              <a:off x="7092259" y="3010524"/>
              <a:ext cx="1150191" cy="1095555"/>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$18M reduction in Market Revenue</a:t>
              </a:r>
              <a:endParaRPr lang="en-US" sz="1400" b="1" dirty="0"/>
            </a:p>
          </p:txBody>
        </p:sp>
        <p:sp>
          <p:nvSpPr>
            <p:cNvPr id="16" name="Oval 15"/>
            <p:cNvSpPr/>
            <p:nvPr/>
          </p:nvSpPr>
          <p:spPr>
            <a:xfrm>
              <a:off x="6642067" y="3933645"/>
              <a:ext cx="172529" cy="1380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5746630" y="3569033"/>
              <a:ext cx="1447800" cy="323850"/>
            </a:xfrm>
            <a:prstGeom prst="rect">
              <a:avLst/>
            </a:prstGeom>
            <a:noFill/>
          </p:spPr>
          <p:txBody>
            <a:bodyPr wrap="square" lIns="0" tIns="0" rIns="0" bIns="0" rtlCol="0">
              <a:noAutofit/>
            </a:bodyPr>
            <a:lstStyle/>
            <a:p>
              <a:pPr>
                <a:lnSpc>
                  <a:spcPct val="113000"/>
                </a:lnSpc>
                <a:spcAft>
                  <a:spcPts val="60"/>
                </a:spcAft>
              </a:pPr>
              <a:r>
                <a:rPr lang="en-US" sz="1400" dirty="0" smtClean="0"/>
                <a:t>Marginal Resource</a:t>
              </a:r>
            </a:p>
          </p:txBody>
        </p:sp>
        <p:sp>
          <p:nvSpPr>
            <p:cNvPr id="18" name="Rounded Rectangle 17"/>
            <p:cNvSpPr/>
            <p:nvPr/>
          </p:nvSpPr>
          <p:spPr>
            <a:xfrm>
              <a:off x="3720864" y="3291873"/>
              <a:ext cx="1552290" cy="70266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DG not in Stack</a:t>
              </a:r>
              <a:endParaRPr lang="en-US" sz="1400" dirty="0"/>
            </a:p>
          </p:txBody>
        </p:sp>
        <p:sp>
          <p:nvSpPr>
            <p:cNvPr id="19" name="Left Arrow 18"/>
            <p:cNvSpPr/>
            <p:nvPr/>
          </p:nvSpPr>
          <p:spPr>
            <a:xfrm>
              <a:off x="2591651" y="4064984"/>
              <a:ext cx="3868443" cy="515263"/>
            </a:xfrm>
            <a:prstGeom prst="lef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DG deployment looks like a reduction in load</a:t>
              </a:r>
              <a:endParaRPr lang="en-US" sz="1100" dirty="0"/>
            </a:p>
          </p:txBody>
        </p:sp>
        <p:sp>
          <p:nvSpPr>
            <p:cNvPr id="20" name="Oval 19"/>
            <p:cNvSpPr/>
            <p:nvPr/>
          </p:nvSpPr>
          <p:spPr>
            <a:xfrm>
              <a:off x="5142062" y="4735000"/>
              <a:ext cx="172529" cy="1380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720864" y="4491640"/>
              <a:ext cx="1846111" cy="323850"/>
            </a:xfrm>
            <a:prstGeom prst="rect">
              <a:avLst/>
            </a:prstGeom>
            <a:noFill/>
          </p:spPr>
          <p:txBody>
            <a:bodyPr wrap="square" lIns="0" tIns="0" rIns="0" bIns="0" rtlCol="0">
              <a:noAutofit/>
            </a:bodyPr>
            <a:lstStyle/>
            <a:p>
              <a:pPr>
                <a:lnSpc>
                  <a:spcPct val="113000"/>
                </a:lnSpc>
                <a:spcAft>
                  <a:spcPts val="60"/>
                </a:spcAft>
              </a:pPr>
              <a:r>
                <a:rPr lang="en-US" sz="1050" dirty="0" smtClean="0"/>
                <a:t>Adjusted Marginal Resource Post DG Deployment</a:t>
              </a:r>
            </a:p>
          </p:txBody>
        </p:sp>
        <p:sp>
          <p:nvSpPr>
            <p:cNvPr id="23" name="TextBox 22"/>
            <p:cNvSpPr txBox="1"/>
            <p:nvPr/>
          </p:nvSpPr>
          <p:spPr>
            <a:xfrm>
              <a:off x="5404883" y="5555056"/>
              <a:ext cx="2457646" cy="565036"/>
            </a:xfrm>
            <a:prstGeom prst="rect">
              <a:avLst/>
            </a:prstGeom>
            <a:noFill/>
          </p:spPr>
          <p:txBody>
            <a:bodyPr wrap="square" lIns="0" tIns="0" rIns="0" bIns="0" rtlCol="0">
              <a:noAutofit/>
            </a:bodyPr>
            <a:lstStyle/>
            <a:p>
              <a:pPr>
                <a:lnSpc>
                  <a:spcPct val="113000"/>
                </a:lnSpc>
                <a:spcAft>
                  <a:spcPts val="60"/>
                </a:spcAft>
              </a:pPr>
              <a:r>
                <a:rPr lang="en-US" sz="1600" dirty="0" smtClean="0"/>
                <a:t>Price ($/</a:t>
              </a:r>
              <a:r>
                <a:rPr lang="en-US" sz="1600" dirty="0" err="1" smtClean="0"/>
                <a:t>MWHr</a:t>
              </a:r>
              <a:r>
                <a:rPr lang="en-US" sz="1600" dirty="0" smtClean="0"/>
                <a:t>)</a:t>
              </a:r>
            </a:p>
          </p:txBody>
        </p:sp>
      </p:grpSp>
      <p:sp>
        <p:nvSpPr>
          <p:cNvPr id="26" name="TextBox 25"/>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18</a:t>
            </a:r>
            <a:endParaRPr lang="en-US" sz="900" dirty="0" smtClean="0"/>
          </a:p>
        </p:txBody>
      </p:sp>
    </p:spTree>
    <p:extLst>
      <p:ext uri="{BB962C8B-B14F-4D97-AF65-F5344CB8AC3E}">
        <p14:creationId xmlns:p14="http://schemas.microsoft.com/office/powerpoint/2010/main" val="126886265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4" name="TextBox 3"/>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19</a:t>
            </a:r>
            <a:endParaRPr lang="en-US" sz="900" dirty="0" smtClean="0"/>
          </a:p>
        </p:txBody>
      </p:sp>
    </p:spTree>
    <p:extLst>
      <p:ext uri="{BB962C8B-B14F-4D97-AF65-F5344CB8AC3E}">
        <p14:creationId xmlns:p14="http://schemas.microsoft.com/office/powerpoint/2010/main" val="191453346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 &amp; Cautionary Note</a:t>
            </a:r>
            <a:endParaRPr lang="en-US" dirty="0"/>
          </a:p>
        </p:txBody>
      </p:sp>
      <p:sp>
        <p:nvSpPr>
          <p:cNvPr id="6" name="Text Placeholder 5"/>
          <p:cNvSpPr>
            <a:spLocks noGrp="1"/>
          </p:cNvSpPr>
          <p:nvPr/>
        </p:nvSpPr>
        <p:spPr bwMode="auto">
          <a:xfrm>
            <a:off x="368135" y="694875"/>
            <a:ext cx="8443356" cy="5705929"/>
          </a:xfrm>
          <a:prstGeom prst="rect">
            <a:avLst/>
          </a:prstGeom>
          <a:noFill/>
          <a:ln w="9525">
            <a:noFill/>
            <a:miter lim="800000"/>
            <a:headEnd/>
            <a:tailEnd/>
          </a:ln>
        </p:spPr>
        <p:txBody>
          <a:bodyPr vert="horz" wrap="square" lIns="0" tIns="45720" rIns="91440" bIns="45720" numCol="1" anchor="t" anchorCtr="0" compatLnSpc="1">
            <a:prstTxWarp prst="textNoShape">
              <a:avLst/>
            </a:prstTxWarp>
            <a:noAutofit/>
          </a:bodyPr>
          <a:lstStyle>
            <a:lvl1pPr algn="l" rtl="0" eaLnBrk="0" fontAlgn="base" hangingPunct="0">
              <a:lnSpc>
                <a:spcPct val="90000"/>
              </a:lnSpc>
              <a:spcBef>
                <a:spcPct val="0"/>
              </a:spcBef>
              <a:spcAft>
                <a:spcPct val="0"/>
              </a:spcAft>
              <a:buClr>
                <a:schemeClr val="tx2"/>
              </a:buClr>
              <a:buSzPct val="75000"/>
              <a:buFont typeface="Wingdings" pitchFamily="2" charset="2"/>
              <a:defRPr lang="en-US" sz="900" b="1" kern="1200" dirty="0">
                <a:solidFill>
                  <a:schemeClr val="tx1"/>
                </a:solidFill>
                <a:latin typeface="+mn-lt"/>
                <a:ea typeface="ヒラギノ角ゴ Pro W3" charset="-128"/>
                <a:cs typeface="Arial" pitchFamily="34" charset="0"/>
              </a:defRPr>
            </a:lvl1pPr>
            <a:lvl2pPr marL="147638" indent="-147638" algn="l" rtl="0" eaLnBrk="0" fontAlgn="base" hangingPunct="0">
              <a:lnSpc>
                <a:spcPct val="110000"/>
              </a:lnSpc>
              <a:spcBef>
                <a:spcPct val="0"/>
              </a:spcBef>
              <a:spcAft>
                <a:spcPts val="300"/>
              </a:spcAft>
              <a:buClr>
                <a:schemeClr val="tx2"/>
              </a:buClr>
              <a:buSzPct val="75000"/>
              <a:buFont typeface="Wingdings" pitchFamily="2" charset="2"/>
              <a:buChar char="n"/>
              <a:tabLst>
                <a:tab pos="415925" algn="l"/>
              </a:tabLst>
              <a:defRPr lang="en-US" sz="1200" kern="1200" dirty="0">
                <a:solidFill>
                  <a:schemeClr val="tx1"/>
                </a:solidFill>
                <a:latin typeface="+mn-lt"/>
                <a:ea typeface="Arial" charset="0"/>
                <a:cs typeface="Arial" pitchFamily="34" charset="0"/>
              </a:defRPr>
            </a:lvl2pPr>
            <a:lvl3pPr marL="298450" indent="-144463" algn="l" rtl="0" eaLnBrk="0" fontAlgn="base" hangingPunct="0">
              <a:lnSpc>
                <a:spcPct val="110000"/>
              </a:lnSpc>
              <a:spcBef>
                <a:spcPct val="0"/>
              </a:spcBef>
              <a:spcAft>
                <a:spcPts val="300"/>
              </a:spcAft>
              <a:buSzPct val="75000"/>
              <a:buFont typeface="Wingdings" pitchFamily="2" charset="2"/>
              <a:buChar char="n"/>
              <a:defRPr sz="1200">
                <a:solidFill>
                  <a:schemeClr val="tx1"/>
                </a:solidFill>
                <a:latin typeface="+mn-lt"/>
                <a:ea typeface="Arial" charset="0"/>
                <a:cs typeface="Arial" pitchFamily="34" charset="0"/>
              </a:defRPr>
            </a:lvl3pPr>
            <a:lvl4pPr marL="417513" indent="-119063" algn="l" rtl="0" eaLnBrk="0" fontAlgn="base" hangingPunct="0">
              <a:lnSpc>
                <a:spcPct val="110000"/>
              </a:lnSpc>
              <a:spcBef>
                <a:spcPct val="0"/>
              </a:spcBef>
              <a:spcAft>
                <a:spcPts val="300"/>
              </a:spcAft>
              <a:buSzPct val="75000"/>
              <a:buFont typeface="Wingdings" pitchFamily="2" charset="2"/>
              <a:buChar char="n"/>
              <a:defRPr lang="en-GB" sz="1000" dirty="0">
                <a:solidFill>
                  <a:schemeClr val="tx1"/>
                </a:solidFill>
                <a:latin typeface="+mn-lt"/>
                <a:ea typeface="Arial" charset="0"/>
                <a:cs typeface="Arial" pitchFamily="34" charset="0"/>
              </a:defRPr>
            </a:lvl4pPr>
            <a:lvl5pPr marL="534988" indent="-117475" algn="l" rtl="0" eaLnBrk="0" fontAlgn="base" hangingPunct="0">
              <a:spcBef>
                <a:spcPct val="20000"/>
              </a:spcBef>
              <a:spcAft>
                <a:spcPct val="0"/>
              </a:spcAft>
              <a:buFont typeface="Wingdings" pitchFamily="2" charset="2"/>
              <a:buChar char="§"/>
              <a:defRPr sz="1000">
                <a:solidFill>
                  <a:schemeClr val="tx1"/>
                </a:solidFill>
                <a:latin typeface="+mn-lt"/>
                <a:ea typeface="Arial" charset="0"/>
                <a:cs typeface="Arial" pitchFamily="34" charset="0"/>
              </a:defRPr>
            </a:lvl5pPr>
            <a:lvl6pPr marL="2244903" indent="-204082" algn="l" rtl="0" eaLnBrk="1" fontAlgn="base" hangingPunct="1">
              <a:spcBef>
                <a:spcPct val="20000"/>
              </a:spcBef>
              <a:spcAft>
                <a:spcPct val="0"/>
              </a:spcAft>
              <a:buFont typeface="Arial" charset="0"/>
              <a:buChar char="»"/>
              <a:defRPr sz="1800">
                <a:solidFill>
                  <a:schemeClr val="tx1"/>
                </a:solidFill>
                <a:latin typeface="+mn-lt"/>
                <a:cs typeface="+mn-cs"/>
              </a:defRPr>
            </a:lvl6pPr>
            <a:lvl7pPr marL="2653067" indent="-204082" algn="l" rtl="0" eaLnBrk="1" fontAlgn="base" hangingPunct="1">
              <a:spcBef>
                <a:spcPct val="20000"/>
              </a:spcBef>
              <a:spcAft>
                <a:spcPct val="0"/>
              </a:spcAft>
              <a:buFont typeface="Arial" charset="0"/>
              <a:buChar char="»"/>
              <a:defRPr sz="1800">
                <a:solidFill>
                  <a:schemeClr val="tx1"/>
                </a:solidFill>
                <a:latin typeface="+mn-lt"/>
                <a:cs typeface="+mn-cs"/>
              </a:defRPr>
            </a:lvl7pPr>
            <a:lvl8pPr marL="3061231" indent="-204082" algn="l" rtl="0" eaLnBrk="1" fontAlgn="base" hangingPunct="1">
              <a:spcBef>
                <a:spcPct val="20000"/>
              </a:spcBef>
              <a:spcAft>
                <a:spcPct val="0"/>
              </a:spcAft>
              <a:buFont typeface="Arial" charset="0"/>
              <a:buChar char="»"/>
              <a:defRPr sz="1800">
                <a:solidFill>
                  <a:schemeClr val="tx1"/>
                </a:solidFill>
                <a:latin typeface="+mn-lt"/>
                <a:cs typeface="+mn-cs"/>
              </a:defRPr>
            </a:lvl8pPr>
            <a:lvl9pPr marL="3469396" indent="-204082" algn="l" rtl="0" eaLnBrk="1" fontAlgn="base" hangingPunct="1">
              <a:spcBef>
                <a:spcPct val="20000"/>
              </a:spcBef>
              <a:spcAft>
                <a:spcPct val="0"/>
              </a:spcAft>
              <a:buFont typeface="Arial" charset="0"/>
              <a:buChar char="»"/>
              <a:defRPr sz="1800">
                <a:solidFill>
                  <a:schemeClr val="tx1"/>
                </a:solidFill>
                <a:latin typeface="+mn-lt"/>
                <a:cs typeface="+mn-cs"/>
              </a:defRPr>
            </a:lvl9pPr>
          </a:lstStyle>
          <a:p>
            <a:pPr defTabSz="914398" eaLnBrk="1" hangingPunct="1">
              <a:lnSpc>
                <a:spcPct val="110000"/>
              </a:lnSpc>
              <a:tabLst>
                <a:tab pos="1081086" algn="l"/>
              </a:tabLst>
              <a:defRPr/>
            </a:pPr>
            <a:r>
              <a:rPr lang="en-US" sz="850" b="0" dirty="0">
                <a:ea typeface="ヒラギノ角ゴ Pro W3"/>
              </a:rPr>
              <a:t>Reserves: Our use of the term “reserves” in this presentation means SEC proved oil and gas reserves. </a:t>
            </a:r>
            <a:endParaRPr lang="en-US" sz="850" b="0" dirty="0" smtClean="0">
              <a:ea typeface="ヒラギノ角ゴ Pro W3"/>
            </a:endParaRPr>
          </a:p>
          <a:p>
            <a:pPr defTabSz="914398" eaLnBrk="1" hangingPunct="1">
              <a:lnSpc>
                <a:spcPct val="110000"/>
              </a:lnSpc>
              <a:tabLst>
                <a:tab pos="1081086" algn="l"/>
              </a:tabLst>
              <a:defRPr/>
            </a:pPr>
            <a:endParaRPr lang="en-US" sz="850" b="0" dirty="0">
              <a:ea typeface="ヒラギノ角ゴ Pro W3"/>
            </a:endParaRPr>
          </a:p>
          <a:p>
            <a:pPr defTabSz="914398" eaLnBrk="1" hangingPunct="1">
              <a:lnSpc>
                <a:spcPct val="110000"/>
              </a:lnSpc>
              <a:tabLst>
                <a:tab pos="1081086" algn="l"/>
              </a:tabLst>
              <a:defRPr/>
            </a:pPr>
            <a:r>
              <a:rPr lang="en-US" sz="850" b="0" dirty="0">
                <a:ea typeface="ヒラギノ角ゴ Pro W3"/>
              </a:rPr>
              <a:t>Resources:  Our use of the term “resources” in this presentation includes quantities of oil and gas not yet classified as SEC proved oil and gas reserves.  Resources are consistent with the Society of Petroleum Engineers 2P and 2C definitions. </a:t>
            </a:r>
          </a:p>
          <a:p>
            <a:pPr defTabSz="914398" eaLnBrk="1" hangingPunct="1">
              <a:lnSpc>
                <a:spcPct val="110000"/>
              </a:lnSpc>
              <a:tabLst>
                <a:tab pos="1081086" algn="l"/>
              </a:tabLst>
              <a:defRPr/>
            </a:pPr>
            <a:endParaRPr lang="en-US" sz="850" b="0" dirty="0" smtClean="0">
              <a:ea typeface="ヒラギノ角ゴ Pro W3"/>
            </a:endParaRPr>
          </a:p>
          <a:p>
            <a:pPr defTabSz="914398" eaLnBrk="1" hangingPunct="1">
              <a:lnSpc>
                <a:spcPct val="110000"/>
              </a:lnSpc>
              <a:tabLst>
                <a:tab pos="1081086" algn="l"/>
              </a:tabLst>
              <a:defRPr/>
            </a:pPr>
            <a:r>
              <a:rPr lang="en-US" sz="850" b="0" dirty="0" smtClean="0">
                <a:ea typeface="ヒラギノ角ゴ Pro W3"/>
              </a:rPr>
              <a:t>Organic</a:t>
            </a:r>
            <a:r>
              <a:rPr lang="en-US" sz="850" b="0" dirty="0">
                <a:ea typeface="ヒラギノ角ゴ Pro W3"/>
              </a:rPr>
              <a:t>: Our use of the term Organic includes SEC proved oil and gas reserves excluding changes resulting from acquisitions, divestments and year-average pricing impact. </a:t>
            </a:r>
            <a:endParaRPr lang="en-US" sz="850" b="0" dirty="0" smtClean="0">
              <a:ea typeface="ヒラギノ角ゴ Pro W3"/>
            </a:endParaRPr>
          </a:p>
          <a:p>
            <a:pPr defTabSz="914398" eaLnBrk="1" hangingPunct="1">
              <a:lnSpc>
                <a:spcPct val="110000"/>
              </a:lnSpc>
              <a:tabLst>
                <a:tab pos="1081086" algn="l"/>
              </a:tabLst>
              <a:defRPr/>
            </a:pPr>
            <a:endParaRPr lang="en-US" sz="850" b="0" dirty="0">
              <a:ea typeface="ヒラギノ角ゴ Pro W3"/>
            </a:endParaRPr>
          </a:p>
          <a:p>
            <a:pPr defTabSz="914398" eaLnBrk="1" hangingPunct="1">
              <a:lnSpc>
                <a:spcPct val="110000"/>
              </a:lnSpc>
              <a:tabLst>
                <a:tab pos="1081086" algn="l"/>
              </a:tabLst>
              <a:defRPr/>
            </a:pPr>
            <a:r>
              <a:rPr lang="en-US" sz="850" b="0" dirty="0">
                <a:ea typeface="ヒラギノ角ゴ Pro W3"/>
              </a:rPr>
              <a:t>Resources plays: Our use of the term ‘resources plays’ refers to tight, shale and coal bed methane oil and gas acreage.</a:t>
            </a:r>
          </a:p>
          <a:p>
            <a:pPr defTabSz="914398" eaLnBrk="1" hangingPunct="1">
              <a:lnSpc>
                <a:spcPct val="110000"/>
              </a:lnSpc>
              <a:tabLst>
                <a:tab pos="1081086" algn="l"/>
              </a:tabLst>
              <a:defRPr/>
            </a:pPr>
            <a:endParaRPr lang="en-US" sz="850" b="0" dirty="0" smtClean="0">
              <a:ea typeface="ヒラギノ角ゴ Pro W3"/>
            </a:endParaRPr>
          </a:p>
          <a:p>
            <a:pPr defTabSz="914398" eaLnBrk="1" hangingPunct="1">
              <a:lnSpc>
                <a:spcPct val="110000"/>
              </a:lnSpc>
              <a:tabLst>
                <a:tab pos="1081086" algn="l"/>
              </a:tabLst>
              <a:defRPr/>
            </a:pPr>
            <a:r>
              <a:rPr lang="en-US" sz="850" b="0" dirty="0" smtClean="0">
                <a:ea typeface="ヒラギノ角ゴ Pro W3"/>
              </a:rPr>
              <a:t>The </a:t>
            </a:r>
            <a:r>
              <a:rPr lang="en-US" sz="850" b="0" dirty="0">
                <a:ea typeface="ヒラギノ角ゴ Pro W3"/>
              </a:rPr>
              <a:t>companies in which Royal Dutch Shell plc directly and indirectly owns investments are separate entities. In this presentation “Shell”, “Shell group” and “Royal Dutch Shell” are sometimes used for convenience where references are made to Royal Dutch Shell plc and its subsidiaries in general. Likewise, the words “we”, “us” and “our” are also used to refer to subsidiaries in general or to those who work for them. These expressions are also used where no useful purpose is served by identifying the particular company or companies. ‘‘Subsidiaries’’, “Shell subsidiaries” and “Shell companies” as used in this presentation refer to companies in which Royal Dutch Shell either directly or indirectly has control. Companies over which Shell has joint control are generally referred to as “joint ventures” and companies over which Shell has significant influence but neither control nor joint control are referred to as “associates”. The term “Shell interest” is used for convenience to indicate the direct and/or indirect ownership interest held by Shell in a venture, partnership or company, after exclusion of all third-party interest.</a:t>
            </a:r>
          </a:p>
          <a:p>
            <a:pPr defTabSz="914398" eaLnBrk="1" hangingPunct="1">
              <a:lnSpc>
                <a:spcPct val="110000"/>
              </a:lnSpc>
              <a:tabLst>
                <a:tab pos="1081086" algn="l"/>
              </a:tabLst>
              <a:defRPr/>
            </a:pPr>
            <a:endParaRPr lang="en-US" sz="850" b="0" dirty="0" smtClean="0">
              <a:ea typeface="ヒラギノ角ゴ Pro W3"/>
            </a:endParaRPr>
          </a:p>
          <a:p>
            <a:pPr defTabSz="914398" eaLnBrk="1" hangingPunct="1">
              <a:lnSpc>
                <a:spcPct val="110000"/>
              </a:lnSpc>
              <a:tabLst>
                <a:tab pos="1081086" algn="l"/>
              </a:tabLst>
              <a:defRPr/>
            </a:pPr>
            <a:r>
              <a:rPr lang="en-US" sz="850" b="0" dirty="0" smtClean="0">
                <a:ea typeface="ヒラギノ角ゴ Pro W3"/>
              </a:rPr>
              <a:t>This </a:t>
            </a:r>
            <a:r>
              <a:rPr lang="en-US" sz="850" b="0" dirty="0">
                <a:ea typeface="ヒラギノ角ゴ Pro W3"/>
              </a:rPr>
              <a:t>presentation contains forward-looking statements concerning the financial condition, results of operations and businesses of Royal Dutch Shell. All statements other than statements of historical fact are, or may be deemed to be, forward-looking statements. Forward-looking statements are statements of future expectations that are based on management’s current expectations and assumptions and involve known and unknown risks and uncertainties that could cause actual results, performance or events to differ materially from those expressed or implied in these statements. Forward-looking statements include, among other things, statements concerning the potential exposure of Royal Dutch Shell to market risks and statements expressing management’s expectations, beliefs, estimates, forecasts, projections and assumptions. These forward-looking statements are identified by their use of terms and phrases such as ‘‘anticipate’’, ‘‘believe’’, ‘‘could’’, ‘‘estimate’’, ‘‘expect’’, ‘‘intend’’, ‘‘may’’, ‘‘plan’’, ‘‘objectives’’, ‘‘outlook’’, ‘‘probably’’, ‘‘project’’, ‘‘will’’, ‘‘seek’’, ‘‘target’’, ‘‘risks’’, ‘‘goals’’, ‘‘should’’ and similar terms and phrases. There are a number of factors that could affect the future operations of Royal Dutch Shell and could cause those results to differ materially from those expressed in the forward-looking statements included in this presentation, including (without limitation): (a) price fluctuations in crude oil and natural gas; (b) changes in demand for Shell’s products; (c) currency fluctuations; (d) drilling and production results; (e) reserves estimates; (f) loss of market share and industry competition; (g) environmental and physical risks; (h) risks associated with the identification of suitable potential acquisition properties and targets, and successful negotiation and completion of such transactions; (i) the risk of doing business in developing countries and countries subject to international sanctions; (j) legislative, fiscal and regulatory developments including potential litigation and regulatory measures as a result of climate changes; (k) economic and financial market conditions in various countries and regions; (l) political risks, including the risks of expropriation and renegotiation of the terms of contracts with governmental entities, delays or advancements in the approval of projects and delays in the reimbursement for shared costs; and (m) changes in trading conditions. All forward-looking statements contained in this presentation are expressly qualified in their entirety by the cautionary statements contained or referred to in this section. Readers should not place undue reliance on forward-looking statements. Additional factors that may affect future results are contained in Royal Dutch Shell’s 20-F for the year ended 31 December, </a:t>
            </a:r>
            <a:r>
              <a:rPr lang="en-US" sz="850" b="0" dirty="0" smtClean="0">
                <a:ea typeface="ヒラギノ角ゴ Pro W3"/>
              </a:rPr>
              <a:t>2015 </a:t>
            </a:r>
            <a:r>
              <a:rPr lang="en-US" sz="850" b="0" dirty="0">
                <a:ea typeface="ヒラギノ角ゴ Pro W3"/>
              </a:rPr>
              <a:t>(available at www.shell.com/investor and www.sec.gov ). These factors also should be considered by the reader.  Each forward-looking statement speaks only as of the date of this presentation, </a:t>
            </a:r>
            <a:r>
              <a:rPr lang="en-US" sz="850" b="0" dirty="0" smtClean="0">
                <a:ea typeface="ヒラギノ角ゴ Pro W3"/>
              </a:rPr>
              <a:t>April 12, </a:t>
            </a:r>
            <a:r>
              <a:rPr lang="en-US" sz="850" b="0" dirty="0" smtClean="0">
                <a:ea typeface="ヒラギノ角ゴ Pro W3"/>
              </a:rPr>
              <a:t>2016. </a:t>
            </a:r>
            <a:r>
              <a:rPr lang="en-US" sz="850" b="0" dirty="0">
                <a:ea typeface="ヒラギノ角ゴ Pro W3"/>
              </a:rPr>
              <a:t>Neither Royal Dutch Shell nor any of its subsidiaries undertake any obligation to publicly update or revise any forward-looking statement as a result of new information, future events or other information. In light of these risks, results could differ materially from those stated, implied or inferred from the forward-looking statements contained in this presentation. There can be no assurance that dividend payments will match or exceed those set out in this presentation in the future, or that they will be made at all.</a:t>
            </a:r>
          </a:p>
          <a:p>
            <a:pPr defTabSz="914398" eaLnBrk="1" hangingPunct="1">
              <a:lnSpc>
                <a:spcPct val="110000"/>
              </a:lnSpc>
              <a:tabLst>
                <a:tab pos="1081086" algn="l"/>
              </a:tabLst>
              <a:defRPr/>
            </a:pPr>
            <a:endParaRPr lang="en-US" sz="850" b="0" dirty="0" smtClean="0">
              <a:ea typeface="ヒラギノ角ゴ Pro W3"/>
            </a:endParaRPr>
          </a:p>
          <a:p>
            <a:pPr defTabSz="914398" eaLnBrk="1" hangingPunct="1">
              <a:lnSpc>
                <a:spcPct val="110000"/>
              </a:lnSpc>
              <a:tabLst>
                <a:tab pos="1081086" algn="l"/>
              </a:tabLst>
              <a:defRPr/>
            </a:pPr>
            <a:r>
              <a:rPr lang="en-US" sz="850" b="0" dirty="0" smtClean="0">
                <a:ea typeface="ヒラギノ角ゴ Pro W3"/>
              </a:rPr>
              <a:t>We </a:t>
            </a:r>
            <a:r>
              <a:rPr lang="en-US" sz="850" b="0" dirty="0">
                <a:ea typeface="ヒラギノ角ゴ Pro W3"/>
              </a:rPr>
              <a:t>use certain terms in this presentation, such as discovery potential, that the United States Securities and Exchange Commission (SEC) guidelines strictly prohibit us from including in filings with the SEC.  U.S. Investors are urged to consider closely the disclosure in our Form 20-F, File No 1-32575, available on the SEC website www.sec.gov. You can also obtain this form from the SEC by calling 1-800-SEC-0330.</a:t>
            </a:r>
          </a:p>
          <a:p>
            <a:pPr eaLnBrk="1" hangingPunct="1"/>
            <a:endParaRPr lang="en-GB" dirty="0" smtClean="0">
              <a:ea typeface="ヒラギノ角ゴ Pro W3"/>
            </a:endParaRPr>
          </a:p>
        </p:txBody>
      </p:sp>
      <p:sp>
        <p:nvSpPr>
          <p:cNvPr id="4" name="TextBox 3"/>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2</a:t>
            </a:r>
            <a:endParaRPr lang="en-US" sz="900" dirty="0" smtClean="0"/>
          </a:p>
        </p:txBody>
      </p:sp>
    </p:spTree>
    <p:extLst>
      <p:ext uri="{BB962C8B-B14F-4D97-AF65-F5344CB8AC3E}">
        <p14:creationId xmlns:p14="http://schemas.microsoft.com/office/powerpoint/2010/main" val="125585390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Agenda</a:t>
            </a:r>
            <a:endParaRPr lang="en-US" dirty="0"/>
          </a:p>
        </p:txBody>
      </p:sp>
      <p:sp>
        <p:nvSpPr>
          <p:cNvPr id="8" name="Content Placeholder 7"/>
          <p:cNvSpPr>
            <a:spLocks noGrp="1"/>
          </p:cNvSpPr>
          <p:nvPr>
            <p:ph sz="quarter" idx="11"/>
          </p:nvPr>
        </p:nvSpPr>
        <p:spPr>
          <a:xfrm>
            <a:off x="520263" y="1124930"/>
            <a:ext cx="7851228" cy="5189633"/>
          </a:xfrm>
        </p:spPr>
        <p:txBody>
          <a:bodyPr/>
          <a:lstStyle/>
          <a:p>
            <a:pPr marL="502920" indent="-457200">
              <a:buAutoNum type="arabicPeriod"/>
            </a:pPr>
            <a:r>
              <a:rPr lang="en-US" i="1" dirty="0" smtClean="0"/>
              <a:t>Introduction</a:t>
            </a:r>
            <a:endParaRPr lang="en-US" i="1" dirty="0" smtClean="0"/>
          </a:p>
          <a:p>
            <a:pPr marL="502920" indent="-457200">
              <a:buAutoNum type="arabicPeriod"/>
            </a:pPr>
            <a:endParaRPr lang="en-US" i="1" dirty="0" smtClean="0"/>
          </a:p>
          <a:p>
            <a:pPr marL="502920" indent="-457200">
              <a:buAutoNum type="arabicPeriod"/>
            </a:pPr>
            <a:r>
              <a:rPr lang="en-US" i="1" dirty="0" smtClean="0"/>
              <a:t>Impetus and Rationale</a:t>
            </a:r>
          </a:p>
          <a:p>
            <a:pPr marL="502920" indent="-457200">
              <a:buAutoNum type="arabicPeriod"/>
            </a:pPr>
            <a:endParaRPr lang="en-US" i="1" dirty="0" smtClean="0"/>
          </a:p>
          <a:p>
            <a:pPr marL="502920" indent="-457200">
              <a:buAutoNum type="arabicPeriod"/>
            </a:pPr>
            <a:r>
              <a:rPr lang="en-US" i="1" dirty="0" smtClean="0"/>
              <a:t>Goal and Scope</a:t>
            </a:r>
          </a:p>
          <a:p>
            <a:pPr marL="502920" indent="-457200">
              <a:buAutoNum type="arabicPeriod"/>
            </a:pPr>
            <a:endParaRPr lang="en-US" i="1" dirty="0"/>
          </a:p>
          <a:p>
            <a:pPr marL="502920" indent="-457200">
              <a:buAutoNum type="arabicPeriod"/>
            </a:pPr>
            <a:r>
              <a:rPr lang="en-US" i="1" dirty="0" smtClean="0"/>
              <a:t>Details / Proposed Market Structure</a:t>
            </a:r>
          </a:p>
          <a:p>
            <a:pPr marL="502920" indent="-457200">
              <a:buAutoNum type="arabicPeriod"/>
            </a:pPr>
            <a:endParaRPr lang="en-US" i="1" dirty="0" smtClean="0"/>
          </a:p>
          <a:p>
            <a:pPr marL="502920" indent="-457200">
              <a:buAutoNum type="arabicPeriod"/>
            </a:pPr>
            <a:r>
              <a:rPr lang="en-US" i="1" dirty="0" smtClean="0"/>
              <a:t>Qualitative Benefits</a:t>
            </a:r>
          </a:p>
          <a:p>
            <a:pPr marL="502920" indent="-457200">
              <a:buAutoNum type="arabicPeriod"/>
            </a:pPr>
            <a:endParaRPr lang="en-US" i="1" dirty="0"/>
          </a:p>
          <a:p>
            <a:pPr marL="502920" indent="-457200">
              <a:buAutoNum type="arabicPeriod"/>
            </a:pPr>
            <a:r>
              <a:rPr lang="en-US" i="1" dirty="0" smtClean="0"/>
              <a:t>Quantitative Benefits</a:t>
            </a:r>
            <a:endParaRPr lang="en-US" b="1" dirty="0"/>
          </a:p>
        </p:txBody>
      </p:sp>
      <p:sp>
        <p:nvSpPr>
          <p:cNvPr id="4" name="TextBox 3"/>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3</a:t>
            </a:r>
            <a:endParaRPr lang="en-US" sz="900" dirty="0" smtClean="0"/>
          </a:p>
        </p:txBody>
      </p:sp>
    </p:spTree>
    <p:extLst>
      <p:ext uri="{BB962C8B-B14F-4D97-AF65-F5344CB8AC3E}">
        <p14:creationId xmlns:p14="http://schemas.microsoft.com/office/powerpoint/2010/main" val="84920210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Introduction</a:t>
            </a:r>
            <a:endParaRPr lang="en-US" dirty="0"/>
          </a:p>
        </p:txBody>
      </p:sp>
      <p:sp>
        <p:nvSpPr>
          <p:cNvPr id="8" name="Content Placeholder 7"/>
          <p:cNvSpPr>
            <a:spLocks noGrp="1"/>
          </p:cNvSpPr>
          <p:nvPr>
            <p:ph sz="quarter" idx="11"/>
          </p:nvPr>
        </p:nvSpPr>
        <p:spPr>
          <a:xfrm>
            <a:off x="520263" y="826909"/>
            <a:ext cx="7851228" cy="5612523"/>
          </a:xfrm>
        </p:spPr>
        <p:txBody>
          <a:bodyPr/>
          <a:lstStyle/>
          <a:p>
            <a:pPr lvl="0" algn="ctr">
              <a:lnSpc>
                <a:spcPct val="100000"/>
              </a:lnSpc>
              <a:spcAft>
                <a:spcPts val="1200"/>
              </a:spcAft>
            </a:pPr>
            <a:r>
              <a:rPr lang="en-US" b="1" dirty="0" smtClean="0"/>
              <a:t>ERCOT’s Technical Advisory Committee (TAC) established the Distributed Resource Energy or Ancillary Service Market (DREAM) task force to investigate the current regulatory and market framework for distributed energy resource (DER) participation.  </a:t>
            </a:r>
          </a:p>
          <a:p>
            <a:pPr lvl="0">
              <a:lnSpc>
                <a:spcPct val="100000"/>
              </a:lnSpc>
              <a:spcAft>
                <a:spcPts val="1200"/>
              </a:spcAft>
            </a:pPr>
            <a:endParaRPr lang="en-US" b="1" dirty="0"/>
          </a:p>
          <a:p>
            <a:pPr lvl="0">
              <a:lnSpc>
                <a:spcPct val="100000"/>
              </a:lnSpc>
              <a:spcAft>
                <a:spcPts val="1200"/>
              </a:spcAft>
            </a:pPr>
            <a:endParaRPr lang="en-US" b="1" dirty="0" smtClean="0"/>
          </a:p>
          <a:p>
            <a:pPr lvl="0">
              <a:lnSpc>
                <a:spcPct val="100000"/>
              </a:lnSpc>
              <a:spcAft>
                <a:spcPts val="1200"/>
              </a:spcAft>
            </a:pPr>
            <a:endParaRPr lang="en-US" b="1" dirty="0"/>
          </a:p>
          <a:p>
            <a:pPr lvl="0">
              <a:lnSpc>
                <a:spcPct val="100000"/>
              </a:lnSpc>
              <a:spcAft>
                <a:spcPts val="1200"/>
              </a:spcAft>
            </a:pPr>
            <a:endParaRPr lang="en-US" b="1" dirty="0" smtClean="0"/>
          </a:p>
          <a:p>
            <a:pPr lvl="0">
              <a:lnSpc>
                <a:spcPct val="100000"/>
              </a:lnSpc>
              <a:spcAft>
                <a:spcPts val="1200"/>
              </a:spcAft>
            </a:pPr>
            <a:endParaRPr lang="en-US" b="1" dirty="0"/>
          </a:p>
          <a:p>
            <a:pPr lvl="0">
              <a:lnSpc>
                <a:spcPct val="100000"/>
              </a:lnSpc>
              <a:spcAft>
                <a:spcPts val="1200"/>
              </a:spcAft>
            </a:pPr>
            <a:endParaRPr lang="en-US" b="1" dirty="0" smtClean="0"/>
          </a:p>
          <a:p>
            <a:pPr lvl="0" algn="ctr">
              <a:lnSpc>
                <a:spcPct val="100000"/>
              </a:lnSpc>
              <a:spcAft>
                <a:spcPts val="1200"/>
              </a:spcAft>
            </a:pPr>
            <a:endParaRPr lang="en-US" b="1" dirty="0" smtClean="0"/>
          </a:p>
          <a:p>
            <a:pPr lvl="0" algn="ctr">
              <a:lnSpc>
                <a:spcPct val="100000"/>
              </a:lnSpc>
              <a:spcAft>
                <a:spcPts val="1200"/>
              </a:spcAft>
            </a:pPr>
            <a:endParaRPr lang="en-US" b="1" dirty="0" smtClean="0"/>
          </a:p>
          <a:p>
            <a:pPr lvl="0" algn="ctr">
              <a:lnSpc>
                <a:spcPct val="100000"/>
              </a:lnSpc>
              <a:spcAft>
                <a:spcPts val="1200"/>
              </a:spcAft>
            </a:pPr>
            <a:r>
              <a:rPr lang="en-US" b="1" dirty="0" smtClean="0"/>
              <a:t>The DREAM Task Force reviewed specific topics while considering process improvements, equity with traditional resources, practicality of implementation, and system reliability.</a:t>
            </a:r>
            <a:endParaRPr lang="en-US" b="1" dirty="0"/>
          </a:p>
          <a:p>
            <a:pPr lvl="0">
              <a:lnSpc>
                <a:spcPct val="100000"/>
              </a:lnSpc>
              <a:spcAft>
                <a:spcPts val="1200"/>
              </a:spcAft>
            </a:pPr>
            <a:endParaRPr lang="en-US"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65" y="2779218"/>
            <a:ext cx="4604024" cy="2130678"/>
          </a:xfrm>
          <a:prstGeom prst="rect">
            <a:avLst/>
          </a:prstGeom>
          <a:noFill/>
          <a:ln>
            <a:noFill/>
          </a:ln>
          <a:effectLst>
            <a:glow rad="444500">
              <a:schemeClr val="accent1">
                <a:alpha val="53000"/>
              </a:schemeClr>
            </a:glow>
            <a:softEdge rad="508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Content Placeholder 7" descr="Radial Cycle"/>
          <p:cNvGraphicFramePr>
            <a:graphicFrameLocks noGrp="1"/>
          </p:cNvGraphicFramePr>
          <p:nvPr>
            <p:extLst>
              <p:ext uri="{D42A27DB-BD31-4B8C-83A1-F6EECF244321}">
                <p14:modId xmlns:p14="http://schemas.microsoft.com/office/powerpoint/2010/main" val="3533028524"/>
              </p:ext>
            </p:extLst>
          </p:nvPr>
        </p:nvGraphicFramePr>
        <p:xfrm>
          <a:off x="5337457" y="1984093"/>
          <a:ext cx="3687190" cy="40397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4</a:t>
            </a:r>
          </a:p>
        </p:txBody>
      </p:sp>
    </p:spTree>
    <p:extLst>
      <p:ext uri="{BB962C8B-B14F-4D97-AF65-F5344CB8AC3E}">
        <p14:creationId xmlns:p14="http://schemas.microsoft.com/office/powerpoint/2010/main" val="179953041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Impetus and Rationale</a:t>
            </a:r>
            <a:endParaRPr lang="en-US"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48" y="914400"/>
            <a:ext cx="8970730" cy="5424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2508169" y="2178165"/>
            <a:ext cx="2896343" cy="1200329"/>
          </a:xfrm>
          <a:prstGeom prst="rect">
            <a:avLst/>
          </a:prstGeom>
          <a:noFill/>
        </p:spPr>
        <p:txBody>
          <a:bodyPr wrap="square" rtlCol="0">
            <a:spAutoFit/>
          </a:bodyPr>
          <a:lstStyle/>
          <a:p>
            <a:r>
              <a:rPr lang="en-US" dirty="0" smtClean="0">
                <a:solidFill>
                  <a:srgbClr val="FF0000"/>
                </a:solidFill>
              </a:rPr>
              <a:t>By the end of 2016, 79% of the ERCOT DG portfolio will be dispatchable (non-renewable)</a:t>
            </a:r>
            <a:endParaRPr lang="en-US" dirty="0">
              <a:solidFill>
                <a:srgbClr val="FF0000"/>
              </a:solidFill>
            </a:endParaRPr>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3004" y="3626644"/>
            <a:ext cx="3086100" cy="857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5</a:t>
            </a:r>
            <a:endParaRPr lang="en-US" sz="900" dirty="0" smtClean="0"/>
          </a:p>
        </p:txBody>
      </p:sp>
    </p:spTree>
    <p:extLst>
      <p:ext uri="{BB962C8B-B14F-4D97-AF65-F5344CB8AC3E}">
        <p14:creationId xmlns:p14="http://schemas.microsoft.com/office/powerpoint/2010/main" val="227457851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Impetus and rationale</a:t>
            </a:r>
            <a:endParaRPr lang="en-US" dirty="0"/>
          </a:p>
        </p:txBody>
      </p:sp>
      <p:sp>
        <p:nvSpPr>
          <p:cNvPr id="3" name="Content Placeholder 2"/>
          <p:cNvSpPr>
            <a:spLocks noGrp="1"/>
          </p:cNvSpPr>
          <p:nvPr>
            <p:ph sz="quarter" idx="11"/>
          </p:nvPr>
        </p:nvSpPr>
        <p:spPr>
          <a:xfrm>
            <a:off x="330963" y="818866"/>
            <a:ext cx="8208961" cy="1238132"/>
          </a:xfrm>
        </p:spPr>
        <p:txBody>
          <a:bodyPr/>
          <a:lstStyle/>
          <a:p>
            <a:r>
              <a:rPr lang="en-US" sz="2800" dirty="0"/>
              <a:t>These resources exist as two distinct populations on the ERCOT Grid:  </a:t>
            </a:r>
            <a:r>
              <a:rPr lang="en-US" sz="2800" dirty="0" smtClean="0"/>
              <a:t>price-responsive </a:t>
            </a:r>
            <a:r>
              <a:rPr lang="en-US" sz="2800" dirty="0"/>
              <a:t>Distributed Generation, </a:t>
            </a:r>
            <a:r>
              <a:rPr lang="en-US" sz="2800" dirty="0" smtClean="0"/>
              <a:t>and price-taking Distributed Generation. </a:t>
            </a:r>
            <a:endParaRPr lang="en-US" sz="2800" dirty="0"/>
          </a:p>
          <a:p>
            <a:endParaRPr lang="en-US"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7984" y="2562017"/>
            <a:ext cx="4011714" cy="1856565"/>
          </a:xfrm>
          <a:prstGeom prst="rect">
            <a:avLst/>
          </a:prstGeom>
          <a:noFill/>
          <a:ln>
            <a:noFill/>
          </a:ln>
          <a:effectLst>
            <a:glow rad="444500">
              <a:schemeClr val="accent1">
                <a:alpha val="53000"/>
              </a:schemeClr>
            </a:glow>
            <a:softEdge rad="508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14816" y="2505776"/>
            <a:ext cx="3809838" cy="1969045"/>
          </a:xfrm>
          <a:prstGeom prst="rect">
            <a:avLst/>
          </a:prstGeom>
          <a:noFill/>
          <a:ln>
            <a:noFill/>
          </a:ln>
          <a:effectLst>
            <a:glow rad="444500">
              <a:schemeClr val="accent1">
                <a:alpha val="53000"/>
              </a:schemeClr>
            </a:glow>
            <a:softEdge rad="508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Oval 7"/>
          <p:cNvSpPr/>
          <p:nvPr/>
        </p:nvSpPr>
        <p:spPr>
          <a:xfrm>
            <a:off x="464024" y="4749422"/>
            <a:ext cx="2897752" cy="15285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Renewable DG does not vary output based upon market price</a:t>
            </a:r>
            <a:endParaRPr lang="en-US" dirty="0"/>
          </a:p>
        </p:txBody>
      </p:sp>
      <p:sp>
        <p:nvSpPr>
          <p:cNvPr id="9" name="Oval 8"/>
          <p:cNvSpPr/>
          <p:nvPr/>
        </p:nvSpPr>
        <p:spPr>
          <a:xfrm>
            <a:off x="5406788" y="4847230"/>
            <a:ext cx="2897752" cy="15285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Dispatchable DG can respond quickly to changes in market price</a:t>
            </a:r>
            <a:endParaRPr lang="en-US" dirty="0"/>
          </a:p>
        </p:txBody>
      </p:sp>
      <p:sp>
        <p:nvSpPr>
          <p:cNvPr id="10" name="TextBox 9"/>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6</a:t>
            </a:r>
            <a:endParaRPr lang="en-US" sz="900" dirty="0" smtClean="0"/>
          </a:p>
        </p:txBody>
      </p:sp>
      <p:sp>
        <p:nvSpPr>
          <p:cNvPr id="11" name="TextBox 10"/>
          <p:cNvSpPr txBox="1"/>
          <p:nvPr/>
        </p:nvSpPr>
        <p:spPr>
          <a:xfrm>
            <a:off x="5039967" y="4431421"/>
            <a:ext cx="1964453" cy="160773"/>
          </a:xfrm>
          <a:prstGeom prst="rect">
            <a:avLst/>
          </a:prstGeom>
          <a:noFill/>
        </p:spPr>
        <p:txBody>
          <a:bodyPr wrap="none" lIns="0" tIns="0" rIns="0" bIns="0" rtlCol="0">
            <a:noAutofit/>
          </a:bodyPr>
          <a:lstStyle/>
          <a:p>
            <a:r>
              <a:rPr lang="en-US" sz="800" dirty="0" err="1"/>
              <a:t>Cutten</a:t>
            </a:r>
            <a:r>
              <a:rPr lang="en-US" sz="800" dirty="0"/>
              <a:t> Rd. Business Park 9.375MW</a:t>
            </a:r>
            <a:endParaRPr lang="en-US" sz="800" dirty="0" smtClean="0"/>
          </a:p>
          <a:p>
            <a:r>
              <a:rPr lang="en-US" sz="800" dirty="0" smtClean="0"/>
              <a:t>Retrieved </a:t>
            </a:r>
            <a:r>
              <a:rPr lang="en-US" sz="800" dirty="0"/>
              <a:t>from http://</a:t>
            </a:r>
            <a:r>
              <a:rPr lang="en-US" sz="800" dirty="0" smtClean="0"/>
              <a:t>www.erockhold.com/</a:t>
            </a:r>
            <a:endParaRPr lang="en-US" sz="800" dirty="0" smtClean="0"/>
          </a:p>
        </p:txBody>
      </p:sp>
    </p:spTree>
    <p:extLst>
      <p:ext uri="{BB962C8B-B14F-4D97-AF65-F5344CB8AC3E}">
        <p14:creationId xmlns:p14="http://schemas.microsoft.com/office/powerpoint/2010/main" val="37641773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Impetus and Rationale</a:t>
            </a:r>
            <a:endParaRPr lang="en-US" dirty="0"/>
          </a:p>
        </p:txBody>
      </p:sp>
      <p:sp>
        <p:nvSpPr>
          <p:cNvPr id="3" name="Content Placeholder 2"/>
          <p:cNvSpPr>
            <a:spLocks noGrp="1"/>
          </p:cNvSpPr>
          <p:nvPr>
            <p:ph sz="quarter" idx="11"/>
          </p:nvPr>
        </p:nvSpPr>
        <p:spPr>
          <a:xfrm>
            <a:off x="468313" y="859881"/>
            <a:ext cx="8208961" cy="5071137"/>
          </a:xfrm>
        </p:spPr>
        <p:txBody>
          <a:bodyPr/>
          <a:lstStyle/>
          <a:p>
            <a:r>
              <a:rPr lang="en-US" sz="2800" dirty="0" smtClean="0"/>
              <a:t>ERCOT’s high System Wide Offer Cap and associated potential for extremely high, short-duration prices likely encourage market participants to seek out a low-cost, low-utilization, highly-responsive physical hedge.  </a:t>
            </a:r>
          </a:p>
          <a:p>
            <a:endParaRPr lang="en-US" sz="2800"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9910" y="2958089"/>
            <a:ext cx="4753970" cy="31516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7</a:t>
            </a:r>
            <a:endParaRPr lang="en-US" sz="900" dirty="0" smtClean="0"/>
          </a:p>
        </p:txBody>
      </p:sp>
      <p:sp>
        <p:nvSpPr>
          <p:cNvPr id="4" name="TextBox 3"/>
          <p:cNvSpPr txBox="1"/>
          <p:nvPr/>
        </p:nvSpPr>
        <p:spPr>
          <a:xfrm>
            <a:off x="2502017" y="6079252"/>
            <a:ext cx="5054321" cy="267824"/>
          </a:xfrm>
          <a:prstGeom prst="rect">
            <a:avLst/>
          </a:prstGeom>
          <a:noFill/>
        </p:spPr>
        <p:txBody>
          <a:bodyPr wrap="none" lIns="0" tIns="0" rIns="0" bIns="0" rtlCol="0">
            <a:noAutofit/>
          </a:bodyPr>
          <a:lstStyle/>
          <a:p>
            <a:pPr>
              <a:lnSpc>
                <a:spcPct val="113000"/>
              </a:lnSpc>
              <a:spcAft>
                <a:spcPts val="60"/>
              </a:spcAft>
            </a:pPr>
            <a:r>
              <a:rPr lang="en-US" sz="600" dirty="0" smtClean="0"/>
              <a:t>Potomac Economics, LTD. (2015). 2014 State of the Market Report for the ERCOT Wholesale Electricity Markets</a:t>
            </a:r>
          </a:p>
          <a:p>
            <a:pPr>
              <a:lnSpc>
                <a:spcPct val="113000"/>
              </a:lnSpc>
              <a:spcAft>
                <a:spcPts val="60"/>
              </a:spcAft>
            </a:pPr>
            <a:r>
              <a:rPr lang="en-US" sz="600" dirty="0" smtClean="0"/>
              <a:t>Retrieved from:  https</a:t>
            </a:r>
            <a:r>
              <a:rPr lang="en-US" sz="600" dirty="0"/>
              <a:t>://www.potomaceconomics.com/uploads/ercot_documents/2014_ERCOT_State_of_the_Market_Report.pdf</a:t>
            </a:r>
            <a:endParaRPr lang="en-US" sz="600" dirty="0" smtClean="0"/>
          </a:p>
        </p:txBody>
      </p:sp>
    </p:spTree>
    <p:extLst>
      <p:ext uri="{BB962C8B-B14F-4D97-AF65-F5344CB8AC3E}">
        <p14:creationId xmlns:p14="http://schemas.microsoft.com/office/powerpoint/2010/main" val="355778961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Impetus and Rationale</a:t>
            </a:r>
            <a:endParaRPr lang="en-US" dirty="0"/>
          </a:p>
        </p:txBody>
      </p:sp>
      <p:sp>
        <p:nvSpPr>
          <p:cNvPr id="3" name="Content Placeholder 2"/>
          <p:cNvSpPr>
            <a:spLocks noGrp="1"/>
          </p:cNvSpPr>
          <p:nvPr>
            <p:ph sz="quarter" idx="1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Diesel </a:t>
            </a:r>
            <a:r>
              <a:rPr lang="en-US" dirty="0"/>
              <a:t>and Nat-Gas reciprocating engines can</a:t>
            </a:r>
          </a:p>
          <a:p>
            <a:pPr marL="457200" indent="-457200">
              <a:buFont typeface="Arial" panose="020B0604020202020204" pitchFamily="34" charset="0"/>
              <a:buChar char="•"/>
            </a:pPr>
            <a:r>
              <a:rPr lang="en-US" dirty="0"/>
              <a:t>Connect at distribution voltage, avoid high interconnection costs</a:t>
            </a:r>
          </a:p>
          <a:p>
            <a:pPr marL="457200" indent="-457200">
              <a:buFont typeface="Arial" panose="020B0604020202020204" pitchFamily="34" charset="0"/>
              <a:buChar char="•"/>
            </a:pPr>
            <a:r>
              <a:rPr lang="en-US" dirty="0"/>
              <a:t>Be “right-sized</a:t>
            </a:r>
            <a:r>
              <a:rPr lang="en-US" dirty="0" smtClean="0"/>
              <a:t>” and dispersed across the system</a:t>
            </a:r>
            <a:endParaRPr lang="en-US" dirty="0"/>
          </a:p>
          <a:p>
            <a:pPr marL="457200" indent="-457200">
              <a:buFont typeface="Arial" panose="020B0604020202020204" pitchFamily="34" charset="0"/>
              <a:buChar char="•"/>
            </a:pPr>
            <a:r>
              <a:rPr lang="en-US" dirty="0"/>
              <a:t>Respond to price within a 1-5 minute interval</a:t>
            </a:r>
          </a:p>
          <a:p>
            <a:endParaRPr lang="en-US"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3126" y="1086408"/>
            <a:ext cx="5608670" cy="2898738"/>
          </a:xfrm>
          <a:prstGeom prst="rect">
            <a:avLst/>
          </a:prstGeom>
          <a:noFill/>
          <a:ln>
            <a:noFill/>
          </a:ln>
          <a:effectLst>
            <a:glow rad="444500">
              <a:schemeClr val="accent1">
                <a:alpha val="53000"/>
              </a:schemeClr>
            </a:glow>
            <a:softEdge rad="508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8</a:t>
            </a:r>
            <a:endParaRPr lang="en-US" sz="900" dirty="0" smtClean="0"/>
          </a:p>
        </p:txBody>
      </p:sp>
      <p:sp>
        <p:nvSpPr>
          <p:cNvPr id="7" name="TextBox 6"/>
          <p:cNvSpPr txBox="1"/>
          <p:nvPr/>
        </p:nvSpPr>
        <p:spPr>
          <a:xfrm>
            <a:off x="2035615" y="3939069"/>
            <a:ext cx="1964453" cy="160773"/>
          </a:xfrm>
          <a:prstGeom prst="rect">
            <a:avLst/>
          </a:prstGeom>
          <a:noFill/>
        </p:spPr>
        <p:txBody>
          <a:bodyPr wrap="none" lIns="0" tIns="0" rIns="0" bIns="0" rtlCol="0">
            <a:noAutofit/>
          </a:bodyPr>
          <a:lstStyle/>
          <a:p>
            <a:r>
              <a:rPr lang="en-US" sz="800" dirty="0" err="1"/>
              <a:t>Cutten</a:t>
            </a:r>
            <a:r>
              <a:rPr lang="en-US" sz="800" dirty="0"/>
              <a:t> Rd. Business Park 9.375MW</a:t>
            </a:r>
            <a:endParaRPr lang="en-US" sz="800" dirty="0" smtClean="0"/>
          </a:p>
          <a:p>
            <a:r>
              <a:rPr lang="en-US" sz="800" dirty="0" smtClean="0"/>
              <a:t>Retrieved </a:t>
            </a:r>
            <a:r>
              <a:rPr lang="en-US" sz="800" dirty="0"/>
              <a:t>from http://</a:t>
            </a:r>
            <a:r>
              <a:rPr lang="en-US" sz="800" dirty="0" smtClean="0"/>
              <a:t>www.erockhold.com/</a:t>
            </a:r>
            <a:endParaRPr lang="en-US" sz="800" dirty="0" smtClean="0"/>
          </a:p>
        </p:txBody>
      </p:sp>
    </p:spTree>
    <p:extLst>
      <p:ext uri="{BB962C8B-B14F-4D97-AF65-F5344CB8AC3E}">
        <p14:creationId xmlns:p14="http://schemas.microsoft.com/office/powerpoint/2010/main" val="95576381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Impetus and Rationale</a:t>
            </a:r>
            <a:endParaRPr lang="en-US" dirty="0"/>
          </a:p>
        </p:txBody>
      </p:sp>
      <p:sp>
        <p:nvSpPr>
          <p:cNvPr id="3" name="Content Placeholder 2"/>
          <p:cNvSpPr>
            <a:spLocks noGrp="1"/>
          </p:cNvSpPr>
          <p:nvPr>
            <p:ph sz="quarter" idx="11"/>
          </p:nvPr>
        </p:nvSpPr>
        <p:spPr>
          <a:xfrm>
            <a:off x="468313" y="697538"/>
            <a:ext cx="8208961" cy="5827593"/>
          </a:xfrm>
        </p:spPr>
        <p:txBody>
          <a:bodyPr/>
          <a:lstStyle/>
          <a:p>
            <a:r>
              <a:rPr lang="en-US" sz="2400" dirty="0" smtClean="0"/>
              <a:t>Under current market rules, when distributed generation deploys, it appears as if load/consumption decreases.  </a:t>
            </a:r>
          </a:p>
          <a:p>
            <a:endParaRPr lang="en-US" sz="2400" dirty="0"/>
          </a:p>
          <a:p>
            <a:endParaRPr lang="en-US" sz="2400" dirty="0" smtClean="0"/>
          </a:p>
          <a:p>
            <a:endParaRPr lang="en-US" sz="2400" dirty="0"/>
          </a:p>
          <a:p>
            <a:endParaRPr lang="en-US" sz="2400" dirty="0"/>
          </a:p>
          <a:p>
            <a:endParaRPr lang="en-US" sz="2400" dirty="0" smtClean="0"/>
          </a:p>
          <a:p>
            <a:endParaRPr lang="en-US" sz="2400" dirty="0"/>
          </a:p>
          <a:p>
            <a:endParaRPr lang="en-US" sz="2400" dirty="0" smtClean="0"/>
          </a:p>
          <a:p>
            <a:endParaRPr lang="en-US" sz="2400" dirty="0" smtClean="0"/>
          </a:p>
          <a:p>
            <a:r>
              <a:rPr lang="en-US" sz="2400" dirty="0" smtClean="0"/>
              <a:t>An apparent reduction in load, in turn, reduces price.  In reality, load did not decrease.  Rather, load is served by DG.   </a:t>
            </a:r>
            <a:endParaRPr lang="en-US" sz="2400" dirty="0"/>
          </a:p>
        </p:txBody>
      </p:sp>
      <p:grpSp>
        <p:nvGrpSpPr>
          <p:cNvPr id="4" name="Group 3"/>
          <p:cNvGrpSpPr/>
          <p:nvPr/>
        </p:nvGrpSpPr>
        <p:grpSpPr>
          <a:xfrm>
            <a:off x="723331" y="1828800"/>
            <a:ext cx="7315199" cy="4067033"/>
            <a:chOff x="542260" y="1992573"/>
            <a:chExt cx="7700190" cy="4127519"/>
          </a:xfrm>
        </p:grpSpPr>
        <p:sp>
          <p:nvSpPr>
            <p:cNvPr id="5" name="Rectangle 4"/>
            <p:cNvSpPr/>
            <p:nvPr/>
          </p:nvSpPr>
          <p:spPr>
            <a:xfrm>
              <a:off x="3002507" y="5395886"/>
              <a:ext cx="1119116" cy="3821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Must-take energy</a:t>
              </a:r>
              <a:endParaRPr lang="en-US" sz="1200" dirty="0"/>
            </a:p>
          </p:txBody>
        </p:sp>
        <p:sp>
          <p:nvSpPr>
            <p:cNvPr id="6" name="Rectangle 5"/>
            <p:cNvSpPr/>
            <p:nvPr/>
          </p:nvSpPr>
          <p:spPr>
            <a:xfrm>
              <a:off x="1582583" y="5409534"/>
              <a:ext cx="1433029" cy="354842"/>
            </a:xfrm>
            <a:prstGeom prst="rect">
              <a:avLst/>
            </a:prstGeom>
            <a:solidFill>
              <a:schemeClr val="accent5"/>
            </a:solidFill>
            <a:ln>
              <a:no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Renewables</a:t>
              </a:r>
              <a:endParaRPr lang="en-US" dirty="0"/>
            </a:p>
          </p:txBody>
        </p:sp>
        <p:grpSp>
          <p:nvGrpSpPr>
            <p:cNvPr id="7" name="Group 6"/>
            <p:cNvGrpSpPr/>
            <p:nvPr/>
          </p:nvGrpSpPr>
          <p:grpSpPr>
            <a:xfrm>
              <a:off x="1567929" y="1992573"/>
              <a:ext cx="5145206" cy="3398293"/>
              <a:chOff x="2373161" y="1992573"/>
              <a:chExt cx="5145206" cy="3398293"/>
            </a:xfrm>
          </p:grpSpPr>
          <p:cxnSp>
            <p:nvCxnSpPr>
              <p:cNvPr id="24" name="Straight Arrow Connector 23"/>
              <p:cNvCxnSpPr/>
              <p:nvPr/>
            </p:nvCxnSpPr>
            <p:spPr>
              <a:xfrm>
                <a:off x="2373161" y="5390866"/>
                <a:ext cx="514520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2388358" y="1992573"/>
                <a:ext cx="0" cy="339829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8" name="Straight Connector 7"/>
            <p:cNvCxnSpPr/>
            <p:nvPr/>
          </p:nvCxnSpPr>
          <p:spPr>
            <a:xfrm>
              <a:off x="1583126" y="5773003"/>
              <a:ext cx="1433029"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3016155" y="5390866"/>
              <a:ext cx="0" cy="38213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3002507" y="4804012"/>
              <a:ext cx="1160060" cy="573206"/>
            </a:xfrm>
            <a:custGeom>
              <a:avLst/>
              <a:gdLst>
                <a:gd name="connsiteX0" fmla="*/ 0 w 1160060"/>
                <a:gd name="connsiteY0" fmla="*/ 573206 h 573206"/>
                <a:gd name="connsiteX1" fmla="*/ 777923 w 1160060"/>
                <a:gd name="connsiteY1" fmla="*/ 191069 h 573206"/>
                <a:gd name="connsiteX2" fmla="*/ 1160060 w 1160060"/>
                <a:gd name="connsiteY2" fmla="*/ 0 h 573206"/>
              </a:gdLst>
              <a:ahLst/>
              <a:cxnLst>
                <a:cxn ang="0">
                  <a:pos x="connsiteX0" y="connsiteY0"/>
                </a:cxn>
                <a:cxn ang="0">
                  <a:pos x="connsiteX1" y="connsiteY1"/>
                </a:cxn>
                <a:cxn ang="0">
                  <a:pos x="connsiteX2" y="connsiteY2"/>
                </a:cxn>
              </a:cxnLst>
              <a:rect l="l" t="t" r="r" b="b"/>
              <a:pathLst>
                <a:path w="1160060" h="573206">
                  <a:moveTo>
                    <a:pt x="0" y="573206"/>
                  </a:moveTo>
                  <a:lnTo>
                    <a:pt x="777923" y="191069"/>
                  </a:lnTo>
                  <a:cubicBezTo>
                    <a:pt x="971266" y="95535"/>
                    <a:pt x="1135039" y="59140"/>
                    <a:pt x="1160060" y="0"/>
                  </a:cubicBez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3043451" y="5117118"/>
              <a:ext cx="409433" cy="287395"/>
            </a:xfrm>
            <a:custGeom>
              <a:avLst/>
              <a:gdLst>
                <a:gd name="connsiteX0" fmla="*/ 0 w 409433"/>
                <a:gd name="connsiteY0" fmla="*/ 287395 h 287395"/>
                <a:gd name="connsiteX1" fmla="*/ 54591 w 409433"/>
                <a:gd name="connsiteY1" fmla="*/ 219157 h 287395"/>
                <a:gd name="connsiteX2" fmla="*/ 81886 w 409433"/>
                <a:gd name="connsiteY2" fmla="*/ 178213 h 287395"/>
                <a:gd name="connsiteX3" fmla="*/ 163773 w 409433"/>
                <a:gd name="connsiteY3" fmla="*/ 137270 h 287395"/>
                <a:gd name="connsiteX4" fmla="*/ 177421 w 409433"/>
                <a:gd name="connsiteY4" fmla="*/ 96327 h 287395"/>
                <a:gd name="connsiteX5" fmla="*/ 218364 w 409433"/>
                <a:gd name="connsiteY5" fmla="*/ 82679 h 287395"/>
                <a:gd name="connsiteX6" fmla="*/ 300250 w 409433"/>
                <a:gd name="connsiteY6" fmla="*/ 41736 h 287395"/>
                <a:gd name="connsiteX7" fmla="*/ 382137 w 409433"/>
                <a:gd name="connsiteY7" fmla="*/ 792 h 287395"/>
                <a:gd name="connsiteX8" fmla="*/ 409433 w 409433"/>
                <a:gd name="connsiteY8" fmla="*/ 792 h 287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433" h="287395">
                  <a:moveTo>
                    <a:pt x="0" y="287395"/>
                  </a:moveTo>
                  <a:cubicBezTo>
                    <a:pt x="18197" y="264649"/>
                    <a:pt x="37114" y="242460"/>
                    <a:pt x="54591" y="219157"/>
                  </a:cubicBezTo>
                  <a:cubicBezTo>
                    <a:pt x="64433" y="206035"/>
                    <a:pt x="70288" y="189811"/>
                    <a:pt x="81886" y="178213"/>
                  </a:cubicBezTo>
                  <a:cubicBezTo>
                    <a:pt x="108341" y="151758"/>
                    <a:pt x="130475" y="148370"/>
                    <a:pt x="163773" y="137270"/>
                  </a:cubicBezTo>
                  <a:cubicBezTo>
                    <a:pt x="168322" y="123622"/>
                    <a:pt x="167249" y="106499"/>
                    <a:pt x="177421" y="96327"/>
                  </a:cubicBezTo>
                  <a:cubicBezTo>
                    <a:pt x="187593" y="86155"/>
                    <a:pt x="205497" y="89113"/>
                    <a:pt x="218364" y="82679"/>
                  </a:cubicBezTo>
                  <a:cubicBezTo>
                    <a:pt x="324182" y="29769"/>
                    <a:pt x="197346" y="76036"/>
                    <a:pt x="300250" y="41736"/>
                  </a:cubicBezTo>
                  <a:cubicBezTo>
                    <a:pt x="334756" y="18732"/>
                    <a:pt x="341778" y="8864"/>
                    <a:pt x="382137" y="792"/>
                  </a:cubicBezTo>
                  <a:cubicBezTo>
                    <a:pt x="391059" y="-992"/>
                    <a:pt x="400334" y="792"/>
                    <a:pt x="409433" y="792"/>
                  </a:cubicBez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a:stCxn id="10" idx="0"/>
            </p:cNvCxnSpPr>
            <p:nvPr/>
          </p:nvCxnSpPr>
          <p:spPr>
            <a:xfrm>
              <a:off x="3002507" y="5377218"/>
              <a:ext cx="1153222" cy="0"/>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Freeform 12"/>
            <p:cNvSpPr/>
            <p:nvPr/>
          </p:nvSpPr>
          <p:spPr>
            <a:xfrm>
              <a:off x="4140679" y="2631057"/>
              <a:ext cx="3053751" cy="2743200"/>
            </a:xfrm>
            <a:custGeom>
              <a:avLst/>
              <a:gdLst>
                <a:gd name="connsiteX0" fmla="*/ 0 w 3053751"/>
                <a:gd name="connsiteY0" fmla="*/ 2743200 h 2743200"/>
                <a:gd name="connsiteX1" fmla="*/ 43132 w 3053751"/>
                <a:gd name="connsiteY1" fmla="*/ 2725947 h 2743200"/>
                <a:gd name="connsiteX2" fmla="*/ 51759 w 3053751"/>
                <a:gd name="connsiteY2" fmla="*/ 2700068 h 2743200"/>
                <a:gd name="connsiteX3" fmla="*/ 94891 w 3053751"/>
                <a:gd name="connsiteY3" fmla="*/ 2656935 h 2743200"/>
                <a:gd name="connsiteX4" fmla="*/ 112144 w 3053751"/>
                <a:gd name="connsiteY4" fmla="*/ 2631056 h 2743200"/>
                <a:gd name="connsiteX5" fmla="*/ 163902 w 3053751"/>
                <a:gd name="connsiteY5" fmla="*/ 2596551 h 2743200"/>
                <a:gd name="connsiteX6" fmla="*/ 198408 w 3053751"/>
                <a:gd name="connsiteY6" fmla="*/ 2544792 h 2743200"/>
                <a:gd name="connsiteX7" fmla="*/ 215661 w 3053751"/>
                <a:gd name="connsiteY7" fmla="*/ 2518913 h 2743200"/>
                <a:gd name="connsiteX8" fmla="*/ 241540 w 3053751"/>
                <a:gd name="connsiteY8" fmla="*/ 2493034 h 2743200"/>
                <a:gd name="connsiteX9" fmla="*/ 301925 w 3053751"/>
                <a:gd name="connsiteY9" fmla="*/ 2415396 h 2743200"/>
                <a:gd name="connsiteX10" fmla="*/ 327804 w 3053751"/>
                <a:gd name="connsiteY10" fmla="*/ 2406769 h 2743200"/>
                <a:gd name="connsiteX11" fmla="*/ 370936 w 3053751"/>
                <a:gd name="connsiteY11" fmla="*/ 2363637 h 2743200"/>
                <a:gd name="connsiteX12" fmla="*/ 422695 w 3053751"/>
                <a:gd name="connsiteY12" fmla="*/ 2346385 h 2743200"/>
                <a:gd name="connsiteX13" fmla="*/ 448574 w 3053751"/>
                <a:gd name="connsiteY13" fmla="*/ 2329132 h 2743200"/>
                <a:gd name="connsiteX14" fmla="*/ 500332 w 3053751"/>
                <a:gd name="connsiteY14" fmla="*/ 2311879 h 2743200"/>
                <a:gd name="connsiteX15" fmla="*/ 526212 w 3053751"/>
                <a:gd name="connsiteY15" fmla="*/ 2303252 h 2743200"/>
                <a:gd name="connsiteX16" fmla="*/ 577970 w 3053751"/>
                <a:gd name="connsiteY16" fmla="*/ 2286000 h 2743200"/>
                <a:gd name="connsiteX17" fmla="*/ 603849 w 3053751"/>
                <a:gd name="connsiteY17" fmla="*/ 2277373 h 2743200"/>
                <a:gd name="connsiteX18" fmla="*/ 715993 w 3053751"/>
                <a:gd name="connsiteY18" fmla="*/ 2251494 h 2743200"/>
                <a:gd name="connsiteX19" fmla="*/ 750498 w 3053751"/>
                <a:gd name="connsiteY19" fmla="*/ 2242868 h 2743200"/>
                <a:gd name="connsiteX20" fmla="*/ 810883 w 3053751"/>
                <a:gd name="connsiteY20" fmla="*/ 2234241 h 2743200"/>
                <a:gd name="connsiteX21" fmla="*/ 871268 w 3053751"/>
                <a:gd name="connsiteY21" fmla="*/ 2216988 h 2743200"/>
                <a:gd name="connsiteX22" fmla="*/ 914400 w 3053751"/>
                <a:gd name="connsiteY22" fmla="*/ 2208362 h 2743200"/>
                <a:gd name="connsiteX23" fmla="*/ 983412 w 3053751"/>
                <a:gd name="connsiteY23" fmla="*/ 2191109 h 2743200"/>
                <a:gd name="connsiteX24" fmla="*/ 1104181 w 3053751"/>
                <a:gd name="connsiteY24" fmla="*/ 2173856 h 2743200"/>
                <a:gd name="connsiteX25" fmla="*/ 1173193 w 3053751"/>
                <a:gd name="connsiteY25" fmla="*/ 2156603 h 2743200"/>
                <a:gd name="connsiteX26" fmla="*/ 1199072 w 3053751"/>
                <a:gd name="connsiteY26" fmla="*/ 2147977 h 2743200"/>
                <a:gd name="connsiteX27" fmla="*/ 1268083 w 3053751"/>
                <a:gd name="connsiteY27" fmla="*/ 2139351 h 2743200"/>
                <a:gd name="connsiteX28" fmla="*/ 1431985 w 3053751"/>
                <a:gd name="connsiteY28" fmla="*/ 2122098 h 2743200"/>
                <a:gd name="connsiteX29" fmla="*/ 1561381 w 3053751"/>
                <a:gd name="connsiteY29" fmla="*/ 2104845 h 2743200"/>
                <a:gd name="connsiteX30" fmla="*/ 1682151 w 3053751"/>
                <a:gd name="connsiteY30" fmla="*/ 2096218 h 2743200"/>
                <a:gd name="connsiteX31" fmla="*/ 1716657 w 3053751"/>
                <a:gd name="connsiteY31" fmla="*/ 2087592 h 2743200"/>
                <a:gd name="connsiteX32" fmla="*/ 1837427 w 3053751"/>
                <a:gd name="connsiteY32" fmla="*/ 2070339 h 2743200"/>
                <a:gd name="connsiteX33" fmla="*/ 1863306 w 3053751"/>
                <a:gd name="connsiteY33" fmla="*/ 2061713 h 2743200"/>
                <a:gd name="connsiteX34" fmla="*/ 1966823 w 3053751"/>
                <a:gd name="connsiteY34" fmla="*/ 2044460 h 2743200"/>
                <a:gd name="connsiteX35" fmla="*/ 2027208 w 3053751"/>
                <a:gd name="connsiteY35" fmla="*/ 2018581 h 2743200"/>
                <a:gd name="connsiteX36" fmla="*/ 2053087 w 3053751"/>
                <a:gd name="connsiteY36" fmla="*/ 2001328 h 2743200"/>
                <a:gd name="connsiteX37" fmla="*/ 2096219 w 3053751"/>
                <a:gd name="connsiteY37" fmla="*/ 1992701 h 2743200"/>
                <a:gd name="connsiteX38" fmla="*/ 2122098 w 3053751"/>
                <a:gd name="connsiteY38" fmla="*/ 1975449 h 2743200"/>
                <a:gd name="connsiteX39" fmla="*/ 2147978 w 3053751"/>
                <a:gd name="connsiteY39" fmla="*/ 1966822 h 2743200"/>
                <a:gd name="connsiteX40" fmla="*/ 2208363 w 3053751"/>
                <a:gd name="connsiteY40" fmla="*/ 1923690 h 2743200"/>
                <a:gd name="connsiteX41" fmla="*/ 2234242 w 3053751"/>
                <a:gd name="connsiteY41" fmla="*/ 1915064 h 2743200"/>
                <a:gd name="connsiteX42" fmla="*/ 2251495 w 3053751"/>
                <a:gd name="connsiteY42" fmla="*/ 1889185 h 2743200"/>
                <a:gd name="connsiteX43" fmla="*/ 2303253 w 3053751"/>
                <a:gd name="connsiteY43" fmla="*/ 1854679 h 2743200"/>
                <a:gd name="connsiteX44" fmla="*/ 2320506 w 3053751"/>
                <a:gd name="connsiteY44" fmla="*/ 1828800 h 2743200"/>
                <a:gd name="connsiteX45" fmla="*/ 2380891 w 3053751"/>
                <a:gd name="connsiteY45" fmla="*/ 1768415 h 2743200"/>
                <a:gd name="connsiteX46" fmla="*/ 2415396 w 3053751"/>
                <a:gd name="connsiteY46" fmla="*/ 1716656 h 2743200"/>
                <a:gd name="connsiteX47" fmla="*/ 2432649 w 3053751"/>
                <a:gd name="connsiteY47" fmla="*/ 1690777 h 2743200"/>
                <a:gd name="connsiteX48" fmla="*/ 2484408 w 3053751"/>
                <a:gd name="connsiteY48" fmla="*/ 1621766 h 2743200"/>
                <a:gd name="connsiteX49" fmla="*/ 2501661 w 3053751"/>
                <a:gd name="connsiteY49" fmla="*/ 1587260 h 2743200"/>
                <a:gd name="connsiteX50" fmla="*/ 2510287 w 3053751"/>
                <a:gd name="connsiteY50" fmla="*/ 1561381 h 2743200"/>
                <a:gd name="connsiteX51" fmla="*/ 2536166 w 3053751"/>
                <a:gd name="connsiteY51" fmla="*/ 1535501 h 2743200"/>
                <a:gd name="connsiteX52" fmla="*/ 2562046 w 3053751"/>
                <a:gd name="connsiteY52" fmla="*/ 1449237 h 2743200"/>
                <a:gd name="connsiteX53" fmla="*/ 2579298 w 3053751"/>
                <a:gd name="connsiteY53" fmla="*/ 1345720 h 2743200"/>
                <a:gd name="connsiteX54" fmla="*/ 2587925 w 3053751"/>
                <a:gd name="connsiteY54" fmla="*/ 1302588 h 2743200"/>
                <a:gd name="connsiteX55" fmla="*/ 2605178 w 3053751"/>
                <a:gd name="connsiteY55" fmla="*/ 1250830 h 2743200"/>
                <a:gd name="connsiteX56" fmla="*/ 2613804 w 3053751"/>
                <a:gd name="connsiteY56" fmla="*/ 1216324 h 2743200"/>
                <a:gd name="connsiteX57" fmla="*/ 2631057 w 3053751"/>
                <a:gd name="connsiteY57" fmla="*/ 1164566 h 2743200"/>
                <a:gd name="connsiteX58" fmla="*/ 2639683 w 3053751"/>
                <a:gd name="connsiteY58" fmla="*/ 1121434 h 2743200"/>
                <a:gd name="connsiteX59" fmla="*/ 2648310 w 3053751"/>
                <a:gd name="connsiteY59" fmla="*/ 1069675 h 2743200"/>
                <a:gd name="connsiteX60" fmla="*/ 2665563 w 3053751"/>
                <a:gd name="connsiteY60" fmla="*/ 1009290 h 2743200"/>
                <a:gd name="connsiteX61" fmla="*/ 2674189 w 3053751"/>
                <a:gd name="connsiteY61" fmla="*/ 957532 h 2743200"/>
                <a:gd name="connsiteX62" fmla="*/ 2682815 w 3053751"/>
                <a:gd name="connsiteY62" fmla="*/ 931652 h 2743200"/>
                <a:gd name="connsiteX63" fmla="*/ 2700068 w 3053751"/>
                <a:gd name="connsiteY63" fmla="*/ 871268 h 2743200"/>
                <a:gd name="connsiteX64" fmla="*/ 2708695 w 3053751"/>
                <a:gd name="connsiteY64" fmla="*/ 810883 h 2743200"/>
                <a:gd name="connsiteX65" fmla="*/ 2717321 w 3053751"/>
                <a:gd name="connsiteY65" fmla="*/ 785003 h 2743200"/>
                <a:gd name="connsiteX66" fmla="*/ 2734574 w 3053751"/>
                <a:gd name="connsiteY66" fmla="*/ 698739 h 2743200"/>
                <a:gd name="connsiteX67" fmla="*/ 2751827 w 3053751"/>
                <a:gd name="connsiteY67" fmla="*/ 638354 h 2743200"/>
                <a:gd name="connsiteX68" fmla="*/ 2769079 w 3053751"/>
                <a:gd name="connsiteY68" fmla="*/ 586596 h 2743200"/>
                <a:gd name="connsiteX69" fmla="*/ 2794959 w 3053751"/>
                <a:gd name="connsiteY69" fmla="*/ 534837 h 2743200"/>
                <a:gd name="connsiteX70" fmla="*/ 2820838 w 3053751"/>
                <a:gd name="connsiteY70" fmla="*/ 457200 h 2743200"/>
                <a:gd name="connsiteX71" fmla="*/ 2829464 w 3053751"/>
                <a:gd name="connsiteY71" fmla="*/ 431320 h 2743200"/>
                <a:gd name="connsiteX72" fmla="*/ 2863970 w 3053751"/>
                <a:gd name="connsiteY72" fmla="*/ 379562 h 2743200"/>
                <a:gd name="connsiteX73" fmla="*/ 2872596 w 3053751"/>
                <a:gd name="connsiteY73" fmla="*/ 353683 h 2743200"/>
                <a:gd name="connsiteX74" fmla="*/ 2907102 w 3053751"/>
                <a:gd name="connsiteY74" fmla="*/ 293298 h 2743200"/>
                <a:gd name="connsiteX75" fmla="*/ 2915729 w 3053751"/>
                <a:gd name="connsiteY75" fmla="*/ 267418 h 2743200"/>
                <a:gd name="connsiteX76" fmla="*/ 2941608 w 3053751"/>
                <a:gd name="connsiteY76" fmla="*/ 241539 h 2743200"/>
                <a:gd name="connsiteX77" fmla="*/ 2967487 w 3053751"/>
                <a:gd name="connsiteY77" fmla="*/ 181154 h 2743200"/>
                <a:gd name="connsiteX78" fmla="*/ 2976113 w 3053751"/>
                <a:gd name="connsiteY78" fmla="*/ 146649 h 2743200"/>
                <a:gd name="connsiteX79" fmla="*/ 2993366 w 3053751"/>
                <a:gd name="connsiteY79" fmla="*/ 120769 h 2743200"/>
                <a:gd name="connsiteX80" fmla="*/ 3001993 w 3053751"/>
                <a:gd name="connsiteY80" fmla="*/ 94890 h 2743200"/>
                <a:gd name="connsiteX81" fmla="*/ 3036498 w 3053751"/>
                <a:gd name="connsiteY81" fmla="*/ 43132 h 2743200"/>
                <a:gd name="connsiteX82" fmla="*/ 3053751 w 3053751"/>
                <a:gd name="connsiteY82" fmla="*/ 17252 h 2743200"/>
                <a:gd name="connsiteX83" fmla="*/ 3053751 w 3053751"/>
                <a:gd name="connsiteY83"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053751" h="2743200">
                  <a:moveTo>
                    <a:pt x="0" y="2743200"/>
                  </a:moveTo>
                  <a:cubicBezTo>
                    <a:pt x="14377" y="2737449"/>
                    <a:pt x="31236" y="2735860"/>
                    <a:pt x="43132" y="2725947"/>
                  </a:cubicBezTo>
                  <a:cubicBezTo>
                    <a:pt x="50117" y="2720126"/>
                    <a:pt x="47692" y="2708201"/>
                    <a:pt x="51759" y="2700068"/>
                  </a:cubicBezTo>
                  <a:cubicBezTo>
                    <a:pt x="66137" y="2671312"/>
                    <a:pt x="69011" y="2674189"/>
                    <a:pt x="94891" y="2656935"/>
                  </a:cubicBezTo>
                  <a:cubicBezTo>
                    <a:pt x="100642" y="2648309"/>
                    <a:pt x="104048" y="2637533"/>
                    <a:pt x="112144" y="2631056"/>
                  </a:cubicBezTo>
                  <a:cubicBezTo>
                    <a:pt x="171414" y="2583641"/>
                    <a:pt x="102322" y="2675725"/>
                    <a:pt x="163902" y="2596551"/>
                  </a:cubicBezTo>
                  <a:cubicBezTo>
                    <a:pt x="176632" y="2580183"/>
                    <a:pt x="186906" y="2562045"/>
                    <a:pt x="198408" y="2544792"/>
                  </a:cubicBezTo>
                  <a:cubicBezTo>
                    <a:pt x="204159" y="2536166"/>
                    <a:pt x="208330" y="2526244"/>
                    <a:pt x="215661" y="2518913"/>
                  </a:cubicBezTo>
                  <a:cubicBezTo>
                    <a:pt x="224287" y="2510287"/>
                    <a:pt x="234050" y="2502664"/>
                    <a:pt x="241540" y="2493034"/>
                  </a:cubicBezTo>
                  <a:cubicBezTo>
                    <a:pt x="259996" y="2469304"/>
                    <a:pt x="274808" y="2433475"/>
                    <a:pt x="301925" y="2415396"/>
                  </a:cubicBezTo>
                  <a:cubicBezTo>
                    <a:pt x="309491" y="2410352"/>
                    <a:pt x="319178" y="2409645"/>
                    <a:pt x="327804" y="2406769"/>
                  </a:cubicBezTo>
                  <a:cubicBezTo>
                    <a:pt x="343543" y="2383161"/>
                    <a:pt x="343696" y="2375743"/>
                    <a:pt x="370936" y="2363637"/>
                  </a:cubicBezTo>
                  <a:cubicBezTo>
                    <a:pt x="387555" y="2356251"/>
                    <a:pt x="422695" y="2346385"/>
                    <a:pt x="422695" y="2346385"/>
                  </a:cubicBezTo>
                  <a:cubicBezTo>
                    <a:pt x="431321" y="2340634"/>
                    <a:pt x="439100" y="2333343"/>
                    <a:pt x="448574" y="2329132"/>
                  </a:cubicBezTo>
                  <a:cubicBezTo>
                    <a:pt x="465192" y="2321746"/>
                    <a:pt x="483079" y="2317630"/>
                    <a:pt x="500332" y="2311879"/>
                  </a:cubicBezTo>
                  <a:lnTo>
                    <a:pt x="526212" y="2303252"/>
                  </a:lnTo>
                  <a:lnTo>
                    <a:pt x="577970" y="2286000"/>
                  </a:lnTo>
                  <a:cubicBezTo>
                    <a:pt x="586596" y="2283124"/>
                    <a:pt x="595027" y="2279578"/>
                    <a:pt x="603849" y="2277373"/>
                  </a:cubicBezTo>
                  <a:cubicBezTo>
                    <a:pt x="772948" y="2235098"/>
                    <a:pt x="596517" y="2278043"/>
                    <a:pt x="715993" y="2251494"/>
                  </a:cubicBezTo>
                  <a:cubicBezTo>
                    <a:pt x="727566" y="2248922"/>
                    <a:pt x="738834" y="2244989"/>
                    <a:pt x="750498" y="2242868"/>
                  </a:cubicBezTo>
                  <a:cubicBezTo>
                    <a:pt x="770503" y="2239231"/>
                    <a:pt x="790878" y="2237878"/>
                    <a:pt x="810883" y="2234241"/>
                  </a:cubicBezTo>
                  <a:cubicBezTo>
                    <a:pt x="870072" y="2223479"/>
                    <a:pt x="821976" y="2229311"/>
                    <a:pt x="871268" y="2216988"/>
                  </a:cubicBezTo>
                  <a:cubicBezTo>
                    <a:pt x="885492" y="2213432"/>
                    <a:pt x="900113" y="2211659"/>
                    <a:pt x="914400" y="2208362"/>
                  </a:cubicBezTo>
                  <a:cubicBezTo>
                    <a:pt x="937505" y="2203030"/>
                    <a:pt x="959883" y="2194050"/>
                    <a:pt x="983412" y="2191109"/>
                  </a:cubicBezTo>
                  <a:cubicBezTo>
                    <a:pt x="1017041" y="2186906"/>
                    <a:pt x="1069345" y="2181321"/>
                    <a:pt x="1104181" y="2173856"/>
                  </a:cubicBezTo>
                  <a:cubicBezTo>
                    <a:pt x="1127367" y="2168888"/>
                    <a:pt x="1150698" y="2164101"/>
                    <a:pt x="1173193" y="2156603"/>
                  </a:cubicBezTo>
                  <a:cubicBezTo>
                    <a:pt x="1181819" y="2153728"/>
                    <a:pt x="1190126" y="2149604"/>
                    <a:pt x="1199072" y="2147977"/>
                  </a:cubicBezTo>
                  <a:cubicBezTo>
                    <a:pt x="1221881" y="2143830"/>
                    <a:pt x="1245133" y="2142630"/>
                    <a:pt x="1268083" y="2139351"/>
                  </a:cubicBezTo>
                  <a:cubicBezTo>
                    <a:pt x="1388878" y="2122094"/>
                    <a:pt x="1233695" y="2137350"/>
                    <a:pt x="1431985" y="2122098"/>
                  </a:cubicBezTo>
                  <a:cubicBezTo>
                    <a:pt x="1494748" y="2106406"/>
                    <a:pt x="1461527" y="2112833"/>
                    <a:pt x="1561381" y="2104845"/>
                  </a:cubicBezTo>
                  <a:lnTo>
                    <a:pt x="1682151" y="2096218"/>
                  </a:lnTo>
                  <a:cubicBezTo>
                    <a:pt x="1693653" y="2093343"/>
                    <a:pt x="1705031" y="2089917"/>
                    <a:pt x="1716657" y="2087592"/>
                  </a:cubicBezTo>
                  <a:cubicBezTo>
                    <a:pt x="1758111" y="2079302"/>
                    <a:pt x="1795027" y="2075639"/>
                    <a:pt x="1837427" y="2070339"/>
                  </a:cubicBezTo>
                  <a:cubicBezTo>
                    <a:pt x="1846053" y="2067464"/>
                    <a:pt x="1854360" y="2063340"/>
                    <a:pt x="1863306" y="2061713"/>
                  </a:cubicBezTo>
                  <a:cubicBezTo>
                    <a:pt x="1949941" y="2045961"/>
                    <a:pt x="1906830" y="2061600"/>
                    <a:pt x="1966823" y="2044460"/>
                  </a:cubicBezTo>
                  <a:cubicBezTo>
                    <a:pt x="1991018" y="2037547"/>
                    <a:pt x="2004204" y="2031726"/>
                    <a:pt x="2027208" y="2018581"/>
                  </a:cubicBezTo>
                  <a:cubicBezTo>
                    <a:pt x="2036210" y="2013437"/>
                    <a:pt x="2043380" y="2004968"/>
                    <a:pt x="2053087" y="2001328"/>
                  </a:cubicBezTo>
                  <a:cubicBezTo>
                    <a:pt x="2066815" y="1996180"/>
                    <a:pt x="2081842" y="1995577"/>
                    <a:pt x="2096219" y="1992701"/>
                  </a:cubicBezTo>
                  <a:cubicBezTo>
                    <a:pt x="2104845" y="1986950"/>
                    <a:pt x="2112825" y="1980085"/>
                    <a:pt x="2122098" y="1975449"/>
                  </a:cubicBezTo>
                  <a:cubicBezTo>
                    <a:pt x="2130231" y="1971382"/>
                    <a:pt x="2140083" y="1971334"/>
                    <a:pt x="2147978" y="1966822"/>
                  </a:cubicBezTo>
                  <a:cubicBezTo>
                    <a:pt x="2175338" y="1951188"/>
                    <a:pt x="2181654" y="1937044"/>
                    <a:pt x="2208363" y="1923690"/>
                  </a:cubicBezTo>
                  <a:cubicBezTo>
                    <a:pt x="2216496" y="1919624"/>
                    <a:pt x="2225616" y="1917939"/>
                    <a:pt x="2234242" y="1915064"/>
                  </a:cubicBezTo>
                  <a:cubicBezTo>
                    <a:pt x="2239993" y="1906438"/>
                    <a:pt x="2243693" y="1896012"/>
                    <a:pt x="2251495" y="1889185"/>
                  </a:cubicBezTo>
                  <a:cubicBezTo>
                    <a:pt x="2267100" y="1875531"/>
                    <a:pt x="2303253" y="1854679"/>
                    <a:pt x="2303253" y="1854679"/>
                  </a:cubicBezTo>
                  <a:cubicBezTo>
                    <a:pt x="2309004" y="1846053"/>
                    <a:pt x="2313570" y="1836506"/>
                    <a:pt x="2320506" y="1828800"/>
                  </a:cubicBezTo>
                  <a:cubicBezTo>
                    <a:pt x="2339549" y="1807642"/>
                    <a:pt x="2365101" y="1792100"/>
                    <a:pt x="2380891" y="1768415"/>
                  </a:cubicBezTo>
                  <a:lnTo>
                    <a:pt x="2415396" y="1716656"/>
                  </a:lnTo>
                  <a:cubicBezTo>
                    <a:pt x="2421147" y="1708030"/>
                    <a:pt x="2426428" y="1699071"/>
                    <a:pt x="2432649" y="1690777"/>
                  </a:cubicBezTo>
                  <a:cubicBezTo>
                    <a:pt x="2449902" y="1667773"/>
                    <a:pt x="2471548" y="1647485"/>
                    <a:pt x="2484408" y="1621766"/>
                  </a:cubicBezTo>
                  <a:cubicBezTo>
                    <a:pt x="2490159" y="1610264"/>
                    <a:pt x="2496595" y="1599080"/>
                    <a:pt x="2501661" y="1587260"/>
                  </a:cubicBezTo>
                  <a:cubicBezTo>
                    <a:pt x="2505243" y="1578902"/>
                    <a:pt x="2505243" y="1568947"/>
                    <a:pt x="2510287" y="1561381"/>
                  </a:cubicBezTo>
                  <a:cubicBezTo>
                    <a:pt x="2517054" y="1551230"/>
                    <a:pt x="2527540" y="1544128"/>
                    <a:pt x="2536166" y="1535501"/>
                  </a:cubicBezTo>
                  <a:cubicBezTo>
                    <a:pt x="2545738" y="1506784"/>
                    <a:pt x="2556460" y="1479032"/>
                    <a:pt x="2562046" y="1449237"/>
                  </a:cubicBezTo>
                  <a:cubicBezTo>
                    <a:pt x="2568493" y="1414855"/>
                    <a:pt x="2572437" y="1380022"/>
                    <a:pt x="2579298" y="1345720"/>
                  </a:cubicBezTo>
                  <a:cubicBezTo>
                    <a:pt x="2582174" y="1331343"/>
                    <a:pt x="2584067" y="1316733"/>
                    <a:pt x="2587925" y="1302588"/>
                  </a:cubicBezTo>
                  <a:cubicBezTo>
                    <a:pt x="2592710" y="1285043"/>
                    <a:pt x="2600768" y="1268473"/>
                    <a:pt x="2605178" y="1250830"/>
                  </a:cubicBezTo>
                  <a:cubicBezTo>
                    <a:pt x="2608053" y="1239328"/>
                    <a:pt x="2610397" y="1227680"/>
                    <a:pt x="2613804" y="1216324"/>
                  </a:cubicBezTo>
                  <a:cubicBezTo>
                    <a:pt x="2619030" y="1198905"/>
                    <a:pt x="2627491" y="1182399"/>
                    <a:pt x="2631057" y="1164566"/>
                  </a:cubicBezTo>
                  <a:cubicBezTo>
                    <a:pt x="2633932" y="1150189"/>
                    <a:pt x="2637060" y="1135860"/>
                    <a:pt x="2639683" y="1121434"/>
                  </a:cubicBezTo>
                  <a:cubicBezTo>
                    <a:pt x="2642812" y="1104225"/>
                    <a:pt x="2644880" y="1086826"/>
                    <a:pt x="2648310" y="1069675"/>
                  </a:cubicBezTo>
                  <a:cubicBezTo>
                    <a:pt x="2653728" y="1042587"/>
                    <a:pt x="2657339" y="1033961"/>
                    <a:pt x="2665563" y="1009290"/>
                  </a:cubicBezTo>
                  <a:cubicBezTo>
                    <a:pt x="2668438" y="992037"/>
                    <a:pt x="2670395" y="974606"/>
                    <a:pt x="2674189" y="957532"/>
                  </a:cubicBezTo>
                  <a:cubicBezTo>
                    <a:pt x="2676162" y="948655"/>
                    <a:pt x="2680317" y="940395"/>
                    <a:pt x="2682815" y="931652"/>
                  </a:cubicBezTo>
                  <a:cubicBezTo>
                    <a:pt x="2704476" y="855838"/>
                    <a:pt x="2679388" y="933311"/>
                    <a:pt x="2700068" y="871268"/>
                  </a:cubicBezTo>
                  <a:cubicBezTo>
                    <a:pt x="2702944" y="851140"/>
                    <a:pt x="2704707" y="830821"/>
                    <a:pt x="2708695" y="810883"/>
                  </a:cubicBezTo>
                  <a:cubicBezTo>
                    <a:pt x="2710478" y="801966"/>
                    <a:pt x="2715276" y="793863"/>
                    <a:pt x="2717321" y="785003"/>
                  </a:cubicBezTo>
                  <a:cubicBezTo>
                    <a:pt x="2723915" y="756430"/>
                    <a:pt x="2725301" y="726558"/>
                    <a:pt x="2734574" y="698739"/>
                  </a:cubicBezTo>
                  <a:cubicBezTo>
                    <a:pt x="2763563" y="611769"/>
                    <a:pt x="2719332" y="746671"/>
                    <a:pt x="2751827" y="638354"/>
                  </a:cubicBezTo>
                  <a:cubicBezTo>
                    <a:pt x="2757053" y="620935"/>
                    <a:pt x="2758991" y="601727"/>
                    <a:pt x="2769079" y="586596"/>
                  </a:cubicBezTo>
                  <a:cubicBezTo>
                    <a:pt x="2787982" y="558242"/>
                    <a:pt x="2786030" y="566087"/>
                    <a:pt x="2794959" y="534837"/>
                  </a:cubicBezTo>
                  <a:cubicBezTo>
                    <a:pt x="2818090" y="453878"/>
                    <a:pt x="2785141" y="552393"/>
                    <a:pt x="2820838" y="457200"/>
                  </a:cubicBezTo>
                  <a:cubicBezTo>
                    <a:pt x="2824031" y="448686"/>
                    <a:pt x="2825048" y="439269"/>
                    <a:pt x="2829464" y="431320"/>
                  </a:cubicBezTo>
                  <a:cubicBezTo>
                    <a:pt x="2839534" y="413194"/>
                    <a:pt x="2863970" y="379562"/>
                    <a:pt x="2863970" y="379562"/>
                  </a:cubicBezTo>
                  <a:cubicBezTo>
                    <a:pt x="2866845" y="370936"/>
                    <a:pt x="2868530" y="361816"/>
                    <a:pt x="2872596" y="353683"/>
                  </a:cubicBezTo>
                  <a:cubicBezTo>
                    <a:pt x="2915919" y="267035"/>
                    <a:pt x="2861724" y="399176"/>
                    <a:pt x="2907102" y="293298"/>
                  </a:cubicBezTo>
                  <a:cubicBezTo>
                    <a:pt x="2910684" y="284940"/>
                    <a:pt x="2910685" y="274984"/>
                    <a:pt x="2915729" y="267418"/>
                  </a:cubicBezTo>
                  <a:cubicBezTo>
                    <a:pt x="2922496" y="257267"/>
                    <a:pt x="2934517" y="251466"/>
                    <a:pt x="2941608" y="241539"/>
                  </a:cubicBezTo>
                  <a:cubicBezTo>
                    <a:pt x="2952565" y="226200"/>
                    <a:pt x="2962123" y="199930"/>
                    <a:pt x="2967487" y="181154"/>
                  </a:cubicBezTo>
                  <a:cubicBezTo>
                    <a:pt x="2970744" y="169754"/>
                    <a:pt x="2971443" y="157546"/>
                    <a:pt x="2976113" y="146649"/>
                  </a:cubicBezTo>
                  <a:cubicBezTo>
                    <a:pt x="2980197" y="137119"/>
                    <a:pt x="2988729" y="130042"/>
                    <a:pt x="2993366" y="120769"/>
                  </a:cubicBezTo>
                  <a:cubicBezTo>
                    <a:pt x="2997433" y="112636"/>
                    <a:pt x="2997577" y="102839"/>
                    <a:pt x="3001993" y="94890"/>
                  </a:cubicBezTo>
                  <a:cubicBezTo>
                    <a:pt x="3012063" y="76764"/>
                    <a:pt x="3024996" y="60385"/>
                    <a:pt x="3036498" y="43132"/>
                  </a:cubicBezTo>
                  <a:cubicBezTo>
                    <a:pt x="3042249" y="34505"/>
                    <a:pt x="3053751" y="27620"/>
                    <a:pt x="3053751" y="17252"/>
                  </a:cubicBezTo>
                  <a:lnTo>
                    <a:pt x="3053751" y="0"/>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4675507" y="4955942"/>
              <a:ext cx="1889184" cy="362310"/>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Thermal-Dispatchable</a:t>
              </a:r>
              <a:endParaRPr lang="en-US" sz="1200" dirty="0"/>
            </a:p>
          </p:txBody>
        </p:sp>
        <p:sp>
          <p:nvSpPr>
            <p:cNvPr id="15" name="Rounded Rectangle 14"/>
            <p:cNvSpPr/>
            <p:nvPr/>
          </p:nvSpPr>
          <p:spPr>
            <a:xfrm>
              <a:off x="7092259" y="3010524"/>
              <a:ext cx="1150191" cy="1095555"/>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Peaking Resources</a:t>
              </a:r>
              <a:endParaRPr lang="en-US" sz="1200" dirty="0"/>
            </a:p>
          </p:txBody>
        </p:sp>
        <p:sp>
          <p:nvSpPr>
            <p:cNvPr id="16" name="Oval 15"/>
            <p:cNvSpPr/>
            <p:nvPr/>
          </p:nvSpPr>
          <p:spPr>
            <a:xfrm>
              <a:off x="6642067" y="3933645"/>
              <a:ext cx="172529" cy="1380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5746630" y="3569033"/>
              <a:ext cx="1447800" cy="323850"/>
            </a:xfrm>
            <a:prstGeom prst="rect">
              <a:avLst/>
            </a:prstGeom>
            <a:noFill/>
          </p:spPr>
          <p:txBody>
            <a:bodyPr wrap="square" lIns="0" tIns="0" rIns="0" bIns="0" rtlCol="0">
              <a:noAutofit/>
            </a:bodyPr>
            <a:lstStyle/>
            <a:p>
              <a:pPr>
                <a:lnSpc>
                  <a:spcPct val="113000"/>
                </a:lnSpc>
                <a:spcAft>
                  <a:spcPts val="60"/>
                </a:spcAft>
              </a:pPr>
              <a:r>
                <a:rPr lang="en-US" sz="1400" dirty="0" smtClean="0"/>
                <a:t>Marginal Resource</a:t>
              </a:r>
            </a:p>
          </p:txBody>
        </p:sp>
        <p:sp>
          <p:nvSpPr>
            <p:cNvPr id="18" name="Rounded Rectangle 17"/>
            <p:cNvSpPr/>
            <p:nvPr/>
          </p:nvSpPr>
          <p:spPr>
            <a:xfrm>
              <a:off x="3720864" y="3291873"/>
              <a:ext cx="1552290" cy="70266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Distributed Resources (not in offer stack)</a:t>
              </a:r>
              <a:endParaRPr lang="en-US" sz="1400" dirty="0"/>
            </a:p>
          </p:txBody>
        </p:sp>
        <p:sp>
          <p:nvSpPr>
            <p:cNvPr id="19" name="Left Arrow 18"/>
            <p:cNvSpPr/>
            <p:nvPr/>
          </p:nvSpPr>
          <p:spPr>
            <a:xfrm>
              <a:off x="2696249" y="3976377"/>
              <a:ext cx="3868443" cy="515264"/>
            </a:xfrm>
            <a:prstGeom prst="lef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DG deployment looks like a reduction in load</a:t>
              </a:r>
              <a:endParaRPr lang="en-US" sz="1100" dirty="0"/>
            </a:p>
          </p:txBody>
        </p:sp>
        <p:sp>
          <p:nvSpPr>
            <p:cNvPr id="20" name="Oval 19"/>
            <p:cNvSpPr/>
            <p:nvPr/>
          </p:nvSpPr>
          <p:spPr>
            <a:xfrm>
              <a:off x="5142062" y="4735000"/>
              <a:ext cx="172529" cy="1380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720864" y="4491640"/>
              <a:ext cx="1846111" cy="323850"/>
            </a:xfrm>
            <a:prstGeom prst="rect">
              <a:avLst/>
            </a:prstGeom>
            <a:noFill/>
          </p:spPr>
          <p:txBody>
            <a:bodyPr wrap="square" lIns="0" tIns="0" rIns="0" bIns="0" rtlCol="0">
              <a:noAutofit/>
            </a:bodyPr>
            <a:lstStyle/>
            <a:p>
              <a:pPr>
                <a:lnSpc>
                  <a:spcPct val="113000"/>
                </a:lnSpc>
                <a:spcAft>
                  <a:spcPts val="60"/>
                </a:spcAft>
              </a:pPr>
              <a:r>
                <a:rPr lang="en-US" sz="1050" dirty="0" smtClean="0"/>
                <a:t>Adjusted Marginal Resource Post DG Deployment</a:t>
              </a:r>
            </a:p>
          </p:txBody>
        </p:sp>
        <p:sp>
          <p:nvSpPr>
            <p:cNvPr id="22" name="TextBox 21"/>
            <p:cNvSpPr txBox="1"/>
            <p:nvPr/>
          </p:nvSpPr>
          <p:spPr>
            <a:xfrm>
              <a:off x="542260" y="2445488"/>
              <a:ext cx="935666" cy="565036"/>
            </a:xfrm>
            <a:prstGeom prst="rect">
              <a:avLst/>
            </a:prstGeom>
            <a:noFill/>
          </p:spPr>
          <p:txBody>
            <a:bodyPr wrap="square" lIns="0" tIns="0" rIns="0" bIns="0" rtlCol="0">
              <a:noAutofit/>
            </a:bodyPr>
            <a:lstStyle/>
            <a:p>
              <a:pPr>
                <a:lnSpc>
                  <a:spcPct val="113000"/>
                </a:lnSpc>
                <a:spcAft>
                  <a:spcPts val="60"/>
                </a:spcAft>
              </a:pPr>
              <a:r>
                <a:rPr lang="en-US" sz="1600" dirty="0" smtClean="0"/>
                <a:t>Quantity (MW)</a:t>
              </a:r>
            </a:p>
          </p:txBody>
        </p:sp>
        <p:sp>
          <p:nvSpPr>
            <p:cNvPr id="23" name="TextBox 22"/>
            <p:cNvSpPr txBox="1"/>
            <p:nvPr/>
          </p:nvSpPr>
          <p:spPr>
            <a:xfrm>
              <a:off x="5404883" y="5555056"/>
              <a:ext cx="2457646" cy="565036"/>
            </a:xfrm>
            <a:prstGeom prst="rect">
              <a:avLst/>
            </a:prstGeom>
            <a:noFill/>
          </p:spPr>
          <p:txBody>
            <a:bodyPr wrap="square" lIns="0" tIns="0" rIns="0" bIns="0" rtlCol="0">
              <a:noAutofit/>
            </a:bodyPr>
            <a:lstStyle/>
            <a:p>
              <a:pPr>
                <a:lnSpc>
                  <a:spcPct val="113000"/>
                </a:lnSpc>
                <a:spcAft>
                  <a:spcPts val="60"/>
                </a:spcAft>
              </a:pPr>
              <a:r>
                <a:rPr lang="en-US" sz="1600" dirty="0" smtClean="0"/>
                <a:t>Price ($/</a:t>
              </a:r>
              <a:r>
                <a:rPr lang="en-US" sz="1600" dirty="0" err="1" smtClean="0"/>
                <a:t>MWHr</a:t>
              </a:r>
              <a:r>
                <a:rPr lang="en-US" sz="1600" dirty="0" smtClean="0"/>
                <a:t>)</a:t>
              </a:r>
            </a:p>
          </p:txBody>
        </p:sp>
      </p:grpSp>
      <p:sp>
        <p:nvSpPr>
          <p:cNvPr id="26" name="TextBox 25"/>
          <p:cNvSpPr txBox="1"/>
          <p:nvPr/>
        </p:nvSpPr>
        <p:spPr>
          <a:xfrm>
            <a:off x="258417" y="6589644"/>
            <a:ext cx="8647044" cy="258416"/>
          </a:xfrm>
          <a:prstGeom prst="rect">
            <a:avLst/>
          </a:prstGeom>
          <a:noFill/>
        </p:spPr>
        <p:txBody>
          <a:bodyPr wrap="none" lIns="0" tIns="0" rIns="0" bIns="0" rtlCol="0">
            <a:noAutofit/>
          </a:bodyPr>
          <a:lstStyle/>
          <a:p>
            <a:pPr>
              <a:lnSpc>
                <a:spcPct val="113000"/>
              </a:lnSpc>
              <a:spcAft>
                <a:spcPts val="60"/>
              </a:spcAft>
            </a:pPr>
            <a:r>
              <a:rPr lang="en-US" sz="900" dirty="0" smtClean="0"/>
              <a:t>Shell Energy North America                                                                                                                                                                           March 2016                          </a:t>
            </a:r>
            <a:r>
              <a:rPr lang="en-US" sz="900" dirty="0" smtClean="0"/>
              <a:t>9</a:t>
            </a:r>
            <a:endParaRPr lang="en-US" sz="900" dirty="0" smtClean="0"/>
          </a:p>
        </p:txBody>
      </p:sp>
    </p:spTree>
    <p:extLst>
      <p:ext uri="{BB962C8B-B14F-4D97-AF65-F5344CB8AC3E}">
        <p14:creationId xmlns:p14="http://schemas.microsoft.com/office/powerpoint/2010/main" val="1307043155"/>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heme/theme1.xml><?xml version="1.0" encoding="utf-8"?>
<a:theme xmlns:a="http://schemas.openxmlformats.org/drawingml/2006/main" name="Shell layouts with footer">
  <a:themeElements>
    <a:clrScheme name="Shell - Colours">
      <a:dk1>
        <a:srgbClr val="595959"/>
      </a:dk1>
      <a:lt1>
        <a:srgbClr val="FFFFFF"/>
      </a:lt1>
      <a:dk2>
        <a:srgbClr val="999999"/>
      </a:dk2>
      <a:lt2>
        <a:srgbClr val="CCCCCC"/>
      </a:lt2>
      <a:accent1>
        <a:srgbClr val="F7D117"/>
      </a:accent1>
      <a:accent2>
        <a:srgbClr val="D42E12"/>
      </a:accent2>
      <a:accent3>
        <a:srgbClr val="003882"/>
      </a:accent3>
      <a:accent4>
        <a:srgbClr val="611759"/>
      </a:accent4>
      <a:accent5>
        <a:srgbClr val="00824A"/>
      </a:accent5>
      <a:accent6>
        <a:srgbClr val="DE8703"/>
      </a:accent6>
      <a:hlink>
        <a:srgbClr val="000000"/>
      </a:hlink>
      <a:folHlink>
        <a:srgbClr val="000000"/>
      </a:folHlink>
    </a:clrScheme>
    <a:fontScheme name="Shell - Fonts">
      <a:majorFont>
        <a:latin typeface="Futura Medium"/>
        <a:ea typeface=""/>
        <a:cs typeface=""/>
      </a:majorFont>
      <a:minorFont>
        <a:latin typeface="Futura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marL="177800" indent="-177800">
          <a:lnSpc>
            <a:spcPct val="113000"/>
          </a:lnSpc>
          <a:spcAft>
            <a:spcPts val="60"/>
          </a:spcAft>
          <a:buFont typeface="Wingdings"/>
          <a:buChar char="n"/>
          <a:defRPr sz="16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Onscreen;2057;Pos1;Date1;Shell Template - Presentation Mode v5</Template>
  <TotalTime>6425</TotalTime>
  <Words>1280</Words>
  <Application>Microsoft Office PowerPoint</Application>
  <PresentationFormat>On-screen Show (4:3)</PresentationFormat>
  <Paragraphs>217</Paragraphs>
  <Slides>19</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Futura Medium</vt:lpstr>
      <vt:lpstr>ヒラギノ角ゴ Pro W3</vt:lpstr>
      <vt:lpstr>Wingdings</vt:lpstr>
      <vt:lpstr>Futura Light</vt:lpstr>
      <vt:lpstr>Shell layouts with footer</vt:lpstr>
      <vt:lpstr>ERCOT-Directed dispatch of price responsive distributed generation</vt:lpstr>
      <vt:lpstr>DEFINITIONS &amp; Cautionary Note</vt:lpstr>
      <vt:lpstr>Agenda</vt:lpstr>
      <vt:lpstr>Introduction</vt:lpstr>
      <vt:lpstr>Impetus and Rationale</vt:lpstr>
      <vt:lpstr>Impetus and rationale</vt:lpstr>
      <vt:lpstr>Impetus and Rationale</vt:lpstr>
      <vt:lpstr>Impetus and Rationale</vt:lpstr>
      <vt:lpstr>Impetus and Rationale</vt:lpstr>
      <vt:lpstr>Impetus and Rationale</vt:lpstr>
      <vt:lpstr>Impetus and Rationale</vt:lpstr>
      <vt:lpstr>Goal and Scope:</vt:lpstr>
      <vt:lpstr>Goal and Scope</vt:lpstr>
      <vt:lpstr>Details / Proposed Market Structure</vt:lpstr>
      <vt:lpstr>Details / Proposed Market Structure</vt:lpstr>
      <vt:lpstr>Qualitative Benefits:</vt:lpstr>
      <vt:lpstr>Qualitative benefits</vt:lpstr>
      <vt:lpstr>Quantitative Benefits</vt:lpstr>
      <vt:lpstr>Questions?</vt:lpstr>
    </vt:vector>
  </TitlesOfParts>
  <Company>Shell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Shell</dc:creator>
  <cp:lastModifiedBy>Sims, Chris SHLOIL-ERUA/A</cp:lastModifiedBy>
  <cp:revision>499</cp:revision>
  <cp:lastPrinted>2015-08-13T14:09:20Z</cp:lastPrinted>
  <dcterms:created xsi:type="dcterms:W3CDTF">2009-11-25T14:32:06Z</dcterms:created>
  <dcterms:modified xsi:type="dcterms:W3CDTF">2016-04-05T20:23:08Z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WizKit Template Type">
    <vt:lpwstr>Onscreen</vt:lpwstr>
  </property>
  <property fmtid="{D5CDD505-2E9C-101B-9397-08002B2CF9AE}" pid="3" name="WizKit Template Version">
    <vt:i4>4</vt:i4>
  </property>
</Properties>
</file>