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4"/>
  </p:notesMasterIdLst>
  <p:handoutMasterIdLst>
    <p:handoutMasterId r:id="rId15"/>
  </p:handoutMasterIdLst>
  <p:sldIdLst>
    <p:sldId id="260" r:id="rId8"/>
    <p:sldId id="274" r:id="rId9"/>
    <p:sldId id="261" r:id="rId10"/>
    <p:sldId id="276" r:id="rId11"/>
    <p:sldId id="275" r:id="rId12"/>
    <p:sldId id="263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74"/>
            <p14:sldId id="261"/>
            <p14:sldId id="276"/>
            <p14:sldId id="275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71" d="100"/>
          <a:sy n="71" d="100"/>
        </p:scale>
        <p:origin x="1176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26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39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0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6460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Working Group</a:t>
            </a:r>
          </a:p>
          <a:p>
            <a:r>
              <a:rPr lang="en-US" dirty="0" smtClean="0"/>
              <a:t>04/20/2016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ea typeface="+mj-ea"/>
                <a:cs typeface="+mj-cs"/>
              </a:rPr>
              <a:t>Agenda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Flight 0216 Summary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Flight 0216 Adhoc </a:t>
            </a:r>
            <a:r>
              <a:rPr lang="en-US" sz="2400" dirty="0" smtClean="0"/>
              <a:t>Summary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Flight 0616 Schedule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50075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0216</a:t>
            </a:r>
            <a:r>
              <a:rPr lang="en-US" dirty="0"/>
              <a:t> </a:t>
            </a:r>
            <a:r>
              <a:rPr lang="en-US" dirty="0" smtClean="0"/>
              <a:t>Summary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31983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prstClr val="black"/>
                </a:solidFill>
              </a:rPr>
              <a:t>Flight 0216 is 100% complete</a:t>
            </a:r>
          </a:p>
          <a:p>
            <a:r>
              <a:rPr lang="en-US" sz="2000" dirty="0" smtClean="0">
                <a:solidFill>
                  <a:prstClr val="black"/>
                </a:solidFill>
              </a:rPr>
              <a:t>Flight </a:t>
            </a:r>
            <a:r>
              <a:rPr lang="en-US" sz="2000" dirty="0">
                <a:solidFill>
                  <a:prstClr val="black"/>
                </a:solidFill>
              </a:rPr>
              <a:t>0216 Connectivity </a:t>
            </a:r>
            <a:r>
              <a:rPr lang="en-US" sz="2000" dirty="0" smtClean="0">
                <a:solidFill>
                  <a:prstClr val="black"/>
                </a:solidFill>
              </a:rPr>
              <a:t>is complete</a:t>
            </a:r>
            <a:endParaRPr lang="en-US" sz="2000" dirty="0" smtClean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7 New CRs are </a:t>
            </a:r>
            <a:r>
              <a:rPr lang="en-US" sz="2000" dirty="0" smtClean="0">
                <a:solidFill>
                  <a:prstClr val="black"/>
                </a:solidFill>
              </a:rPr>
              <a:t>tested </a:t>
            </a:r>
            <a:r>
              <a:rPr lang="en-US" sz="2000" dirty="0">
                <a:solidFill>
                  <a:prstClr val="black"/>
                </a:solidFill>
              </a:rPr>
              <a:t>(Including 6 additional DUNS)</a:t>
            </a:r>
            <a:endParaRPr lang="en-US" sz="2000" dirty="0" smtClean="0"/>
          </a:p>
          <a:p>
            <a:r>
              <a:rPr lang="en-US" sz="2000" dirty="0">
                <a:solidFill>
                  <a:prstClr val="black"/>
                </a:solidFill>
              </a:rPr>
              <a:t>4 Existing CRs: 2 </a:t>
            </a:r>
            <a:r>
              <a:rPr lang="en-US" sz="2000" dirty="0" smtClean="0">
                <a:solidFill>
                  <a:prstClr val="black"/>
                </a:solidFill>
              </a:rPr>
              <a:t>CRs tested </a:t>
            </a:r>
            <a:r>
              <a:rPr lang="en-US" sz="2000" dirty="0">
                <a:solidFill>
                  <a:prstClr val="black"/>
                </a:solidFill>
              </a:rPr>
              <a:t>bank change, 1 </a:t>
            </a:r>
            <a:r>
              <a:rPr lang="en-US" sz="2000" dirty="0" smtClean="0">
                <a:solidFill>
                  <a:prstClr val="black"/>
                </a:solidFill>
              </a:rPr>
              <a:t>CR added </a:t>
            </a:r>
            <a:r>
              <a:rPr lang="en-US" sz="2000" dirty="0">
                <a:solidFill>
                  <a:prstClr val="black"/>
                </a:solidFill>
              </a:rPr>
              <a:t>a territory, 1 </a:t>
            </a:r>
            <a:r>
              <a:rPr lang="en-US" sz="2000" dirty="0" smtClean="0">
                <a:solidFill>
                  <a:prstClr val="black"/>
                </a:solidFill>
              </a:rPr>
              <a:t>CR tested </a:t>
            </a:r>
            <a:r>
              <a:rPr lang="en-US" sz="2000" dirty="0">
                <a:solidFill>
                  <a:prstClr val="black"/>
                </a:solidFill>
              </a:rPr>
              <a:t>production system server changes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1,452 tasks </a:t>
            </a:r>
            <a:r>
              <a:rPr lang="en-US" sz="2000" dirty="0" smtClean="0">
                <a:solidFill>
                  <a:prstClr val="black"/>
                </a:solidFill>
              </a:rPr>
              <a:t>were completed </a:t>
            </a:r>
            <a:r>
              <a:rPr lang="en-US" sz="2000" dirty="0">
                <a:solidFill>
                  <a:prstClr val="black"/>
                </a:solidFill>
              </a:rPr>
              <a:t>including </a:t>
            </a:r>
            <a:r>
              <a:rPr lang="en-US" sz="2000" dirty="0" smtClean="0">
                <a:solidFill>
                  <a:prstClr val="black"/>
                </a:solidFill>
              </a:rPr>
              <a:t>connectivity</a:t>
            </a:r>
            <a:endParaRPr lang="en-US" sz="2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04/20/16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0216 Adhoc Summary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31983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Adhoc testing is 100% complete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CR tested for Adhoc Bank Change testing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2 CRs tested for Adhoc Service Provider Change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303 tasks were completed including connectivity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04/20/16</a:t>
            </a:r>
          </a:p>
        </p:txBody>
      </p:sp>
    </p:spTree>
    <p:extLst>
      <p:ext uri="{BB962C8B-B14F-4D97-AF65-F5344CB8AC3E}">
        <p14:creationId xmlns:p14="http://schemas.microsoft.com/office/powerpoint/2010/main" val="377680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0616 </a:t>
            </a:r>
            <a:r>
              <a:rPr lang="en-US" dirty="0"/>
              <a:t>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86682"/>
            <a:ext cx="8534400" cy="4319832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0616 </a:t>
            </a:r>
            <a:r>
              <a:rPr lang="en-US" sz="2000" dirty="0">
                <a:solidFill>
                  <a:prstClr val="black"/>
                </a:solidFill>
              </a:rPr>
              <a:t>signup </a:t>
            </a:r>
            <a:r>
              <a:rPr lang="en-US" sz="2000" dirty="0" smtClean="0">
                <a:solidFill>
                  <a:prstClr val="black"/>
                </a:solidFill>
              </a:rPr>
              <a:t>begins 05/11/16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0616 </a:t>
            </a:r>
            <a:r>
              <a:rPr lang="en-US" sz="2000" dirty="0">
                <a:solidFill>
                  <a:prstClr val="black"/>
                </a:solidFill>
              </a:rPr>
              <a:t>signup deadline i</a:t>
            </a:r>
            <a:r>
              <a:rPr lang="en-US" sz="2000" dirty="0" smtClean="0">
                <a:solidFill>
                  <a:prstClr val="black"/>
                </a:solidFill>
              </a:rPr>
              <a:t>s 05/18/16 </a:t>
            </a:r>
            <a:r>
              <a:rPr lang="en-US" sz="2000" dirty="0">
                <a:solidFill>
                  <a:prstClr val="black"/>
                </a:solidFill>
              </a:rPr>
              <a:t>(Adhoc</a:t>
            </a:r>
            <a:r>
              <a:rPr lang="en-US" sz="2000" dirty="0" smtClean="0">
                <a:solidFill>
                  <a:prstClr val="black"/>
                </a:solidFill>
              </a:rPr>
              <a:t>, 06/24/16 </a:t>
            </a:r>
            <a:r>
              <a:rPr lang="en-US" sz="2000" dirty="0">
                <a:solidFill>
                  <a:prstClr val="black"/>
                </a:solidFill>
              </a:rPr>
              <a:t>for Current MPs Only, </a:t>
            </a:r>
            <a:r>
              <a:rPr lang="en-US" sz="2000" i="1" dirty="0">
                <a:solidFill>
                  <a:prstClr val="black"/>
                </a:solidFill>
              </a:rPr>
              <a:t>subject to Flight Administrator and TDSPs’ Approval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Connectivity testing </a:t>
            </a:r>
            <a:r>
              <a:rPr lang="en-US" sz="2000" dirty="0" smtClean="0">
                <a:solidFill>
                  <a:prstClr val="black"/>
                </a:solidFill>
              </a:rPr>
              <a:t>begins 05/24/16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</a:t>
            </a:r>
            <a:r>
              <a:rPr lang="en-US" sz="2000" dirty="0" smtClean="0">
                <a:solidFill>
                  <a:prstClr val="black"/>
                </a:solidFill>
              </a:rPr>
              <a:t>begins 06/13/16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0616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 smtClean="0">
                <a:solidFill>
                  <a:prstClr val="black"/>
                </a:solidFill>
              </a:rPr>
              <a:t>concludes </a:t>
            </a:r>
            <a:r>
              <a:rPr lang="en-US" sz="2000" dirty="0">
                <a:solidFill>
                  <a:prstClr val="black"/>
                </a:solidFill>
              </a:rPr>
              <a:t>on </a:t>
            </a:r>
            <a:r>
              <a:rPr lang="en-US" sz="2000" dirty="0" smtClean="0">
                <a:solidFill>
                  <a:prstClr val="black"/>
                </a:solidFill>
              </a:rPr>
              <a:t>06/24/16 </a:t>
            </a:r>
            <a:r>
              <a:rPr lang="en-US" sz="2000" dirty="0">
                <a:solidFill>
                  <a:prstClr val="black"/>
                </a:solidFill>
              </a:rPr>
              <a:t>(Contingency/Adhoc Period until </a:t>
            </a:r>
            <a:r>
              <a:rPr lang="en-US" sz="2000" dirty="0" smtClean="0">
                <a:solidFill>
                  <a:prstClr val="black"/>
                </a:solidFill>
              </a:rPr>
              <a:t>08/12/16)</a:t>
            </a:r>
          </a:p>
          <a:p>
            <a:pPr lvl="0">
              <a:lnSpc>
                <a:spcPct val="150000"/>
              </a:lnSpc>
            </a:pPr>
            <a:r>
              <a:rPr lang="en-US" sz="2000" dirty="0" smtClean="0">
                <a:solidFill>
                  <a:prstClr val="black"/>
                </a:solidFill>
              </a:rPr>
              <a:t>No transactions to be sent or received the week of July 4 (7/4 – 7/8)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04/20/16</a:t>
            </a:r>
          </a:p>
        </p:txBody>
      </p:sp>
    </p:spTree>
    <p:extLst>
      <p:ext uri="{BB962C8B-B14F-4D97-AF65-F5344CB8AC3E}">
        <p14:creationId xmlns:p14="http://schemas.microsoft.com/office/powerpoint/2010/main" val="1642407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Questions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000" dirty="0" smtClean="0"/>
              <a:t>Questions?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04/20/16</a:t>
            </a:r>
          </a:p>
        </p:txBody>
      </p:sp>
    </p:spTree>
    <p:extLst>
      <p:ext uri="{BB962C8B-B14F-4D97-AF65-F5344CB8AC3E}">
        <p14:creationId xmlns:p14="http://schemas.microsoft.com/office/powerpoint/2010/main" val="41087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2346</TotalTime>
  <Words>211</Words>
  <Application>Microsoft Office PowerPoint</Application>
  <PresentationFormat>On-screen Show (4:3)</PresentationFormat>
  <Paragraphs>52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PowerPoint Presentation</vt:lpstr>
      <vt:lpstr>Flight 0216 Summary</vt:lpstr>
      <vt:lpstr>Flight 0216 Adhoc Summary</vt:lpstr>
      <vt:lpstr>Flight 0616 Schedule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48</cp:revision>
  <cp:lastPrinted>2016-01-21T20:53:15Z</cp:lastPrinted>
  <dcterms:created xsi:type="dcterms:W3CDTF">2016-01-21T15:20:31Z</dcterms:created>
  <dcterms:modified xsi:type="dcterms:W3CDTF">2016-04-20T15:17:33Z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