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24"/>
  </p:notesMasterIdLst>
  <p:handoutMasterIdLst>
    <p:handoutMasterId r:id="rId25"/>
  </p:handoutMasterIdLst>
  <p:sldIdLst>
    <p:sldId id="260" r:id="rId7"/>
    <p:sldId id="297" r:id="rId8"/>
    <p:sldId id="312" r:id="rId9"/>
    <p:sldId id="317" r:id="rId10"/>
    <p:sldId id="315" r:id="rId11"/>
    <p:sldId id="318" r:id="rId12"/>
    <p:sldId id="319" r:id="rId13"/>
    <p:sldId id="320" r:id="rId14"/>
    <p:sldId id="314" r:id="rId15"/>
    <p:sldId id="321" r:id="rId16"/>
    <p:sldId id="323" r:id="rId17"/>
    <p:sldId id="324" r:id="rId18"/>
    <p:sldId id="313" r:id="rId19"/>
    <p:sldId id="325" r:id="rId20"/>
    <p:sldId id="326" r:id="rId21"/>
    <p:sldId id="316" r:id="rId22"/>
    <p:sldId id="311"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din, Yvette" initials="LY" lastIdx="3" clrIdx="0">
    <p:extLst>
      <p:ext uri="{19B8F6BF-5375-455C-9EA6-DF929625EA0E}">
        <p15:presenceInfo xmlns:p15="http://schemas.microsoft.com/office/powerpoint/2012/main" userId="S-1-5-21-639947351-343809578-3807592339-13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27" d="100"/>
          <a:sy n="127" d="100"/>
        </p:scale>
        <p:origin x="1164"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4/13/2016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4/13/2016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611546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1477328"/>
          </a:xfrm>
          <a:prstGeom prst="rect">
            <a:avLst/>
          </a:prstGeom>
          <a:noFill/>
        </p:spPr>
        <p:txBody>
          <a:bodyPr wrap="square" rtlCol="0">
            <a:spAutoFit/>
          </a:bodyPr>
          <a:lstStyle/>
          <a:p>
            <a:r>
              <a:rPr lang="en-US" b="1" dirty="0" smtClean="0"/>
              <a:t>New Equipment Modeling Expectations</a:t>
            </a:r>
            <a:endParaRPr lang="en-US" b="1" dirty="0"/>
          </a:p>
          <a:p>
            <a:endParaRPr lang="en-US" dirty="0"/>
          </a:p>
          <a:p>
            <a:r>
              <a:rPr lang="en-US" dirty="0" smtClean="0"/>
              <a:t>Stephen Solis</a:t>
            </a:r>
          </a:p>
          <a:p>
            <a:endParaRPr lang="en-US" dirty="0"/>
          </a:p>
          <a:p>
            <a:r>
              <a:rPr lang="en-US" dirty="0" smtClean="0"/>
              <a:t>April 19, 2016</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Ready date to Field Energization date</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100" dirty="0"/>
              <a:t>ERCOT expects </a:t>
            </a:r>
            <a:r>
              <a:rPr lang="en-US" sz="2100" dirty="0" smtClean="0"/>
              <a:t>the Model Ready date to precede the Field Energization date by at least 7 days</a:t>
            </a:r>
            <a:endParaRPr lang="en-US" sz="2100" i="1" dirty="0" smtClean="0"/>
          </a:p>
          <a:p>
            <a:r>
              <a:rPr lang="en-US" sz="2100" dirty="0" smtClean="0"/>
              <a:t>ERCOT expects the equipment to be modeled in its normal state.</a:t>
            </a:r>
          </a:p>
          <a:p>
            <a:r>
              <a:rPr lang="en-US" sz="2100" dirty="0" smtClean="0"/>
              <a:t>ERCOT expects a Planned Outage to be entered and </a:t>
            </a:r>
            <a:r>
              <a:rPr lang="en-US" sz="2100" b="1" u="sng" dirty="0" smtClean="0"/>
              <a:t>maintained </a:t>
            </a:r>
            <a:r>
              <a:rPr lang="en-US" sz="2100" dirty="0" smtClean="0"/>
              <a:t>that corresponds with the time period of the Model Ready date and the Field Energization date</a:t>
            </a:r>
          </a:p>
          <a:p>
            <a:r>
              <a:rPr lang="en-US" sz="2100" dirty="0" smtClean="0"/>
              <a:t>Ideally the equipment will be energize between 14 days and 28 days after the Model Ready date to allow for sufficient time to execute the Approval to Energize process.</a:t>
            </a:r>
          </a:p>
          <a:p>
            <a:r>
              <a:rPr lang="en-US" sz="2100" dirty="0" smtClean="0"/>
              <a:t>ERCOT expects any instances where the Field Energization date slips beyond 120 days of the Model Ready date for the TSP to submit a NOMCR removing the equipment from the model and another NOMCR with a new model ready and field energization date.</a:t>
            </a:r>
          </a:p>
          <a:p>
            <a:pPr marL="0" indent="0">
              <a:buNone/>
            </a:pPr>
            <a:endParaRPr lang="en-US" sz="2400" dirty="0"/>
          </a:p>
          <a:p>
            <a:endParaRPr lang="en-US" sz="2400" i="1" dirty="0" smtClean="0"/>
          </a:p>
          <a:p>
            <a:pPr lvl="1"/>
            <a:endParaRPr lang="en-US" sz="2000" i="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3711405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 Ready date to Field Energization date</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
        <p:nvSpPr>
          <p:cNvPr id="12" name="TextBox 11"/>
          <p:cNvSpPr txBox="1"/>
          <p:nvPr/>
        </p:nvSpPr>
        <p:spPr>
          <a:xfrm>
            <a:off x="304800" y="4442499"/>
            <a:ext cx="8610600" cy="160043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6% of Field Energization dates were less than 7 days from Model Ready date </a:t>
            </a:r>
          </a:p>
          <a:p>
            <a:pPr marL="285750" indent="-285750">
              <a:buFont typeface="Arial" panose="020B0604020202020204" pitchFamily="34" charset="0"/>
              <a:buChar char="•"/>
            </a:pPr>
            <a:r>
              <a:rPr lang="en-US" sz="1600" dirty="0" smtClean="0"/>
              <a:t>3% </a:t>
            </a:r>
            <a:r>
              <a:rPr lang="en-US" sz="1600" dirty="0"/>
              <a:t>of Field Energization dates were </a:t>
            </a:r>
            <a:r>
              <a:rPr lang="en-US" sz="1600" dirty="0" smtClean="0"/>
              <a:t>between 7 and 14 days from Model </a:t>
            </a:r>
            <a:r>
              <a:rPr lang="en-US" sz="1600" dirty="0"/>
              <a:t>Ready </a:t>
            </a:r>
            <a:r>
              <a:rPr lang="en-US" sz="1600" dirty="0" smtClean="0"/>
              <a:t>date</a:t>
            </a:r>
            <a:endParaRPr lang="en-US" sz="1600" dirty="0"/>
          </a:p>
          <a:p>
            <a:pPr marL="285750" indent="-285750">
              <a:buFont typeface="Arial" panose="020B0604020202020204" pitchFamily="34" charset="0"/>
              <a:buChar char="•"/>
            </a:pPr>
            <a:r>
              <a:rPr lang="en-US" sz="1600" dirty="0" smtClean="0"/>
              <a:t>10% </a:t>
            </a:r>
            <a:r>
              <a:rPr lang="en-US" sz="1600" dirty="0"/>
              <a:t>of Field Energization dates were </a:t>
            </a:r>
            <a:r>
              <a:rPr lang="en-US" sz="1600" dirty="0" smtClean="0"/>
              <a:t>between 14 and 28 days from </a:t>
            </a:r>
            <a:r>
              <a:rPr lang="en-US" sz="1600" dirty="0"/>
              <a:t>Model Ready </a:t>
            </a:r>
            <a:r>
              <a:rPr lang="en-US" sz="1600" dirty="0" smtClean="0"/>
              <a:t>date</a:t>
            </a:r>
          </a:p>
          <a:p>
            <a:pPr marL="285750" indent="-285750">
              <a:buFont typeface="Arial" panose="020B0604020202020204" pitchFamily="34" charset="0"/>
              <a:buChar char="•"/>
            </a:pPr>
            <a:r>
              <a:rPr lang="en-US" sz="1600" dirty="0" smtClean="0"/>
              <a:t>57% </a:t>
            </a:r>
            <a:r>
              <a:rPr lang="en-US" sz="1600" dirty="0"/>
              <a:t>of Field Energization dates were </a:t>
            </a:r>
            <a:r>
              <a:rPr lang="en-US" sz="1600" dirty="0" smtClean="0"/>
              <a:t>between 28 and 120 days </a:t>
            </a:r>
            <a:r>
              <a:rPr lang="en-US" sz="1600" dirty="0"/>
              <a:t>from Model Ready date</a:t>
            </a:r>
          </a:p>
          <a:p>
            <a:pPr marL="285750" indent="-285750">
              <a:buFont typeface="Arial" panose="020B0604020202020204" pitchFamily="34" charset="0"/>
              <a:buChar char="•"/>
            </a:pPr>
            <a:r>
              <a:rPr lang="en-US" sz="1600" dirty="0" smtClean="0"/>
              <a:t>23% </a:t>
            </a:r>
            <a:r>
              <a:rPr lang="en-US" sz="1600" dirty="0"/>
              <a:t>of Field Energization dates were </a:t>
            </a:r>
            <a:r>
              <a:rPr lang="en-US" sz="1600" dirty="0" smtClean="0"/>
              <a:t>greater than 120 days </a:t>
            </a:r>
            <a:r>
              <a:rPr lang="en-US" sz="1600" dirty="0"/>
              <a:t>from Model Ready date</a:t>
            </a:r>
          </a:p>
          <a:p>
            <a:endParaRPr lang="en-US" dirty="0" smtClean="0"/>
          </a:p>
        </p:txBody>
      </p:sp>
      <p:pic>
        <p:nvPicPr>
          <p:cNvPr id="5" name="Picture 4"/>
          <p:cNvPicPr>
            <a:picLocks noChangeAspect="1"/>
          </p:cNvPicPr>
          <p:nvPr/>
        </p:nvPicPr>
        <p:blipFill>
          <a:blip r:embed="rId2"/>
          <a:stretch>
            <a:fillRect/>
          </a:stretch>
        </p:blipFill>
        <p:spPr>
          <a:xfrm>
            <a:off x="381000" y="1143000"/>
            <a:ext cx="8265962" cy="3200400"/>
          </a:xfrm>
          <a:prstGeom prst="rect">
            <a:avLst/>
          </a:prstGeom>
        </p:spPr>
      </p:pic>
    </p:spTree>
    <p:extLst>
      <p:ext uri="{BB962C8B-B14F-4D97-AF65-F5344CB8AC3E}">
        <p14:creationId xmlns:p14="http://schemas.microsoft.com/office/powerpoint/2010/main" val="2499470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of not making timelines</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000" dirty="0" smtClean="0"/>
              <a:t>Field Energization date less than 7 days from Model Ready date</a:t>
            </a:r>
          </a:p>
          <a:p>
            <a:pPr lvl="1"/>
            <a:r>
              <a:rPr lang="en-US" sz="1600" dirty="0" smtClean="0"/>
              <a:t>Insufficient time to conduct the Approval to Energize Process</a:t>
            </a:r>
          </a:p>
          <a:p>
            <a:r>
              <a:rPr lang="en-US" sz="2000" dirty="0"/>
              <a:t>Field Energization date </a:t>
            </a:r>
            <a:r>
              <a:rPr lang="en-US" sz="2000" dirty="0" smtClean="0"/>
              <a:t>between 7 days and 14 days from </a:t>
            </a:r>
            <a:r>
              <a:rPr lang="en-US" sz="2000" dirty="0"/>
              <a:t>Model Ready date</a:t>
            </a:r>
          </a:p>
          <a:p>
            <a:pPr lvl="1"/>
            <a:r>
              <a:rPr lang="en-US" sz="1600" dirty="0" smtClean="0"/>
              <a:t> May be insufficient </a:t>
            </a:r>
            <a:r>
              <a:rPr lang="en-US" sz="1600" dirty="0"/>
              <a:t>time to conduct the Approval to Energize </a:t>
            </a:r>
            <a:r>
              <a:rPr lang="en-US" sz="1600" dirty="0" smtClean="0"/>
              <a:t>Process and coordination depending on complexity of change</a:t>
            </a:r>
          </a:p>
          <a:p>
            <a:r>
              <a:rPr lang="en-US" sz="2000" dirty="0"/>
              <a:t>Field Energization date between </a:t>
            </a:r>
            <a:r>
              <a:rPr lang="en-US" sz="2000" dirty="0" smtClean="0"/>
              <a:t>28 days 120 </a:t>
            </a:r>
            <a:r>
              <a:rPr lang="en-US" sz="2000" dirty="0"/>
              <a:t>days from Model Ready date</a:t>
            </a:r>
          </a:p>
          <a:p>
            <a:pPr lvl="1"/>
            <a:r>
              <a:rPr lang="en-US" sz="1600" dirty="0"/>
              <a:t> </a:t>
            </a:r>
            <a:r>
              <a:rPr lang="en-US" sz="1600" dirty="0" smtClean="0"/>
              <a:t>Additional time where equipment is in the model and but not energized in the field.  More risk for error if Outage Scheduler is not maintained to reflect that equipment is not yet energized.</a:t>
            </a:r>
          </a:p>
          <a:p>
            <a:r>
              <a:rPr lang="en-US" sz="2000" dirty="0"/>
              <a:t>Field Energization </a:t>
            </a:r>
            <a:r>
              <a:rPr lang="en-US" sz="2000" dirty="0" smtClean="0"/>
              <a:t>date over 120 </a:t>
            </a:r>
            <a:r>
              <a:rPr lang="en-US" sz="2000" dirty="0"/>
              <a:t>days from Model Ready date</a:t>
            </a:r>
          </a:p>
          <a:p>
            <a:pPr lvl="1"/>
            <a:r>
              <a:rPr lang="en-US" sz="1600" dirty="0"/>
              <a:t> </a:t>
            </a:r>
            <a:r>
              <a:rPr lang="en-US" sz="1600" dirty="0" smtClean="0"/>
              <a:t>NOMCR should be submitted to undo previous model change and a new NOMCR should be submitted with new dates to minimize the time that equipment not energized in the field is in the model</a:t>
            </a:r>
            <a:endParaRPr lang="en-US" sz="1600" dirty="0"/>
          </a:p>
          <a:p>
            <a:pPr marL="0" indent="0">
              <a:buNone/>
            </a:pPr>
            <a:endParaRPr lang="en-US" sz="2200" dirty="0"/>
          </a:p>
          <a:p>
            <a:pPr lvl="1"/>
            <a:endParaRPr lang="en-US" sz="1800" dirty="0"/>
          </a:p>
          <a:p>
            <a:pPr lvl="2"/>
            <a:endParaRPr lang="en-US" sz="1600" dirty="0" smtClean="0"/>
          </a:p>
          <a:p>
            <a:pPr marL="457200" lvl="1" indent="0">
              <a:buNone/>
            </a:pPr>
            <a:endParaRPr lang="en-US" sz="2000" dirty="0" smtClean="0"/>
          </a:p>
          <a:p>
            <a:pPr marL="0" indent="0">
              <a:buNone/>
            </a:pPr>
            <a:endParaRPr lang="en-US" sz="2400" dirty="0"/>
          </a:p>
          <a:p>
            <a:endParaRPr lang="en-US" sz="2400" i="1" dirty="0" smtClean="0"/>
          </a:p>
          <a:p>
            <a:pPr lvl="1"/>
            <a:endParaRPr lang="en-US" sz="2000" i="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891028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Overview</a:t>
            </a:r>
            <a:endParaRPr lang="en-US" sz="2400" dirty="0"/>
          </a:p>
          <a:p>
            <a:r>
              <a:rPr lang="en-US" sz="2400" dirty="0" smtClean="0"/>
              <a:t>NOMCR Submission date to Model Ready date</a:t>
            </a:r>
            <a:endParaRPr lang="en-US" sz="2400" dirty="0"/>
          </a:p>
          <a:p>
            <a:r>
              <a:rPr lang="en-US" sz="2400" dirty="0" smtClean="0"/>
              <a:t>Model Ready date to Field Energization date</a:t>
            </a:r>
          </a:p>
          <a:p>
            <a:r>
              <a:rPr lang="en-US" sz="2400" b="1" dirty="0" smtClean="0">
                <a:solidFill>
                  <a:srgbClr val="FF0000"/>
                </a:solidFill>
              </a:rPr>
              <a:t>System Operator Awareness</a:t>
            </a:r>
            <a:endParaRPr lang="en-US" sz="2400" b="1" dirty="0">
              <a:solidFill>
                <a:srgbClr val="FF0000"/>
              </a:solidFill>
            </a:endParaRPr>
          </a:p>
          <a:p>
            <a:r>
              <a:rPr lang="en-US" sz="2400" dirty="0" smtClean="0"/>
              <a:t>Questions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4174985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Operator Awareness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
        <p:nvSpPr>
          <p:cNvPr id="12" name="TextBox 11"/>
          <p:cNvSpPr txBox="1"/>
          <p:nvPr/>
        </p:nvSpPr>
        <p:spPr>
          <a:xfrm>
            <a:off x="226142" y="1143000"/>
            <a:ext cx="8610600" cy="5355312"/>
          </a:xfrm>
          <a:prstGeom prst="rect">
            <a:avLst/>
          </a:prstGeom>
          <a:noFill/>
        </p:spPr>
        <p:txBody>
          <a:bodyPr wrap="square" rtlCol="0">
            <a:spAutoFit/>
          </a:bodyPr>
          <a:lstStyle/>
          <a:p>
            <a:pPr marL="285750" indent="-285750">
              <a:buFont typeface="Arial" panose="020B0604020202020204" pitchFamily="34" charset="0"/>
              <a:buChar char="•"/>
            </a:pPr>
            <a:r>
              <a:rPr lang="en-US" sz="1900" dirty="0" smtClean="0"/>
              <a:t>System Operators utilize displays based off of the Network Operations Model.</a:t>
            </a:r>
          </a:p>
          <a:p>
            <a:pPr marL="285750" indent="-285750">
              <a:buFont typeface="Arial" panose="020B0604020202020204" pitchFamily="34" charset="0"/>
              <a:buChar char="•"/>
            </a:pPr>
            <a:r>
              <a:rPr lang="en-US" sz="1900" dirty="0" smtClean="0"/>
              <a:t>If System Operator is unaware that equipment in the model is New Equipment not yet energized, confusion can occur when troubleshooting real time issues.</a:t>
            </a:r>
          </a:p>
          <a:p>
            <a:pPr marL="285750" indent="-285750">
              <a:buFont typeface="Arial" panose="020B0604020202020204" pitchFamily="34" charset="0"/>
              <a:buChar char="•"/>
            </a:pPr>
            <a:r>
              <a:rPr lang="en-US" sz="1900" dirty="0" smtClean="0"/>
              <a:t>ERCOT has modified the one-lines to include outage information providing indication on what type of outage and when the outage ends.  This gives them awareness that a piece of equipment is new and not yet energized.</a:t>
            </a:r>
          </a:p>
          <a:p>
            <a:pPr marL="285750" indent="-285750">
              <a:buFont typeface="Arial" panose="020B0604020202020204" pitchFamily="34" charset="0"/>
              <a:buChar char="•"/>
            </a:pPr>
            <a:r>
              <a:rPr lang="en-US" sz="1900" dirty="0" smtClean="0"/>
              <a:t>This makes the </a:t>
            </a:r>
            <a:r>
              <a:rPr lang="en-US" sz="1900" b="1" dirty="0" smtClean="0"/>
              <a:t>maintenance of outages associated with new equipment </a:t>
            </a:r>
            <a:r>
              <a:rPr lang="en-US" sz="1900" dirty="0" smtClean="0"/>
              <a:t>to address the time period between the model ready date and field energization date </a:t>
            </a:r>
            <a:r>
              <a:rPr lang="en-US" sz="1900" b="1" dirty="0" smtClean="0"/>
              <a:t>very important</a:t>
            </a:r>
            <a:r>
              <a:rPr lang="en-US" sz="1900" dirty="0" smtClean="0"/>
              <a:t>.</a:t>
            </a:r>
          </a:p>
          <a:p>
            <a:pPr marL="285750" indent="-285750">
              <a:buFont typeface="Arial" panose="020B0604020202020204" pitchFamily="34" charset="0"/>
              <a:buChar char="•"/>
            </a:pPr>
            <a:r>
              <a:rPr lang="en-US" sz="1900" dirty="0" smtClean="0"/>
              <a:t>Failure to keep the outages updated can result in inaccurate information being provided to System Operators which could result in confusion when troubleshooting.</a:t>
            </a:r>
            <a:endParaRPr lang="en-US" sz="1900" dirty="0"/>
          </a:p>
          <a:p>
            <a:pPr marL="285750" indent="-285750">
              <a:buFont typeface="Arial" panose="020B0604020202020204" pitchFamily="34" charset="0"/>
              <a:buChar char="•"/>
            </a:pPr>
            <a:r>
              <a:rPr lang="en-US" sz="1900" b="1" dirty="0" smtClean="0"/>
              <a:t>Long durations between Field Energization dates and Model Ready dates</a:t>
            </a:r>
            <a:r>
              <a:rPr lang="en-US" sz="1900" dirty="0" smtClean="0"/>
              <a:t> </a:t>
            </a:r>
            <a:r>
              <a:rPr lang="en-US" sz="1900" b="1" dirty="0" smtClean="0"/>
              <a:t>increase </a:t>
            </a:r>
            <a:r>
              <a:rPr lang="en-US" sz="1900" dirty="0" smtClean="0"/>
              <a:t>the</a:t>
            </a:r>
            <a:r>
              <a:rPr lang="en-US" sz="1900" b="1" dirty="0" smtClean="0"/>
              <a:t> risk for outages not being updated </a:t>
            </a:r>
            <a:r>
              <a:rPr lang="en-US" sz="1900" dirty="0" smtClean="0"/>
              <a:t>and the above potential confusion factor in addition to less accurate models.</a:t>
            </a:r>
            <a:endParaRPr lang="en-US" sz="1900" dirty="0"/>
          </a:p>
          <a:p>
            <a:endParaRPr lang="en-US" sz="1900" dirty="0" smtClean="0"/>
          </a:p>
        </p:txBody>
      </p:sp>
    </p:spTree>
    <p:extLst>
      <p:ext uri="{BB962C8B-B14F-4D97-AF65-F5344CB8AC3E}">
        <p14:creationId xmlns:p14="http://schemas.microsoft.com/office/powerpoint/2010/main" val="159383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one line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pic>
        <p:nvPicPr>
          <p:cNvPr id="5" name="Picture 4"/>
          <p:cNvPicPr>
            <a:picLocks noChangeAspect="1"/>
          </p:cNvPicPr>
          <p:nvPr/>
        </p:nvPicPr>
        <p:blipFill>
          <a:blip r:embed="rId2"/>
          <a:stretch>
            <a:fillRect/>
          </a:stretch>
        </p:blipFill>
        <p:spPr>
          <a:xfrm>
            <a:off x="533400" y="1066800"/>
            <a:ext cx="7543800" cy="3832028"/>
          </a:xfrm>
          <a:prstGeom prst="rect">
            <a:avLst/>
          </a:prstGeom>
        </p:spPr>
      </p:pic>
      <p:sp>
        <p:nvSpPr>
          <p:cNvPr id="7" name="TextBox 6"/>
          <p:cNvSpPr txBox="1"/>
          <p:nvPr/>
        </p:nvSpPr>
        <p:spPr>
          <a:xfrm>
            <a:off x="304800" y="4960700"/>
            <a:ext cx="8610600" cy="160043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Equipment with outages are color coded (yellow) to indicate an outage exists on that piece of equipment</a:t>
            </a:r>
          </a:p>
          <a:p>
            <a:pPr marL="285750" indent="-285750">
              <a:buFont typeface="Arial" panose="020B0604020202020204" pitchFamily="34" charset="0"/>
              <a:buChar char="•"/>
            </a:pPr>
            <a:r>
              <a:rPr lang="en-US" sz="1600" dirty="0" smtClean="0"/>
              <a:t>Equipment with outages can be clicked on to pull up a pop up window with additional outage details.</a:t>
            </a:r>
          </a:p>
          <a:p>
            <a:pPr marL="285750" indent="-285750">
              <a:buFont typeface="Arial" panose="020B0604020202020204" pitchFamily="34" charset="0"/>
              <a:buChar char="•"/>
            </a:pPr>
            <a:r>
              <a:rPr lang="en-US" sz="1600" dirty="0" smtClean="0"/>
              <a:t>This information is driven from Outage Scheduler information.</a:t>
            </a:r>
            <a:endParaRPr lang="en-US" sz="1600" dirty="0"/>
          </a:p>
          <a:p>
            <a:endParaRPr lang="en-US" dirty="0" smtClean="0"/>
          </a:p>
        </p:txBody>
      </p:sp>
    </p:spTree>
    <p:extLst>
      <p:ext uri="{BB962C8B-B14F-4D97-AF65-F5344CB8AC3E}">
        <p14:creationId xmlns:p14="http://schemas.microsoft.com/office/powerpoint/2010/main" val="3256456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Overview</a:t>
            </a:r>
            <a:endParaRPr lang="en-US" sz="2400" dirty="0"/>
          </a:p>
          <a:p>
            <a:r>
              <a:rPr lang="en-US" sz="2400" dirty="0" smtClean="0"/>
              <a:t>NOMCR Submission date to Model Ready date</a:t>
            </a:r>
            <a:endParaRPr lang="en-US" sz="2400" dirty="0"/>
          </a:p>
          <a:p>
            <a:r>
              <a:rPr lang="en-US" sz="2400" dirty="0" smtClean="0"/>
              <a:t>Model Ready date to Field Energization date</a:t>
            </a:r>
          </a:p>
          <a:p>
            <a:r>
              <a:rPr lang="en-US" sz="2400" dirty="0" smtClean="0"/>
              <a:t>System Operator Awareness</a:t>
            </a:r>
            <a:endParaRPr lang="en-US" sz="2400" dirty="0"/>
          </a:p>
          <a:p>
            <a:r>
              <a:rPr lang="en-US" sz="2400" b="1" dirty="0" smtClean="0">
                <a:solidFill>
                  <a:srgbClr val="FF0000"/>
                </a:solidFill>
              </a:rPr>
              <a:t>Questions</a:t>
            </a:r>
            <a:endParaRPr lang="en-US" sz="2400" b="1"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2408630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
        <p:nvSpPr>
          <p:cNvPr id="41" name="Rectangle 40"/>
          <p:cNvSpPr/>
          <p:nvPr/>
        </p:nvSpPr>
        <p:spPr>
          <a:xfrm>
            <a:off x="4708779" y="432262"/>
            <a:ext cx="2332101" cy="975012"/>
          </a:xfrm>
          <a:prstGeom prst="rect">
            <a:avLst/>
          </a:prstGeom>
          <a:noFill/>
          <a:ln w="12700" cap="flat" cmpd="sng" algn="ctr">
            <a:noFill/>
            <a:prstDash val="solid"/>
          </a:ln>
          <a:effectLst/>
        </p:spPr>
        <p:txBody>
          <a:bodyPr lIns="91440" tIns="0" rIns="91440" bIns="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defTabSz="457200">
              <a:defRPr/>
            </a:pPr>
            <a:endParaRPr lang="en-US" b="1" kern="0" dirty="0">
              <a:solidFill>
                <a:srgbClr val="FF0000"/>
              </a:solidFill>
              <a:latin typeface="Arial" pitchFamily="34" charset="0"/>
              <a:cs typeface="Arial" pitchFamily="34" charset="0"/>
            </a:endParaRPr>
          </a:p>
        </p:txBody>
      </p:sp>
      <p:sp>
        <p:nvSpPr>
          <p:cNvPr id="2" name="TextBox 1"/>
          <p:cNvSpPr txBox="1"/>
          <p:nvPr/>
        </p:nvSpPr>
        <p:spPr>
          <a:xfrm>
            <a:off x="383097" y="919768"/>
            <a:ext cx="8839200" cy="923330"/>
          </a:xfrm>
          <a:prstGeom prst="rect">
            <a:avLst/>
          </a:prstGeom>
          <a:noFill/>
        </p:spPr>
        <p:txBody>
          <a:bodyPr wrap="square" rtlCol="0">
            <a:spAutoFit/>
          </a:bodyPr>
          <a:lstStyle/>
          <a:p>
            <a:pPr marL="285750" lvl="0" indent="-285750">
              <a:buFont typeface="Wingdings" panose="05000000000000000000" pitchFamily="2" charset="2"/>
              <a:buChar char="ü"/>
            </a:pPr>
            <a:endParaRPr lang="en-US" dirty="0"/>
          </a:p>
          <a:p>
            <a:pPr marL="285750" lvl="0" indent="-285750">
              <a:buFont typeface="Wingdings" panose="05000000000000000000" pitchFamily="2" charset="2"/>
              <a:buChar char="v"/>
            </a:pPr>
            <a:endParaRPr lang="en-US" dirty="0"/>
          </a:p>
          <a:p>
            <a:pPr marL="285750" indent="-285750">
              <a:buFont typeface="Wingdings" panose="05000000000000000000" pitchFamily="2" charset="2"/>
              <a:buChar char="q"/>
            </a:pPr>
            <a:endParaRPr lang="en-US" dirty="0" smtClean="0"/>
          </a:p>
        </p:txBody>
      </p:sp>
      <p:sp>
        <p:nvSpPr>
          <p:cNvPr id="3" name="Title 2"/>
          <p:cNvSpPr>
            <a:spLocks noGrp="1"/>
          </p:cNvSpPr>
          <p:nvPr>
            <p:ph type="title"/>
          </p:nvPr>
        </p:nvSpPr>
        <p:spPr/>
        <p:txBody>
          <a:bodyPr/>
          <a:lstStyle/>
          <a:p>
            <a:r>
              <a:rPr lang="en-US" dirty="0" smtClean="0"/>
              <a:t>Questions?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8210" y="1524000"/>
            <a:ext cx="4063779" cy="4063779"/>
          </a:xfrm>
          <a:prstGeom prst="rect">
            <a:avLst/>
          </a:prstGeom>
        </p:spPr>
      </p:pic>
    </p:spTree>
    <p:extLst>
      <p:ext uri="{BB962C8B-B14F-4D97-AF65-F5344CB8AC3E}">
        <p14:creationId xmlns:p14="http://schemas.microsoft.com/office/powerpoint/2010/main" val="2518623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Overview</a:t>
            </a:r>
            <a:endParaRPr lang="en-US" sz="2400" dirty="0"/>
          </a:p>
          <a:p>
            <a:r>
              <a:rPr lang="en-US" sz="2400" dirty="0" smtClean="0"/>
              <a:t>NOMCR Submission date to Model Ready date</a:t>
            </a:r>
            <a:endParaRPr lang="en-US" sz="2400" dirty="0"/>
          </a:p>
          <a:p>
            <a:r>
              <a:rPr lang="en-US" sz="2400" dirty="0" smtClean="0"/>
              <a:t>Model Ready date to Field Energization date</a:t>
            </a:r>
          </a:p>
          <a:p>
            <a:r>
              <a:rPr lang="en-US" sz="2400" dirty="0" smtClean="0"/>
              <a:t>System Operator Awareness</a:t>
            </a:r>
            <a:endParaRPr lang="en-US" sz="2400" dirty="0"/>
          </a:p>
          <a:p>
            <a:r>
              <a:rPr lang="en-US" sz="2400" dirty="0" smtClean="0"/>
              <a:t>Questions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38962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b="1" dirty="0" smtClean="0">
                <a:solidFill>
                  <a:srgbClr val="FF0000"/>
                </a:solidFill>
              </a:rPr>
              <a:t>Overview</a:t>
            </a:r>
            <a:endParaRPr lang="en-US" sz="2400" b="1" dirty="0">
              <a:solidFill>
                <a:srgbClr val="FF0000"/>
              </a:solidFill>
            </a:endParaRPr>
          </a:p>
          <a:p>
            <a:r>
              <a:rPr lang="en-US" sz="2400" dirty="0" smtClean="0"/>
              <a:t>NOMCR Submission date to Model Ready date</a:t>
            </a:r>
            <a:endParaRPr lang="en-US" sz="2400" dirty="0"/>
          </a:p>
          <a:p>
            <a:r>
              <a:rPr lang="en-US" sz="2400" dirty="0" smtClean="0"/>
              <a:t>Model Ready date to Field Energization date</a:t>
            </a:r>
          </a:p>
          <a:p>
            <a:r>
              <a:rPr lang="en-US" sz="2400" dirty="0" smtClean="0"/>
              <a:t>System Operator Awareness</a:t>
            </a:r>
            <a:endParaRPr lang="en-US" sz="2400" dirty="0"/>
          </a:p>
          <a:p>
            <a:r>
              <a:rPr lang="en-US" sz="2400" dirty="0" smtClean="0"/>
              <a:t>Questions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2775879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Previously there has been some confusion that has occurred relative to new equipment in the model but not yet energized.</a:t>
            </a:r>
          </a:p>
          <a:p>
            <a:r>
              <a:rPr lang="en-US" sz="2400" dirty="0" smtClean="0"/>
              <a:t>ERCOT has implemented EMS functionality in its one-lines to overlay Outage information.</a:t>
            </a:r>
          </a:p>
          <a:p>
            <a:r>
              <a:rPr lang="en-US" sz="2400" dirty="0" smtClean="0"/>
              <a:t>ERCOT is attempting outreach to Market Participants to highlight the impact of not adhering to modeling expectations.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56239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Overview</a:t>
            </a:r>
            <a:endParaRPr lang="en-US" sz="2400" dirty="0"/>
          </a:p>
          <a:p>
            <a:r>
              <a:rPr lang="en-US" sz="2400" b="1" dirty="0" smtClean="0">
                <a:solidFill>
                  <a:srgbClr val="FF0000"/>
                </a:solidFill>
              </a:rPr>
              <a:t>NOMCR Submission date to Model Ready date</a:t>
            </a:r>
            <a:endParaRPr lang="en-US" sz="2400" b="1" dirty="0">
              <a:solidFill>
                <a:srgbClr val="FF0000"/>
              </a:solidFill>
            </a:endParaRPr>
          </a:p>
          <a:p>
            <a:r>
              <a:rPr lang="en-US" sz="2400" dirty="0" smtClean="0"/>
              <a:t>Model Ready date to Field Energization date</a:t>
            </a:r>
          </a:p>
          <a:p>
            <a:r>
              <a:rPr lang="en-US" sz="2400" dirty="0" smtClean="0"/>
              <a:t>System Operator Awareness</a:t>
            </a:r>
            <a:endParaRPr lang="en-US" sz="2400" dirty="0"/>
          </a:p>
          <a:p>
            <a:r>
              <a:rPr lang="en-US" sz="2400" dirty="0" smtClean="0"/>
              <a:t>Questions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02621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NOMCR Submission date to Model Ready date</a:t>
            </a:r>
          </a:p>
        </p:txBody>
      </p:sp>
      <p:sp>
        <p:nvSpPr>
          <p:cNvPr id="3" name="Content Placeholder 2"/>
          <p:cNvSpPr>
            <a:spLocks noGrp="1"/>
          </p:cNvSpPr>
          <p:nvPr>
            <p:ph idx="1"/>
          </p:nvPr>
        </p:nvSpPr>
        <p:spPr>
          <a:xfrm>
            <a:off x="314632" y="1295400"/>
            <a:ext cx="8534400" cy="4800600"/>
          </a:xfrm>
        </p:spPr>
        <p:txBody>
          <a:bodyPr/>
          <a:lstStyle/>
          <a:p>
            <a:r>
              <a:rPr lang="en-US" sz="2400" dirty="0"/>
              <a:t>ERCOT expects requests to modify the Network Model to meet the Protocol timelines for Network Model </a:t>
            </a:r>
            <a:r>
              <a:rPr lang="en-US" sz="2400" dirty="0" smtClean="0"/>
              <a:t>changes </a:t>
            </a:r>
            <a:r>
              <a:rPr lang="en-US" sz="2400" dirty="0"/>
              <a:t>ERCOT Nodal Protocols 3.10.1</a:t>
            </a:r>
          </a:p>
          <a:p>
            <a:pPr lvl="1"/>
            <a:r>
              <a:rPr lang="en-US" sz="2000" i="1" dirty="0"/>
              <a:t>(3) TSPs and Resource Entities shall submit Network Operations Model updates at least three months prior to the physical equipment change. </a:t>
            </a:r>
            <a:endParaRPr lang="en-US" sz="2000" i="1" dirty="0" smtClean="0"/>
          </a:p>
          <a:p>
            <a:r>
              <a:rPr lang="en-US" sz="2400" dirty="0" smtClean="0"/>
              <a:t>Any NOMCRs submitted less than 21 day (except for ratings changes) will not be approved as the final production models are being validated for use in production</a:t>
            </a:r>
          </a:p>
          <a:p>
            <a:r>
              <a:rPr lang="en-US" sz="2400" dirty="0" smtClean="0"/>
              <a:t>While not highlighted in this presentation retirement/removal of elements from the Network Model should proceed in accordance with the Modeling Expectation document</a:t>
            </a:r>
          </a:p>
          <a:p>
            <a:pPr marL="0" indent="0">
              <a:buNone/>
            </a:pPr>
            <a:endParaRPr lang="en-US" sz="2400" dirty="0"/>
          </a:p>
          <a:p>
            <a:endParaRPr lang="en-US" sz="2400" i="1" dirty="0" smtClean="0"/>
          </a:p>
          <a:p>
            <a:pPr lvl="1"/>
            <a:endParaRPr lang="en-US" sz="2000" i="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136862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NOMCR Submission date to Model Ready date</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
        <p:nvSpPr>
          <p:cNvPr id="12" name="TextBox 11"/>
          <p:cNvSpPr txBox="1"/>
          <p:nvPr/>
        </p:nvSpPr>
        <p:spPr>
          <a:xfrm>
            <a:off x="290052" y="4495800"/>
            <a:ext cx="8320548"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61% of NOMCRs have been submitted greater than 90 days of the Model Ready Date</a:t>
            </a:r>
          </a:p>
          <a:p>
            <a:pPr marL="285750" indent="-285750">
              <a:buFont typeface="Arial" panose="020B0604020202020204" pitchFamily="34" charset="0"/>
              <a:buChar char="•"/>
            </a:pPr>
            <a:r>
              <a:rPr lang="en-US" dirty="0" smtClean="0"/>
              <a:t>35% of NOMCRs have been submitted more than 21 days but less than 90 days of the Model Ready Date</a:t>
            </a:r>
          </a:p>
          <a:p>
            <a:pPr marL="285750" indent="-285750">
              <a:buFont typeface="Arial" panose="020B0604020202020204" pitchFamily="34" charset="0"/>
              <a:buChar char="•"/>
            </a:pPr>
            <a:r>
              <a:rPr lang="en-US" dirty="0" smtClean="0"/>
              <a:t>4% of NOMCRs have been submitted less than 21 days of the Model Ready Date (typically ICCP, ratings, or RAP/SPS changes)</a:t>
            </a:r>
            <a:endParaRPr lang="en-US" dirty="0"/>
          </a:p>
        </p:txBody>
      </p:sp>
      <p:pic>
        <p:nvPicPr>
          <p:cNvPr id="13" name="Picture 12"/>
          <p:cNvPicPr>
            <a:picLocks noChangeAspect="1"/>
          </p:cNvPicPr>
          <p:nvPr/>
        </p:nvPicPr>
        <p:blipFill>
          <a:blip r:embed="rId2"/>
          <a:stretch>
            <a:fillRect/>
          </a:stretch>
        </p:blipFill>
        <p:spPr>
          <a:xfrm>
            <a:off x="381000" y="1219200"/>
            <a:ext cx="8203372" cy="3200400"/>
          </a:xfrm>
          <a:prstGeom prst="rect">
            <a:avLst/>
          </a:prstGeom>
        </p:spPr>
      </p:pic>
    </p:spTree>
    <p:extLst>
      <p:ext uri="{BB962C8B-B14F-4D97-AF65-F5344CB8AC3E}">
        <p14:creationId xmlns:p14="http://schemas.microsoft.com/office/powerpoint/2010/main" val="4291410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of not making timelines</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Missing the 90 day timeline</a:t>
            </a:r>
          </a:p>
          <a:p>
            <a:pPr lvl="1"/>
            <a:r>
              <a:rPr lang="en-US" sz="1800" dirty="0" smtClean="0"/>
              <a:t>CRR models may not reflect latest topology</a:t>
            </a:r>
          </a:p>
          <a:p>
            <a:pPr lvl="1"/>
            <a:r>
              <a:rPr lang="en-US" sz="1800" dirty="0" smtClean="0"/>
              <a:t>Additional work by ERCOT to revalidate Operational Models</a:t>
            </a:r>
          </a:p>
          <a:p>
            <a:pPr marL="457200" lvl="1" indent="0">
              <a:buNone/>
            </a:pPr>
            <a:endParaRPr lang="en-US" sz="1600" i="1" dirty="0" smtClean="0"/>
          </a:p>
          <a:p>
            <a:r>
              <a:rPr lang="en-US" sz="2400" dirty="0" smtClean="0"/>
              <a:t>Missing the 21 day timeline</a:t>
            </a:r>
          </a:p>
          <a:p>
            <a:pPr lvl="1"/>
            <a:r>
              <a:rPr lang="en-US" sz="1800" dirty="0" smtClean="0"/>
              <a:t>NOMCR will be rejected and equipment not approved to energize</a:t>
            </a:r>
          </a:p>
          <a:p>
            <a:pPr lvl="1"/>
            <a:r>
              <a:rPr lang="en-US" sz="1800" dirty="0" smtClean="0"/>
              <a:t>Emergency DB loads are required to accommodate a critical NOMCR that missed timeline.</a:t>
            </a:r>
          </a:p>
          <a:p>
            <a:pPr lvl="2"/>
            <a:r>
              <a:rPr lang="en-US" sz="1600" dirty="0" smtClean="0"/>
              <a:t>Substantial amount of rework and manpower reallocation on ERCOT staffing pulling resources away from normal timeline model validation and other maintenance activities to support validating the emergency DB model</a:t>
            </a:r>
          </a:p>
          <a:p>
            <a:pPr lvl="2"/>
            <a:r>
              <a:rPr lang="en-US" sz="1600" dirty="0" smtClean="0"/>
              <a:t>Classified as an Interim Update and reported to PUCT Staff, TRE, and IMM.</a:t>
            </a:r>
          </a:p>
          <a:p>
            <a:pPr lvl="2"/>
            <a:r>
              <a:rPr lang="en-US" sz="1600" dirty="0"/>
              <a:t>ICCP, </a:t>
            </a:r>
            <a:r>
              <a:rPr lang="en-US" sz="1600" dirty="0" smtClean="0"/>
              <a:t>dynamic ratings</a:t>
            </a:r>
            <a:r>
              <a:rPr lang="en-US" sz="1600" dirty="0"/>
              <a:t>, or RAP/SPS </a:t>
            </a:r>
            <a:r>
              <a:rPr lang="en-US" sz="1600" dirty="0" smtClean="0"/>
              <a:t>changes are not Interim Updates</a:t>
            </a:r>
          </a:p>
          <a:p>
            <a:pPr lvl="2"/>
            <a:endParaRPr lang="en-US" sz="1600" dirty="0" smtClean="0"/>
          </a:p>
          <a:p>
            <a:pPr marL="457200" lvl="1" indent="0">
              <a:buNone/>
            </a:pPr>
            <a:endParaRPr lang="en-US" sz="2000" dirty="0" smtClean="0"/>
          </a:p>
          <a:p>
            <a:pPr marL="0" indent="0">
              <a:buNone/>
            </a:pPr>
            <a:endParaRPr lang="en-US" sz="2400" dirty="0"/>
          </a:p>
          <a:p>
            <a:endParaRPr lang="en-US" sz="2400" i="1" dirty="0" smtClean="0"/>
          </a:p>
          <a:p>
            <a:pPr lvl="1"/>
            <a:endParaRPr lang="en-US" sz="2000" i="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1848550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295400"/>
            <a:ext cx="8534400" cy="4319832"/>
          </a:xfrm>
        </p:spPr>
        <p:txBody>
          <a:bodyPr/>
          <a:lstStyle/>
          <a:p>
            <a:r>
              <a:rPr lang="en-US" sz="2400" dirty="0" smtClean="0"/>
              <a:t>Overview</a:t>
            </a:r>
            <a:endParaRPr lang="en-US" sz="2400" dirty="0"/>
          </a:p>
          <a:p>
            <a:r>
              <a:rPr lang="en-US" sz="2400" dirty="0" smtClean="0"/>
              <a:t>NOMCR Submission date to Model Ready date</a:t>
            </a:r>
            <a:endParaRPr lang="en-US" sz="2400" dirty="0"/>
          </a:p>
          <a:p>
            <a:r>
              <a:rPr lang="en-US" sz="2400" b="1" dirty="0" smtClean="0">
                <a:solidFill>
                  <a:srgbClr val="FF0000"/>
                </a:solidFill>
              </a:rPr>
              <a:t>Model Ready date to Field Energization date</a:t>
            </a:r>
          </a:p>
          <a:p>
            <a:r>
              <a:rPr lang="en-US" sz="2400" dirty="0" smtClean="0"/>
              <a:t>System Operator Awareness</a:t>
            </a:r>
            <a:endParaRPr lang="en-US" sz="2400" dirty="0"/>
          </a:p>
          <a:p>
            <a:r>
              <a:rPr lang="en-US" sz="2400" dirty="0" smtClean="0"/>
              <a:t>Questions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25240906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Compliance_x0020_Owner xmlns="19de6804-e004-4a91-8f56-4070f03722d5" xsi:nil="true"/>
    <comments xmlns="19de6804-e004-4a91-8f56-4070f03722d5" xsi:nil="true"/>
    <Status xmlns="19de6804-e004-4a91-8f56-4070f03722d5">Active</Status>
    <ArticleStartDate xmlns="http://schemas.microsoft.com/sharepoint/v3" xsi:nil="true"/>
    <TFE_x0020_Part_x0020_B_x0020_list xmlns="19de6804-e004-4a91-8f56-4070f03722d5">
      <Url xsi:nil="true"/>
      <Description xsi:nil="true"/>
    </TFE_x0020_Part_x0020_B_x0020_list>
    <_DCDateCreated xmlns="http://schemas.microsoft.com/sharepoint/v3/fields">2016-02-16T00:23:28+00:00</_DCDateCreate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602FFD6B0FAAC479DE293FE5711556A" ma:contentTypeVersion="6" ma:contentTypeDescription="Create a new document." ma:contentTypeScope="" ma:versionID="71e6f93151959ab4430161e7a42ccaf2">
  <xsd:schema xmlns:xsd="http://www.w3.org/2001/XMLSchema" xmlns:xs="http://www.w3.org/2001/XMLSchema" xmlns:p="http://schemas.microsoft.com/office/2006/metadata/properties" xmlns:ns1="http://schemas.microsoft.com/sharepoint/v3" xmlns:ns2="c34af464-7aa1-4edd-9be4-83dffc1cb926" xmlns:ns3="http://schemas.microsoft.com/sharepoint/v3/fields" xmlns:ns4="19de6804-e004-4a91-8f56-4070f03722d5" targetNamespace="http://schemas.microsoft.com/office/2006/metadata/properties" ma:root="true" ma:fieldsID="5eb4fe00c924538cddf05f7bdcf78ae8" ns1:_="" ns2:_="" ns3:_="" ns4:_="">
    <xsd:import namespace="http://schemas.microsoft.com/sharepoint/v3"/>
    <xsd:import namespace="c34af464-7aa1-4edd-9be4-83dffc1cb926"/>
    <xsd:import namespace="http://schemas.microsoft.com/sharepoint/v3/fields"/>
    <xsd:import namespace="19de6804-e004-4a91-8f56-4070f03722d5"/>
    <xsd:element name="properties">
      <xsd:complexType>
        <xsd:sequence>
          <xsd:element name="documentManagement">
            <xsd:complexType>
              <xsd:all>
                <xsd:element ref="ns2:Information_x0020_Classification"/>
                <xsd:element ref="ns3:_DCDateCreated" minOccurs="0"/>
                <xsd:element ref="ns4:TFE_x0020_Part_x0020_B_x0020_list" minOccurs="0"/>
                <xsd:element ref="ns4:comments" minOccurs="0"/>
                <xsd:element ref="ns1:ArticleStartDate" minOccurs="0"/>
                <xsd:element ref="ns4:Status" minOccurs="0"/>
                <xsd:element ref="ns4:Compliance_x0020_Own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rticleStartDate" ma:index="12" nillable="true" ma:displayName="Article Date" ma:description="Date of the document" ma:format="DateOnly" ma:internalName="ArticleStart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2"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3" nillable="true" ma:displayName="Original Creation Date" ma:default="[today]" ma:description="The date on which this resource was created"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9de6804-e004-4a91-8f56-4070f03722d5" elementFormDefault="qualified">
    <xsd:import namespace="http://schemas.microsoft.com/office/2006/documentManagement/types"/>
    <xsd:import namespace="http://schemas.microsoft.com/office/infopath/2007/PartnerControls"/>
    <xsd:element name="TFE_x0020_Part_x0020_B_x0020_list" ma:index="10" nillable="true" ma:displayName="TFE Part B list" ma:format="Hyperlink" ma:internalName="TFE_x0020_Part_x0020_B_x0020_list">
      <xsd:complexType>
        <xsd:complexContent>
          <xsd:extension base="dms:URL">
            <xsd:sequence>
              <xsd:element name="Url" type="dms:ValidUrl" minOccurs="0" nillable="true"/>
              <xsd:element name="Description" type="xsd:string" nillable="true"/>
            </xsd:sequence>
          </xsd:extension>
        </xsd:complexContent>
      </xsd:complexType>
    </xsd:element>
    <xsd:element name="comments" ma:index="11" nillable="true" ma:displayName="Notes" ma:internalName="comments">
      <xsd:simpleType>
        <xsd:restriction base="dms:Note">
          <xsd:maxLength value="255"/>
        </xsd:restriction>
      </xsd:simpleType>
    </xsd:element>
    <xsd:element name="Status" ma:index="13" nillable="true" ma:displayName="Status" ma:default="Active" ma:format="Dropdown" ma:internalName="Status">
      <xsd:simpleType>
        <xsd:restriction base="dms:Choice">
          <xsd:enumeration value="Active"/>
          <xsd:enumeration value="Waiting"/>
          <xsd:enumeration value="Closed"/>
        </xsd:restriction>
      </xsd:simpleType>
    </xsd:element>
    <xsd:element name="Compliance_x0020_Owner" ma:index="14" nillable="true" ma:displayName="Compliance Owner" ma:internalName="Compliance_x0020_Own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B248F63C-08AC-4CDD-B36F-0851B11853CB}">
  <ds:schemaRefs>
    <ds:schemaRef ds:uri="http://purl.org/dc/dcmitype/"/>
    <ds:schemaRef ds:uri="c34af464-7aa1-4edd-9be4-83dffc1cb926"/>
    <ds:schemaRef ds:uri="http://schemas.microsoft.com/office/2006/documentManagement/types"/>
    <ds:schemaRef ds:uri="http://schemas.microsoft.com/sharepoint/v3/fields"/>
    <ds:schemaRef ds:uri="http://www.w3.org/XML/1998/namespace"/>
    <ds:schemaRef ds:uri="http://purl.org/dc/elements/1.1/"/>
    <ds:schemaRef ds:uri="19de6804-e004-4a91-8f56-4070f03722d5"/>
    <ds:schemaRef ds:uri="http://purl.org/dc/terms/"/>
    <ds:schemaRef ds:uri="http://schemas.microsoft.com/office/2006/metadata/properties"/>
    <ds:schemaRef ds:uri="http://schemas.microsoft.com/sharepoint/v3"/>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18AEAB00-38A2-49F1-BBA7-42084535DA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4af464-7aa1-4edd-9be4-83dffc1cb926"/>
    <ds:schemaRef ds:uri="http://schemas.microsoft.com/sharepoint/v3/fields"/>
    <ds:schemaRef ds:uri="19de6804-e004-4a91-8f56-4070f03722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6996</TotalTime>
  <Words>1068</Words>
  <Application>Microsoft Office PowerPoint</Application>
  <PresentationFormat>On-screen Show (4:3)</PresentationFormat>
  <Paragraphs>126</Paragraphs>
  <Slides>17</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Wingdings</vt:lpstr>
      <vt:lpstr>1_Custom Design</vt:lpstr>
      <vt:lpstr>Office Theme</vt:lpstr>
      <vt:lpstr>Custom Design</vt:lpstr>
      <vt:lpstr>PowerPoint Presentation</vt:lpstr>
      <vt:lpstr>Agenda</vt:lpstr>
      <vt:lpstr>Agenda</vt:lpstr>
      <vt:lpstr>Overview</vt:lpstr>
      <vt:lpstr>Agenda</vt:lpstr>
      <vt:lpstr>NOMCR Submission date to Model Ready date</vt:lpstr>
      <vt:lpstr>NOMCR Submission date to Model Ready date</vt:lpstr>
      <vt:lpstr>Impacts of not making timelines</vt:lpstr>
      <vt:lpstr>Agenda</vt:lpstr>
      <vt:lpstr>Model Ready date to Field Energization date</vt:lpstr>
      <vt:lpstr>Model Ready date to Field Energization date</vt:lpstr>
      <vt:lpstr>Impacts of not making timelines</vt:lpstr>
      <vt:lpstr>Agenda</vt:lpstr>
      <vt:lpstr>System Operator Awareness</vt:lpstr>
      <vt:lpstr>Example one line</vt:lpstr>
      <vt:lpstr>Agenda</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Solis, Stephen</cp:lastModifiedBy>
  <cp:revision>157</cp:revision>
  <cp:lastPrinted>2016-04-01T14:30:42Z</cp:lastPrinted>
  <dcterms:created xsi:type="dcterms:W3CDTF">2016-01-21T15:20:31Z</dcterms:created>
  <dcterms:modified xsi:type="dcterms:W3CDTF">2016-04-13T22:20:39Z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0x010100E602FFD6B0FAAC479DE293FE5711556A</vt:lpwstr>
  </property>
</Properties>
</file>