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3"/>
  </p:notesMasterIdLst>
  <p:handoutMasterIdLst>
    <p:handoutMasterId r:id="rId14"/>
  </p:handoutMasterIdLst>
  <p:sldIdLst>
    <p:sldId id="260" r:id="rId7"/>
    <p:sldId id="257" r:id="rId8"/>
    <p:sldId id="261" r:id="rId9"/>
    <p:sldId id="262" r:id="rId10"/>
    <p:sldId id="263" r:id="rId11"/>
    <p:sldId id="26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4/19/2016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423175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44030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Updates</a:t>
            </a:r>
          </a:p>
          <a:p>
            <a:r>
              <a:rPr lang="en-US" dirty="0" smtClean="0"/>
              <a:t>Vanessa Spells</a:t>
            </a:r>
          </a:p>
          <a:p>
            <a:endParaRPr lang="en-US" dirty="0"/>
          </a:p>
          <a:p>
            <a:r>
              <a:rPr lang="en-US" dirty="0"/>
              <a:t>Credit Work Group</a:t>
            </a:r>
          </a:p>
          <a:p>
            <a:r>
              <a:rPr lang="en-US" dirty="0"/>
              <a:t>ERCOT Public</a:t>
            </a:r>
          </a:p>
          <a:p>
            <a:r>
              <a:rPr lang="en-US" dirty="0" smtClean="0"/>
              <a:t>April 20, </a:t>
            </a:r>
            <a:r>
              <a:rPr lang="en-US" dirty="0"/>
              <a:t>2016</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7" name="Content Placeholder 2"/>
          <p:cNvSpPr>
            <a:spLocks noGrp="1"/>
          </p:cNvSpPr>
          <p:nvPr>
            <p:ph idx="1"/>
          </p:nvPr>
        </p:nvSpPr>
        <p:spPr>
          <a:xfrm>
            <a:off x="457200" y="685800"/>
            <a:ext cx="8229600" cy="5562600"/>
          </a:xfrm>
        </p:spPr>
        <p:txBody>
          <a:bodyPr>
            <a:normAutofit/>
          </a:bodyPr>
          <a:lstStyle/>
          <a:p>
            <a:pPr marL="0" indent="0">
              <a:buNone/>
            </a:pPr>
            <a:endParaRPr lang="en-US" sz="1600" dirty="0" smtClean="0"/>
          </a:p>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en-US" sz="1600" i="1" dirty="0" smtClean="0"/>
              <a:t>* Target Release Date is not firmed up until the project moves to Execution (E) phase</a:t>
            </a:r>
            <a:r>
              <a:rPr lang="en-US" sz="1600" dirty="0" smtClean="0"/>
              <a:t>  </a:t>
            </a:r>
            <a:endParaRPr lang="en-US" sz="16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449" y="1422400"/>
            <a:ext cx="7645400" cy="353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21"/>
          <p:cNvSpPr txBox="1">
            <a:spLocks noChangeArrowheads="1"/>
          </p:cNvSpPr>
          <p:nvPr/>
        </p:nvSpPr>
        <p:spPr bwMode="auto">
          <a:xfrm>
            <a:off x="748698" y="5867400"/>
            <a:ext cx="7640522" cy="2769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1200" b="0" dirty="0" smtClean="0"/>
              <a:t>Project Status Codes: NS = Not Started, I = Initiation, P = Planning, E = Execution, H = On Hold</a:t>
            </a: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
        <p:nvSpPr>
          <p:cNvPr id="7" name="Content Placeholder 2"/>
          <p:cNvSpPr>
            <a:spLocks noGrp="1"/>
          </p:cNvSpPr>
          <p:nvPr>
            <p:ph idx="1"/>
          </p:nvPr>
        </p:nvSpPr>
        <p:spPr>
          <a:xfrm>
            <a:off x="457200" y="1143000"/>
            <a:ext cx="8229600" cy="4983163"/>
          </a:xfrm>
        </p:spPr>
        <p:txBody>
          <a:bodyPr>
            <a:normAutofit/>
          </a:bodyPr>
          <a:lstStyle/>
          <a:p>
            <a:pPr marL="0" indent="0">
              <a:buNone/>
            </a:pPr>
            <a:r>
              <a:rPr lang="en-US" sz="1600" dirty="0" smtClean="0"/>
              <a:t>Outstanding Revision / Change Requests </a:t>
            </a:r>
          </a:p>
          <a:p>
            <a:endParaRPr lang="en-US" sz="1700" dirty="0" smtClean="0"/>
          </a:p>
          <a:p>
            <a:r>
              <a:rPr lang="en-US" sz="1700" dirty="0" smtClean="0"/>
              <a:t>NPRR638 – Revisions to Certain Price Components of EAL</a:t>
            </a:r>
          </a:p>
          <a:p>
            <a:pPr lvl="1"/>
            <a:r>
              <a:rPr lang="en-US" sz="1200" dirty="0" smtClean="0"/>
              <a:t>Tabled at PRS</a:t>
            </a:r>
          </a:p>
          <a:p>
            <a:pPr marL="457200" lvl="1" indent="0">
              <a:buNone/>
            </a:pPr>
            <a:endParaRPr lang="en-US" sz="1200" dirty="0" smtClean="0"/>
          </a:p>
          <a:p>
            <a:r>
              <a:rPr lang="en-US" sz="1800" dirty="0" smtClean="0"/>
              <a:t>NPRR 741 – Clarification to TPE and EAL Credit Exposure Calculations</a:t>
            </a:r>
          </a:p>
          <a:p>
            <a:pPr lvl="1"/>
            <a:r>
              <a:rPr lang="en-US" sz="1400" dirty="0" smtClean="0"/>
              <a:t>ERCOT Board on April 19</a:t>
            </a:r>
          </a:p>
          <a:p>
            <a:pPr marL="457200" lvl="1" indent="0">
              <a:buNone/>
            </a:pPr>
            <a:endParaRPr lang="en-US" sz="1400" dirty="0" smtClean="0"/>
          </a:p>
          <a:p>
            <a:r>
              <a:rPr lang="en-US" sz="1800" dirty="0"/>
              <a:t>NPRR </a:t>
            </a:r>
            <a:r>
              <a:rPr lang="en-US" sz="1800" dirty="0" smtClean="0"/>
              <a:t>760 </a:t>
            </a:r>
            <a:r>
              <a:rPr lang="en-US" sz="1800" dirty="0"/>
              <a:t>– </a:t>
            </a:r>
            <a:r>
              <a:rPr lang="en-US" sz="1800" dirty="0" smtClean="0"/>
              <a:t>calculation of Exposure Variables For Days With No Activity</a:t>
            </a:r>
            <a:endParaRPr lang="en-US" sz="1800" dirty="0"/>
          </a:p>
          <a:p>
            <a:pPr lvl="1"/>
            <a:r>
              <a:rPr lang="en-US" sz="1400" dirty="0" smtClean="0"/>
              <a:t>Tabled at PRS</a:t>
            </a:r>
          </a:p>
          <a:p>
            <a:pPr lvl="1"/>
            <a:endParaRPr lang="en-US" sz="1400" dirty="0" smtClean="0"/>
          </a:p>
          <a:p>
            <a:r>
              <a:rPr lang="en-US" sz="1700" dirty="0"/>
              <a:t>SCR 785 – Update RTL calculation to include Real-Time Reserve Price Adder-based components </a:t>
            </a:r>
          </a:p>
          <a:p>
            <a:pPr lvl="1"/>
            <a:r>
              <a:rPr lang="en-US" sz="1200" dirty="0"/>
              <a:t>WMS recommended that PRS table SCR785, including three billing determinants defined in SCR785, and an additional three determinants included in NPRR626 which are dependent on SCR785, until such time that this SCR and the related NPRR626 credit components can be implemented with reduced cost by combining with other projects.  </a:t>
            </a: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7" name="Content Placeholder 2"/>
          <p:cNvSpPr>
            <a:spLocks noGrp="1"/>
          </p:cNvSpPr>
          <p:nvPr>
            <p:ph idx="1"/>
          </p:nvPr>
        </p:nvSpPr>
        <p:spPr>
          <a:xfrm>
            <a:off x="457200" y="1295400"/>
            <a:ext cx="8229600" cy="4830763"/>
          </a:xfrm>
        </p:spPr>
        <p:txBody>
          <a:bodyPr>
            <a:normAutofit/>
          </a:bodyPr>
          <a:lstStyle/>
          <a:p>
            <a:pPr marL="0" indent="0">
              <a:buNone/>
            </a:pPr>
            <a:r>
              <a:rPr lang="en-US" sz="2000" dirty="0" smtClean="0"/>
              <a:t>Requests </a:t>
            </a:r>
            <a:r>
              <a:rPr lang="en-US" sz="2000" dirty="0"/>
              <a:t>or Assignments to </a:t>
            </a:r>
            <a:r>
              <a:rPr lang="en-US" sz="2000" dirty="0" smtClean="0"/>
              <a:t>CWG/MCWG</a:t>
            </a:r>
          </a:p>
          <a:p>
            <a:endParaRPr lang="en-US" sz="2000" dirty="0" smtClean="0"/>
          </a:p>
          <a:p>
            <a:r>
              <a:rPr lang="en-US" sz="2000" dirty="0" smtClean="0"/>
              <a:t>Development of Risk Appetite Goal</a:t>
            </a:r>
          </a:p>
          <a:p>
            <a:pPr marL="0" indent="0">
              <a:buNone/>
            </a:pPr>
            <a:r>
              <a:rPr lang="en-US" sz="2000" dirty="0" smtClean="0"/>
              <a:t>	</a:t>
            </a:r>
            <a:endParaRPr lang="en-US" sz="2000" dirty="0"/>
          </a:p>
          <a:p>
            <a:pPr marL="0" indent="0">
              <a:buNone/>
            </a:pPr>
            <a:r>
              <a:rPr lang="en-US" sz="2000" dirty="0" smtClean="0"/>
              <a:t>Other</a:t>
            </a:r>
          </a:p>
          <a:p>
            <a:pPr marL="457200" lvl="1" indent="0">
              <a:buNone/>
            </a:pPr>
            <a:endParaRPr lang="en-US" sz="1600" dirty="0" smtClean="0"/>
          </a:p>
          <a:p>
            <a:r>
              <a:rPr lang="en-US" sz="2000" dirty="0" smtClean="0"/>
              <a:t>CMM Tech Refresh concept  </a:t>
            </a:r>
          </a:p>
          <a:p>
            <a:pPr lvl="1"/>
            <a:r>
              <a:rPr lang="en-US" sz="1600" dirty="0" smtClean="0"/>
              <a:t>Project target for implementation in September 2017</a:t>
            </a:r>
          </a:p>
          <a:p>
            <a:pPr lvl="1"/>
            <a:endParaRPr lang="en-US" sz="1200" dirty="0"/>
          </a:p>
        </p:txBody>
      </p:sp>
    </p:spTree>
    <p:extLst>
      <p:ext uri="{BB962C8B-B14F-4D97-AF65-F5344CB8AC3E}">
        <p14:creationId xmlns:p14="http://schemas.microsoft.com/office/powerpoint/2010/main" val="705523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Content Placeholder 2"/>
          <p:cNvSpPr txBox="1">
            <a:spLocks/>
          </p:cNvSpPr>
          <p:nvPr/>
        </p:nvSpPr>
        <p:spPr bwMode="auto">
          <a:xfrm>
            <a:off x="455341"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Implemented Change Requests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673 - Correction to Estimated Aggregate Liability (EAL) for a QSE that 			                  Represents Neither Load nor Generation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671 – Incorporation of DAM Credit Parameters into Protocols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670 – Clarification of Portfolio-Weighted Auction Clearing Price (PWACP)</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612 – Reduction of Cure Period Subsequent to Event of Default</a:t>
            </a:r>
            <a:r>
              <a:rPr kumimoji="0" lang="en-US" sz="1600" b="1"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SCR   778 – Credit Exposure Calculations for NOIE Options Linked to RTM PTP 				  Obligations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559 – Revisions to MCE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597 - Utilize Initial Estimated Liability (IEL) Only During Initial Market Activity</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601 - Inclusion of Incremental Exposure in Mass Transitions to Counter-				  Parties that are Registered as QSEs and LSEs and Provide POLR              			  Service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639 - Correction to Minimum Current Exposure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690 – Incorporation of Creditworthiness Standards in Protocols</a:t>
            </a: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692 – Removal of MIS Posting Requirement of DAM Credit Parameters</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728  - Removal of Language Related to NPRR484, Revisions to Congestion 			  Revenue Rights Credit Calculations and Payments, and NPRR554,  				  Clarification of Future Credit Exposure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dirty="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http://purl.org/dc/elements/1.1/"/>
    <ds:schemaRef ds:uri="c34af464-7aa1-4edd-9be4-83dffc1cb926"/>
    <ds:schemaRef ds:uri="http://purl.org/dc/te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226</TotalTime>
  <Words>224</Words>
  <Application>Microsoft Office PowerPoint</Application>
  <PresentationFormat>On-screen Show (4:3)</PresentationFormat>
  <Paragraphs>84</Paragraphs>
  <Slides>6</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6</vt:i4>
      </vt:variant>
    </vt:vector>
  </HeadingPairs>
  <TitlesOfParts>
    <vt:vector size="11" baseType="lpstr">
      <vt:lpstr>Arial</vt:lpstr>
      <vt:lpstr>Calibri</vt:lpstr>
      <vt:lpstr>1_Custom Design</vt:lpstr>
      <vt:lpstr>Office Theme</vt:lpstr>
      <vt:lpstr>Custom Design</vt:lpstr>
      <vt:lpstr>PowerPoint Presentation</vt:lpstr>
      <vt:lpstr>Credit Updates</vt:lpstr>
      <vt:lpstr>Credit Updates</vt:lpstr>
      <vt:lpstr>Credit Updates</vt:lpstr>
      <vt:lpstr>Credit Updates</vt:lpstr>
      <vt:lpstr>Credit Updates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33</cp:revision>
  <cp:lastPrinted>2016-01-21T20:53:15Z</cp:lastPrinted>
  <dcterms:created xsi:type="dcterms:W3CDTF">2016-01-21T15:20:31Z</dcterms:created>
  <dcterms:modified xsi:type="dcterms:W3CDTF">2016-04-19T12:53:14Z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