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8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33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Initial Estimated Liability (IEL)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Vanessa Spells</a:t>
            </a:r>
            <a:endParaRPr lang="en-US" dirty="0"/>
          </a:p>
          <a:p>
            <a:r>
              <a:rPr lang="en-US" dirty="0" smtClean="0"/>
              <a:t>Credit Manager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April 16,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685800"/>
            <a:ext cx="6781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/>
              <a:t>Initial Estimated Liability (IEL) 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400" dirty="0" smtClean="0"/>
              <a:t>For </a:t>
            </a:r>
            <a:r>
              <a:rPr lang="en-US" sz="1400" dirty="0"/>
              <a:t>a Counter-Party that is a QSE representing only Load-Serving Entities (LSEs), ERCOT shall calculate the IEL using the following formula: </a:t>
            </a:r>
          </a:p>
          <a:p>
            <a:pPr lvl="1"/>
            <a:r>
              <a:rPr lang="es-ES" sz="1600" b="1" dirty="0"/>
              <a:t>IEL = DEL * Max [0.2, RTEFL] * RTAEP * (M1 + M2</a:t>
            </a:r>
            <a:r>
              <a:rPr lang="es-ES" sz="1600" b="1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dirty="0"/>
              <a:t>For a Counter-Party that is a QSE representing only Resources, ERCOT shall calculate the IEL using the following formula: </a:t>
            </a:r>
            <a:endParaRPr lang="en-US" sz="1400" dirty="0" smtClean="0"/>
          </a:p>
          <a:p>
            <a:pPr lvl="1"/>
            <a:r>
              <a:rPr lang="es-ES" sz="1600" b="1" dirty="0" smtClean="0"/>
              <a:t>IEL = DEG </a:t>
            </a:r>
            <a:r>
              <a:rPr lang="es-ES" sz="1600" b="1" dirty="0"/>
              <a:t>* Max [0.2, RTEFG] * RTAEP * (M1 + M2</a:t>
            </a:r>
            <a:r>
              <a:rPr lang="es-ES" sz="1600" b="1" dirty="0" smtClean="0"/>
              <a:t>)</a:t>
            </a:r>
            <a:endParaRPr lang="en-US" sz="1600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/>
              <a:t>For a Counter-Party that is a QSE representing both LSE and Resources, </a:t>
            </a:r>
            <a:r>
              <a:rPr lang="en-US" sz="1400" dirty="0" smtClean="0"/>
              <a:t>ERCOT </a:t>
            </a:r>
            <a:r>
              <a:rPr lang="en-US" sz="1400" dirty="0"/>
              <a:t>shall calculate the Counter-Party’s IEL using the following formula</a:t>
            </a:r>
            <a:r>
              <a:rPr lang="en-US" sz="1400" dirty="0" smtClean="0"/>
              <a:t>:</a:t>
            </a:r>
          </a:p>
          <a:p>
            <a:pPr lvl="1"/>
            <a:r>
              <a:rPr lang="en-US" sz="1600" b="1" dirty="0" smtClean="0"/>
              <a:t>IEL =</a:t>
            </a:r>
            <a:r>
              <a:rPr lang="en-US" sz="1600" b="1" dirty="0"/>
              <a:t> </a:t>
            </a:r>
            <a:r>
              <a:rPr lang="en-US" sz="1600" b="1" dirty="0" smtClean="0"/>
              <a:t>DEL </a:t>
            </a:r>
            <a:r>
              <a:rPr lang="en-US" sz="1600" b="1" dirty="0"/>
              <a:t>* Max [0.1, RTEFL] * RTAEP </a:t>
            </a:r>
            <a:r>
              <a:rPr lang="en-US" sz="1600" dirty="0"/>
              <a:t>*</a:t>
            </a:r>
            <a:r>
              <a:rPr lang="en-US" sz="1600" b="1" dirty="0"/>
              <a:t> (M1 + M2) + DEG * Max [0.1, RTEFG] * RTAEP * (M1 + M2)</a:t>
            </a:r>
            <a:endParaRPr lang="en-US" sz="1600" dirty="0"/>
          </a:p>
          <a:p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The IEL variables are defined as follows:</a:t>
            </a:r>
            <a:endParaRPr 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29512"/>
              </p:ext>
            </p:extLst>
          </p:nvPr>
        </p:nvGraphicFramePr>
        <p:xfrm>
          <a:off x="304800" y="1037776"/>
          <a:ext cx="8534400" cy="368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838200"/>
                <a:gridCol w="6477000"/>
              </a:tblGrid>
              <a:tr h="312376"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12376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IEL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$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Estimated Liability - The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Counter-Party’s Initial Estimated Liability.</a:t>
                      </a:r>
                      <a:endParaRPr lang="en-US" sz="1100" dirty="0"/>
                    </a:p>
                  </a:txBody>
                  <a:tcPr/>
                </a:tc>
              </a:tr>
              <a:tr h="35944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MWh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Estimated Load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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Counter-Party’s estimated average daily Load as determined by ERCOT based on information provided by the Counter-Party.</a:t>
                      </a:r>
                      <a:endParaRPr lang="en-US" sz="1100" dirty="0"/>
                    </a:p>
                  </a:txBody>
                  <a:tcPr/>
                </a:tc>
              </a:tr>
              <a:tr h="35944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DEG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MWh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 Estimated Generation </a:t>
                      </a:r>
                      <a:r>
                        <a:rPr lang="en-US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-</a:t>
                      </a:r>
                      <a:r>
                        <a:rPr lang="en-US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Counter-Party’s estimated average daily generation as determined by ERCOT based on information provided by the Counter-Party.</a:t>
                      </a:r>
                      <a:endParaRPr lang="en-US" sz="1100" dirty="0"/>
                    </a:p>
                  </a:txBody>
                  <a:tcPr/>
                </a:tc>
              </a:tr>
              <a:tr h="50065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RTEFL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Energy Factor for Load </a:t>
                      </a:r>
                      <a:r>
                        <a:rPr lang="en-US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-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Symbol" panose="05050102010706020507" pitchFamily="18" charset="2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the Counter-Party’s estimated energy purchases in the RTM as determined by ERCOT based on information provided by the Counter-Party, to the Counter-Party’s Daily Estimated Load.</a:t>
                      </a:r>
                      <a:endParaRPr lang="en-US" sz="1100" dirty="0"/>
                    </a:p>
                  </a:txBody>
                  <a:tcPr/>
                </a:tc>
              </a:tr>
              <a:tr h="35944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RTAEP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$/MWh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Average Energy Price  -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Settlement Point Price for the “ERCOT 345” as defined in Section 3.5.2.5 based upon the previous seven days’ average Real-Time Settlement Point Prices.</a:t>
                      </a:r>
                      <a:endParaRPr lang="en-US" sz="1100" dirty="0"/>
                    </a:p>
                  </a:txBody>
                  <a:tcPr/>
                </a:tc>
              </a:tr>
              <a:tr h="113396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RTEFG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Energy Factor for Generation </a:t>
                      </a:r>
                      <a:r>
                        <a:rPr lang="en-US" sz="11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ratio of the Counter-Party’s </a:t>
                      </a:r>
                      <a:r>
                        <a:rPr 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QSE to QSE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estimated energy sales </a:t>
                      </a:r>
                      <a:r>
                        <a:rPr lang="en-US" sz="1100" strike="sngStrik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RTM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determined by ERCOT, based on information provided by the Counter-Party, to the Counter-Party’s Daily Estimated Generation.</a:t>
                      </a: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350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PowerPoint Presentation</vt:lpstr>
      <vt:lpstr>The IEL variables are defined as follows: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31</cp:revision>
  <cp:lastPrinted>2016-04-05T21:07:18Z</cp:lastPrinted>
  <dcterms:created xsi:type="dcterms:W3CDTF">2016-01-21T15:20:31Z</dcterms:created>
  <dcterms:modified xsi:type="dcterms:W3CDTF">2016-04-19T13:30:13Z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