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58" r:id="rId8"/>
    <p:sldId id="257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8" d="100"/>
          <a:sy n="88" d="100"/>
        </p:scale>
        <p:origin x="336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4/19/2016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4/19/2016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64603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Initial Estimated Liability (IEL)</a:t>
            </a:r>
            <a:endParaRPr lang="en-US" b="1" dirty="0"/>
          </a:p>
          <a:p>
            <a:endParaRPr lang="en-US" dirty="0"/>
          </a:p>
          <a:p>
            <a:r>
              <a:rPr lang="en-US" dirty="0" smtClean="0"/>
              <a:t>Vanessa Spells</a:t>
            </a:r>
            <a:endParaRPr lang="en-US" dirty="0"/>
          </a:p>
          <a:p>
            <a:r>
              <a:rPr lang="en-US" dirty="0" smtClean="0"/>
              <a:t>Credit Manager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April 16,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371600" y="685800"/>
            <a:ext cx="6781800" cy="5486400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 smtClean="0"/>
              <a:t>Initial Estimated Liability (IEL) </a:t>
            </a:r>
          </a:p>
          <a:p>
            <a:pPr marL="0" indent="0">
              <a:buNone/>
            </a:pPr>
            <a:endParaRPr lang="en-US" sz="1800" b="1" dirty="0" smtClean="0"/>
          </a:p>
          <a:p>
            <a:pPr marL="0" indent="0">
              <a:buNone/>
            </a:pPr>
            <a:r>
              <a:rPr lang="en-US" sz="1400" dirty="0" smtClean="0"/>
              <a:t>For </a:t>
            </a:r>
            <a:r>
              <a:rPr lang="en-US" sz="1400" dirty="0"/>
              <a:t>a Counter-Party that is a QSE representing only Load-Serving Entities (LSEs), ERCOT shall calculate the IEL using the following formula: </a:t>
            </a:r>
          </a:p>
          <a:p>
            <a:pPr lvl="1"/>
            <a:r>
              <a:rPr lang="es-ES" sz="1600" b="1" dirty="0"/>
              <a:t>IEL = DEL * Max [0.2, RTEFL] * RTAEP * (M1 + M2</a:t>
            </a:r>
            <a:r>
              <a:rPr lang="es-ES" sz="1600" b="1" dirty="0" smtClean="0"/>
              <a:t>)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400" dirty="0"/>
              <a:t>For a Counter-Party that is a QSE representing only Resources, ERCOT shall calculate the IEL using the following formula: </a:t>
            </a:r>
            <a:endParaRPr lang="en-US" sz="1400" dirty="0" smtClean="0"/>
          </a:p>
          <a:p>
            <a:pPr lvl="1"/>
            <a:r>
              <a:rPr lang="es-ES" sz="1600" b="1" dirty="0" smtClean="0"/>
              <a:t>IEL = DEG </a:t>
            </a:r>
            <a:r>
              <a:rPr lang="es-ES" sz="1600" b="1" dirty="0"/>
              <a:t>* Max [0.2, RTEFG] * RTAEP * (M1 + M2</a:t>
            </a:r>
            <a:r>
              <a:rPr lang="es-ES" sz="1600" b="1" dirty="0" smtClean="0"/>
              <a:t>)</a:t>
            </a:r>
            <a:endParaRPr lang="en-US" sz="1600" dirty="0"/>
          </a:p>
          <a:p>
            <a:pPr marL="457200" lvl="1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1400" dirty="0"/>
              <a:t>For a Counter-Party that is a QSE representing both LSE and Resources, </a:t>
            </a:r>
            <a:r>
              <a:rPr lang="en-US" sz="1400" dirty="0" smtClean="0"/>
              <a:t>ERCOT </a:t>
            </a:r>
            <a:r>
              <a:rPr lang="en-US" sz="1400" dirty="0"/>
              <a:t>shall calculate the Counter-Party’s IEL using the following formula</a:t>
            </a:r>
            <a:r>
              <a:rPr lang="en-US" sz="1400" dirty="0" smtClean="0"/>
              <a:t>:</a:t>
            </a:r>
          </a:p>
          <a:p>
            <a:pPr lvl="1"/>
            <a:r>
              <a:rPr lang="en-US" sz="1600" b="1" dirty="0" smtClean="0"/>
              <a:t>IEL =</a:t>
            </a:r>
            <a:r>
              <a:rPr lang="en-US" sz="1600" b="1" dirty="0"/>
              <a:t> </a:t>
            </a:r>
            <a:r>
              <a:rPr lang="en-US" sz="1600" b="1" dirty="0" smtClean="0"/>
              <a:t>DEL </a:t>
            </a:r>
            <a:r>
              <a:rPr lang="en-US" sz="1600" b="1" dirty="0"/>
              <a:t>* Max [0.1, RTEFL] * RTAEP </a:t>
            </a:r>
            <a:r>
              <a:rPr lang="en-US" sz="1600" dirty="0"/>
              <a:t>*</a:t>
            </a:r>
            <a:r>
              <a:rPr lang="en-US" sz="1600" b="1" dirty="0"/>
              <a:t> (M1 + M2) + DEG * Max [0.1, RTEFG] * RTAEP * (M1 + M2)</a:t>
            </a:r>
            <a:endParaRPr lang="en-US" sz="1600" dirty="0"/>
          </a:p>
          <a:p>
            <a:endParaRPr lang="en-US" sz="1400" dirty="0" smtClean="0"/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The IEL variables are defined as follows:</a:t>
            </a:r>
            <a:endParaRPr lang="en-US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429512"/>
              </p:ext>
            </p:extLst>
          </p:nvPr>
        </p:nvGraphicFramePr>
        <p:xfrm>
          <a:off x="304800" y="1037776"/>
          <a:ext cx="8534400" cy="36866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838200"/>
                <a:gridCol w="6477000"/>
              </a:tblGrid>
              <a:tr h="312376">
                <a:tc>
                  <a:txBody>
                    <a:bodyPr/>
                    <a:lstStyle/>
                    <a:p>
                      <a:r>
                        <a:rPr lang="en-US" dirty="0" smtClean="0"/>
                        <a:t>Variable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</a:tr>
              <a:tr h="312376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IEL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$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Initial Estimated Liability - The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Counter-Party’s Initial Estimated Liability.</a:t>
                      </a:r>
                      <a:endParaRPr lang="en-US" sz="1100" dirty="0"/>
                    </a:p>
                  </a:txBody>
                  <a:tcPr/>
                </a:tc>
              </a:tr>
              <a:tr h="359447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DEL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MWh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Daily Estimated Load 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 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Counter-Party’s estimated average daily Load as determined by ERCOT based on information provided by the Counter-Party.</a:t>
                      </a:r>
                      <a:endParaRPr lang="en-US" sz="1100" dirty="0"/>
                    </a:p>
                  </a:txBody>
                  <a:tcPr/>
                </a:tc>
              </a:tr>
              <a:tr h="359447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DEG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MWh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Daily Estimated Generation </a:t>
                      </a:r>
                      <a:r>
                        <a:rPr lang="en-US" sz="11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-</a:t>
                      </a:r>
                      <a:r>
                        <a:rPr lang="en-US" sz="110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 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Counter-Party’s estimated average daily generation as determined by ERCOT based on information provided by the Counter-Party.</a:t>
                      </a:r>
                      <a:endParaRPr lang="en-US" sz="1100" dirty="0"/>
                    </a:p>
                  </a:txBody>
                  <a:tcPr/>
                </a:tc>
              </a:tr>
              <a:tr h="500658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RTEFL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None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Real-Time Energy Factor for Load </a:t>
                      </a:r>
                      <a:r>
                        <a:rPr lang="en-US" sz="11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-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 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ratio of the Counter-Party’s estimated energy purchases in the RTM as determined by ERCOT based on information provided by the Counter-Party, to the Counter-Party’s Daily Estimated Load.</a:t>
                      </a:r>
                      <a:endParaRPr lang="en-US" sz="1100" dirty="0"/>
                    </a:p>
                  </a:txBody>
                  <a:tcPr/>
                </a:tc>
              </a:tr>
              <a:tr h="359447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RTAEP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$/MWh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Real-Time Average Energy Price  - 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Average Settlement Point Price for the “ERCOT 345” as defined in Section 3.5.2.5 based upon the previous seven days’ average Real-Time Settlement Point Prices.</a:t>
                      </a:r>
                      <a:endParaRPr lang="en-US" sz="1100" dirty="0"/>
                    </a:p>
                  </a:txBody>
                  <a:tcPr/>
                </a:tc>
              </a:tr>
              <a:tr h="1133968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RTEFG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None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Real-Time Energy Factor for Generation </a:t>
                      </a:r>
                      <a:r>
                        <a:rPr lang="en-US" sz="11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10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ratio of the Counter-Party’s </a:t>
                      </a:r>
                      <a:r>
                        <a:rPr lang="en-US" sz="11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QSE to QSE 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estimated energy sales </a:t>
                      </a:r>
                      <a:r>
                        <a:rPr lang="en-US" sz="1100" strike="sngStrik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the RTM 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 determined by ERCOT, based on information provided by the Counter-Party, to the Counter-Party’s Daily Estimated Generation.</a:t>
                      </a:r>
                      <a:endParaRPr lang="en-US" sz="1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schemas.microsoft.com/office/2006/documentManagement/types"/>
    <ds:schemaRef ds:uri="http://www.w3.org/XML/1998/namespace"/>
    <ds:schemaRef ds:uri="http://purl.org/dc/dcmitype/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253</TotalTime>
  <Words>350</Words>
  <Application>Microsoft Office PowerPoint</Application>
  <PresentationFormat>On-screen Show (4:3)</PresentationFormat>
  <Paragraphs>41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Symbol</vt:lpstr>
      <vt:lpstr>1_Custom Design</vt:lpstr>
      <vt:lpstr>Office Theme</vt:lpstr>
      <vt:lpstr>Custom Design</vt:lpstr>
      <vt:lpstr>PowerPoint Presentation</vt:lpstr>
      <vt:lpstr>PowerPoint Presentation</vt:lpstr>
      <vt:lpstr>The IEL variables are defined as follows: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Ruane, Mark</cp:lastModifiedBy>
  <cp:revision>31</cp:revision>
  <cp:lastPrinted>2016-04-05T21:07:18Z</cp:lastPrinted>
  <dcterms:created xsi:type="dcterms:W3CDTF">2016-01-21T15:20:31Z</dcterms:created>
  <dcterms:modified xsi:type="dcterms:W3CDTF">2016-04-19T13:30:13Z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