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9">
  <p:sldMasterIdLst>
    <p:sldMasterId id="2147483653" r:id="rId4"/>
    <p:sldMasterId id="2147483648" r:id="rId5"/>
  </p:sldMasterIdLst>
  <p:notesMasterIdLst>
    <p:notesMasterId r:id="rId13"/>
  </p:notesMasterIdLst>
  <p:handoutMasterIdLst>
    <p:handoutMasterId r:id="rId14"/>
  </p:handoutMasterIdLst>
  <p:sldIdLst>
    <p:sldId id="260" r:id="rId6"/>
    <p:sldId id="261" r:id="rId7"/>
    <p:sldId id="274" r:id="rId8"/>
    <p:sldId id="257" r:id="rId9"/>
    <p:sldId id="275" r:id="rId10"/>
    <p:sldId id="276" r:id="rId11"/>
    <p:sldId id="277" r:id="rId12"/>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3" d="100"/>
          <a:sy n="103" d="100"/>
        </p:scale>
        <p:origin x="198"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9282" cy="35195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265014" y="0"/>
            <a:ext cx="4029282" cy="351957"/>
          </a:xfrm>
          <a:prstGeom prst="rect">
            <a:avLst/>
          </a:prstGeom>
        </p:spPr>
        <p:txBody>
          <a:bodyPr vert="horz" lIns="91440" tIns="45720" rIns="91440" bIns="45720" rtlCol="0"/>
          <a:lstStyle>
            <a:lvl1pPr algn="r">
              <a:defRPr sz="1200"/>
            </a:lvl1pPr>
          </a:lstStyle>
          <a:p>
            <a:fld id="{F750BF31-E9A8-4E88-81E7-44C5092290FC}" type="datetimeFigureOut">
              <a:rPr lang="en-US" smtClean="0"/>
              <a:t>4/19/2016</a:t>
            </a:fld>
            <a:endParaRPr lang="en-US"/>
          </a:p>
        </p:txBody>
      </p:sp>
      <p:sp>
        <p:nvSpPr>
          <p:cNvPr id="4" name="Footer Placeholder 3"/>
          <p:cNvSpPr>
            <a:spLocks noGrp="1"/>
          </p:cNvSpPr>
          <p:nvPr>
            <p:ph type="ftr" sz="quarter" idx="2"/>
          </p:nvPr>
        </p:nvSpPr>
        <p:spPr>
          <a:xfrm>
            <a:off x="1" y="6658444"/>
            <a:ext cx="4029282" cy="35195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265014" y="6658444"/>
            <a:ext cx="4029282" cy="351957"/>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5265809" y="0"/>
            <a:ext cx="4028440" cy="350520"/>
          </a:xfrm>
          <a:prstGeom prst="rect">
            <a:avLst/>
          </a:prstGeom>
        </p:spPr>
        <p:txBody>
          <a:bodyPr vert="horz" lIns="93177" tIns="46589" rIns="93177" bIns="46589" rtlCol="0"/>
          <a:lstStyle>
            <a:lvl1pPr algn="r">
              <a:defRPr sz="1200"/>
            </a:lvl1pPr>
          </a:lstStyle>
          <a:p>
            <a:fld id="{67EFB637-CCC9-4803-8851-F6915048CBB4}" type="datetimeFigureOut">
              <a:rPr lang="en-US" smtClean="0"/>
              <a:t>4/19/2016</a:t>
            </a:fld>
            <a:endParaRPr lang="en-US"/>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929640" y="3329940"/>
            <a:ext cx="7437120" cy="31546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5265809" y="6658664"/>
            <a:ext cx="4028440" cy="3505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220685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662649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38367085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22401327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mailto:Compliance@ercot.com"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819400"/>
            <a:ext cx="5646034" cy="954107"/>
          </a:xfrm>
          <a:prstGeom prst="rect">
            <a:avLst/>
          </a:prstGeom>
          <a:noFill/>
        </p:spPr>
        <p:txBody>
          <a:bodyPr wrap="square" rtlCol="0">
            <a:spAutoFit/>
          </a:bodyPr>
          <a:lstStyle/>
          <a:p>
            <a:r>
              <a:rPr lang="en-US" sz="2000" dirty="0" smtClean="0"/>
              <a:t>UFLS Survey Explanation</a:t>
            </a:r>
            <a:endParaRPr lang="en-US" sz="1600" dirty="0"/>
          </a:p>
          <a:p>
            <a:endParaRPr lang="en-US" dirty="0" smtClean="0"/>
          </a:p>
          <a:p>
            <a:r>
              <a:rPr lang="en-US" dirty="0" smtClean="0"/>
              <a:t>April 22, 2016</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Background</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lnSpc>
                <a:spcPct val="150000"/>
              </a:lnSpc>
            </a:pPr>
            <a:r>
              <a:rPr lang="en-US" sz="2000" dirty="0" smtClean="0"/>
              <a:t>ERCOT issued the UFLS Survey Notice on 4/1/2016</a:t>
            </a:r>
          </a:p>
          <a:p>
            <a:pPr>
              <a:lnSpc>
                <a:spcPct val="150000"/>
              </a:lnSpc>
            </a:pPr>
            <a:r>
              <a:rPr lang="en-US" sz="2000" dirty="0" smtClean="0"/>
              <a:t>This year ERCOT is requesting station level detail </a:t>
            </a:r>
          </a:p>
          <a:p>
            <a:pPr>
              <a:lnSpc>
                <a:spcPct val="150000"/>
              </a:lnSpc>
            </a:pPr>
            <a:r>
              <a:rPr lang="en-US" sz="2000" dirty="0" smtClean="0"/>
              <a:t>Some questions have been raised and this presentation is to help clarify expectations</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3244243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of Op Guide Requirement</a:t>
            </a:r>
            <a:endParaRPr lang="en-US" dirty="0"/>
          </a:p>
        </p:txBody>
      </p:sp>
      <p:sp>
        <p:nvSpPr>
          <p:cNvPr id="3" name="Content Placeholder 2"/>
          <p:cNvSpPr>
            <a:spLocks noGrp="1"/>
          </p:cNvSpPr>
          <p:nvPr>
            <p:ph idx="1"/>
          </p:nvPr>
        </p:nvSpPr>
        <p:spPr>
          <a:xfrm>
            <a:off x="304800" y="762000"/>
            <a:ext cx="8534400" cy="5638800"/>
          </a:xfrm>
        </p:spPr>
        <p:txBody>
          <a:bodyPr/>
          <a:lstStyle/>
          <a:p>
            <a:pPr marL="0" indent="0">
              <a:buNone/>
            </a:pPr>
            <a:r>
              <a:rPr lang="en-US" sz="1200" b="1" dirty="0"/>
              <a:t>2.6	Requirements for Under-Frequency and Over-Frequency Relaying </a:t>
            </a:r>
          </a:p>
          <a:p>
            <a:pPr marL="0" indent="0">
              <a:buNone/>
            </a:pPr>
            <a:r>
              <a:rPr lang="en-US" sz="1200" dirty="0" smtClean="0"/>
              <a:t>2.6.1</a:t>
            </a:r>
            <a:r>
              <a:rPr lang="en-US" sz="1200" dirty="0"/>
              <a:t>	Automatic Firm Load Shedding</a:t>
            </a:r>
          </a:p>
          <a:p>
            <a:pPr marL="228600" indent="-228600">
              <a:buAutoNum type="arabicParenBoth"/>
            </a:pPr>
            <a:r>
              <a:rPr lang="en-US" sz="1200" dirty="0" smtClean="0">
                <a:solidFill>
                  <a:srgbClr val="FF0000"/>
                </a:solidFill>
              </a:rPr>
              <a:t>At </a:t>
            </a:r>
            <a:r>
              <a:rPr lang="en-US" sz="1200" dirty="0">
                <a:solidFill>
                  <a:srgbClr val="FF0000"/>
                </a:solidFill>
              </a:rPr>
              <a:t>least 25% of the ERCOT System Load that is not equipped with high-set under-frequency relays shall be equipped at all times with provisions for automatic under-frequency load shedding.  </a:t>
            </a:r>
            <a:r>
              <a:rPr lang="en-US" sz="1200" dirty="0"/>
              <a:t>The under-frequency relays </a:t>
            </a:r>
            <a:r>
              <a:rPr lang="en-US" sz="1200" dirty="0" smtClean="0"/>
              <a:t>shall be </a:t>
            </a:r>
            <a:r>
              <a:rPr lang="en-US" sz="1200" dirty="0"/>
              <a:t>set to provide Load relief as </a:t>
            </a:r>
            <a:r>
              <a:rPr lang="en-US" sz="1200" dirty="0" smtClean="0"/>
              <a:t>follows:</a:t>
            </a:r>
          </a:p>
          <a:p>
            <a:pPr marL="228600" indent="-228600">
              <a:buAutoNum type="arabicParenBoth"/>
            </a:pPr>
            <a:endParaRPr lang="en-US" sz="1200" dirty="0"/>
          </a:p>
          <a:p>
            <a:pPr marL="0" indent="0">
              <a:buNone/>
            </a:pPr>
            <a:endParaRPr lang="en-US" sz="1200" dirty="0" smtClean="0"/>
          </a:p>
          <a:p>
            <a:pPr marL="228600" indent="-228600">
              <a:buAutoNum type="arabicParenBoth"/>
            </a:pPr>
            <a:endParaRPr lang="en-US" sz="1200" dirty="0"/>
          </a:p>
          <a:p>
            <a:pPr marL="228600" indent="-228600">
              <a:buAutoNum type="arabicParenBoth"/>
            </a:pPr>
            <a:endParaRPr lang="en-US" sz="1200" dirty="0" smtClean="0"/>
          </a:p>
          <a:p>
            <a:pPr marL="228600" indent="-228600">
              <a:buAutoNum type="arabicParenBoth"/>
            </a:pPr>
            <a:endParaRPr lang="en-US" sz="1200" dirty="0"/>
          </a:p>
          <a:p>
            <a:pPr marL="228600" indent="-228600">
              <a:buAutoNum type="arabicParenBoth"/>
            </a:pPr>
            <a:endParaRPr lang="en-US" sz="1200" dirty="0" smtClean="0"/>
          </a:p>
          <a:p>
            <a:pPr marL="228600" indent="-228600">
              <a:buAutoNum type="arabicParenBoth"/>
            </a:pPr>
            <a:endParaRPr lang="en-US" sz="1200" dirty="0" smtClean="0"/>
          </a:p>
          <a:p>
            <a:pPr marL="228600" indent="-228600">
              <a:buAutoNum type="arabicParenBoth"/>
            </a:pPr>
            <a:endParaRPr lang="en-US" sz="1200" dirty="0"/>
          </a:p>
          <a:p>
            <a:pPr marL="228600" indent="-228600">
              <a:buAutoNum type="arabicParenBoth"/>
            </a:pPr>
            <a:endParaRPr lang="en-US" sz="1200" dirty="0" smtClean="0"/>
          </a:p>
          <a:p>
            <a:pPr marL="228600" indent="-228600">
              <a:buAutoNum type="arabicParenBoth"/>
            </a:pPr>
            <a:endParaRPr lang="en-US" sz="1200" dirty="0"/>
          </a:p>
          <a:p>
            <a:pPr marL="228600" indent="-228600">
              <a:buAutoNum type="arabicParenBoth"/>
            </a:pPr>
            <a:endParaRPr lang="en-US" sz="1200" dirty="0" smtClean="0"/>
          </a:p>
          <a:p>
            <a:pPr marL="0" indent="0">
              <a:buNone/>
            </a:pPr>
            <a:r>
              <a:rPr lang="en-US" sz="1200" dirty="0"/>
              <a:t>(2)	</a:t>
            </a:r>
            <a:r>
              <a:rPr lang="en-US" sz="1200" dirty="0">
                <a:solidFill>
                  <a:srgbClr val="FF0000"/>
                </a:solidFill>
              </a:rPr>
              <a:t>With the assistance of applicable Transmission Service Providers (TSPs), ERCOT will, prior to the peak each year, survey each Distribution Service Provider’s (DSP’s) compliance with the automatic Load shedding steps above, and report its findings to the Technical Advisory Committee (TAC).  For minimum compliance, DSPs are obligated to meet the prescribed percent values at all times</a:t>
            </a:r>
            <a:r>
              <a:rPr lang="en-US" sz="1200" dirty="0"/>
              <a:t>.  It is not permitted to use rounding to meet the minimum.  ERCOT will direct a review of the automatic firm Load shedding program whenever warranted by conditions.  At a minimum, this review will follow the Reliability and Operations Subcommittee (ROS) directed dynamic simulations of automatic firm Load shedding conducted at five-year intervals beginning in the Summer of 2001.</a:t>
            </a:r>
          </a:p>
          <a:p>
            <a:pPr marL="0" indent="0">
              <a:buNone/>
            </a:pPr>
            <a:r>
              <a:rPr lang="en-US" sz="1200" dirty="0"/>
              <a:t>(3)	Additional under-frequency relays may be installed on Transmission Facilities with the approval of ERCOT provided the relays are set at 58.0 cycles or below, are not directional, and have at least 2.0 seconds time delay.  </a:t>
            </a:r>
            <a:r>
              <a:rPr lang="en-US" sz="1200" dirty="0">
                <a:solidFill>
                  <a:srgbClr val="FF0000"/>
                </a:solidFill>
              </a:rPr>
              <a:t>A DSP may by mutual agreement arrange to have all or part of its automatic Load shedding requirement performed by another entity.  </a:t>
            </a:r>
            <a:r>
              <a:rPr lang="en-US" sz="1200" dirty="0"/>
              <a:t>ERCOT will be notified and provided with the details of any such arrangement prior to implementation</a:t>
            </a:r>
            <a:r>
              <a:rPr lang="en-US" sz="1200" dirty="0" smtClean="0"/>
              <a:t>.</a:t>
            </a:r>
            <a:endParaRPr lang="en-US" sz="12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pic>
        <p:nvPicPr>
          <p:cNvPr id="7" name="Picture 6"/>
          <p:cNvPicPr>
            <a:picLocks noChangeAspect="1"/>
          </p:cNvPicPr>
          <p:nvPr/>
        </p:nvPicPr>
        <p:blipFill>
          <a:blip r:embed="rId2"/>
          <a:stretch>
            <a:fillRect/>
          </a:stretch>
        </p:blipFill>
        <p:spPr>
          <a:xfrm>
            <a:off x="304800" y="1905000"/>
            <a:ext cx="6544387" cy="2163837"/>
          </a:xfrm>
          <a:prstGeom prst="rect">
            <a:avLst/>
          </a:prstGeom>
        </p:spPr>
      </p:pic>
    </p:spTree>
    <p:extLst>
      <p:ext uri="{BB962C8B-B14F-4D97-AF65-F5344CB8AC3E}">
        <p14:creationId xmlns:p14="http://schemas.microsoft.com/office/powerpoint/2010/main" val="282715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Question #1</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lnSpc>
                <a:spcPct val="150000"/>
              </a:lnSpc>
            </a:pPr>
            <a:r>
              <a:rPr lang="en-US" sz="2000" dirty="0" smtClean="0"/>
              <a:t>Do I need to show compliance for 5%10%10% at each DSP </a:t>
            </a:r>
          </a:p>
          <a:p>
            <a:pPr lvl="1">
              <a:lnSpc>
                <a:spcPct val="150000"/>
              </a:lnSpc>
            </a:pPr>
            <a:r>
              <a:rPr lang="en-US" sz="1600" dirty="0" smtClean="0"/>
              <a:t>Yes, but….</a:t>
            </a:r>
          </a:p>
          <a:p>
            <a:pPr lvl="1">
              <a:lnSpc>
                <a:spcPct val="150000"/>
              </a:lnSpc>
            </a:pPr>
            <a:r>
              <a:rPr lang="en-US" sz="1600" dirty="0" smtClean="0"/>
              <a:t>Many DSP have TO Designation or Agency agreements in place</a:t>
            </a:r>
          </a:p>
          <a:p>
            <a:pPr lvl="1">
              <a:lnSpc>
                <a:spcPct val="150000"/>
              </a:lnSpc>
            </a:pPr>
            <a:r>
              <a:rPr lang="en-US" sz="1600" dirty="0" smtClean="0"/>
              <a:t>In that type of arrangement for a scenario where 8 DSPs roll up to a single TO, then the 5/10/10 is tracked at the TO level.</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10240582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Question #2</a:t>
            </a:r>
            <a:endParaRPr lang="en-US" b="1" dirty="0">
              <a:solidFill>
                <a:schemeClr val="accent1"/>
              </a:solidFill>
            </a:endParaRPr>
          </a:p>
        </p:txBody>
      </p:sp>
      <p:sp>
        <p:nvSpPr>
          <p:cNvPr id="3" name="Content Placeholder 2"/>
          <p:cNvSpPr>
            <a:spLocks noGrp="1"/>
          </p:cNvSpPr>
          <p:nvPr>
            <p:ph idx="1"/>
          </p:nvPr>
        </p:nvSpPr>
        <p:spPr>
          <a:xfrm>
            <a:off x="304800" y="838200"/>
            <a:ext cx="8534400" cy="4114800"/>
          </a:xfrm>
        </p:spPr>
        <p:txBody>
          <a:bodyPr/>
          <a:lstStyle/>
          <a:p>
            <a:pPr>
              <a:lnSpc>
                <a:spcPct val="150000"/>
              </a:lnSpc>
            </a:pPr>
            <a:r>
              <a:rPr lang="en-US" sz="2000" dirty="0" smtClean="0"/>
              <a:t>Is the 5%, 10%, 10% a cumulative response to meet a 25% value?</a:t>
            </a:r>
          </a:p>
          <a:p>
            <a:pPr lvl="1">
              <a:lnSpc>
                <a:spcPct val="150000"/>
              </a:lnSpc>
            </a:pPr>
            <a:r>
              <a:rPr lang="en-US" sz="1600" dirty="0" smtClean="0"/>
              <a:t>No, the requirements are independent for each frequency level and should be set to respond accordingly.</a:t>
            </a:r>
          </a:p>
          <a:p>
            <a:pPr lvl="1">
              <a:lnSpc>
                <a:spcPct val="150000"/>
              </a:lnSpc>
            </a:pPr>
            <a:r>
              <a:rPr lang="en-US" sz="1600" dirty="0" smtClean="0"/>
              <a:t>For 100MW area load</a:t>
            </a:r>
          </a:p>
          <a:p>
            <a:pPr lvl="2">
              <a:lnSpc>
                <a:spcPct val="150000"/>
              </a:lnSpc>
            </a:pPr>
            <a:r>
              <a:rPr lang="en-US" sz="1200" dirty="0" smtClean="0"/>
              <a:t>At least 5% should be armed to trip at 59.3Hz   (circuits of 5MW or more)</a:t>
            </a:r>
          </a:p>
          <a:p>
            <a:pPr lvl="2">
              <a:lnSpc>
                <a:spcPct val="150000"/>
              </a:lnSpc>
            </a:pPr>
            <a:r>
              <a:rPr lang="en-US" sz="1200" dirty="0" smtClean="0"/>
              <a:t>An additional 10% should be armed to trip at 58.9 Hz (circuits of additional 10MW or more)</a:t>
            </a:r>
          </a:p>
          <a:p>
            <a:pPr lvl="2">
              <a:lnSpc>
                <a:spcPct val="150000"/>
              </a:lnSpc>
            </a:pPr>
            <a:r>
              <a:rPr lang="en-US" sz="1200" dirty="0" smtClean="0"/>
              <a:t>An </a:t>
            </a:r>
            <a:r>
              <a:rPr lang="en-US" sz="1200" dirty="0"/>
              <a:t>additional 10% should be armed to trip at </a:t>
            </a:r>
            <a:r>
              <a:rPr lang="en-US" sz="1200" dirty="0" smtClean="0"/>
              <a:t>58.5 Hz (circuits of additional 10MW or more)</a:t>
            </a:r>
          </a:p>
          <a:p>
            <a:pPr lvl="2">
              <a:lnSpc>
                <a:spcPct val="150000"/>
              </a:lnSpc>
            </a:pPr>
            <a:r>
              <a:rPr lang="en-US" sz="1200" dirty="0" smtClean="0"/>
              <a:t>Not allowed to count extra/excess MW from another category</a:t>
            </a:r>
          </a:p>
          <a:p>
            <a:pPr lvl="3">
              <a:lnSpc>
                <a:spcPct val="150000"/>
              </a:lnSpc>
            </a:pPr>
            <a:r>
              <a:rPr lang="en-US" sz="1000" dirty="0" smtClean="0"/>
              <a:t>Invalid example 8 + 9 + 8 = 25 but does not meet individual requirement for each level</a:t>
            </a:r>
            <a:endParaRPr lang="en-US" sz="1000" dirty="0"/>
          </a:p>
          <a:p>
            <a:pPr lvl="2">
              <a:lnSpc>
                <a:spcPct val="150000"/>
              </a:lnSpc>
            </a:pPr>
            <a:endParaRPr lang="en-US" sz="12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pic>
        <p:nvPicPr>
          <p:cNvPr id="5" name="Picture 4"/>
          <p:cNvPicPr>
            <a:picLocks noChangeAspect="1"/>
          </p:cNvPicPr>
          <p:nvPr/>
        </p:nvPicPr>
        <p:blipFill>
          <a:blip r:embed="rId3"/>
          <a:stretch>
            <a:fillRect/>
          </a:stretch>
        </p:blipFill>
        <p:spPr>
          <a:xfrm>
            <a:off x="847013" y="4114800"/>
            <a:ext cx="6544387" cy="2163837"/>
          </a:xfrm>
          <a:prstGeom prst="rect">
            <a:avLst/>
          </a:prstGeom>
        </p:spPr>
      </p:pic>
    </p:spTree>
    <p:extLst>
      <p:ext uri="{BB962C8B-B14F-4D97-AF65-F5344CB8AC3E}">
        <p14:creationId xmlns:p14="http://schemas.microsoft.com/office/powerpoint/2010/main" val="11119623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Question #3</a:t>
            </a:r>
            <a:endParaRPr lang="en-US" b="1" dirty="0">
              <a:solidFill>
                <a:schemeClr val="accent1"/>
              </a:solidFill>
            </a:endParaRPr>
          </a:p>
        </p:txBody>
      </p:sp>
      <p:sp>
        <p:nvSpPr>
          <p:cNvPr id="3" name="Content Placeholder 2"/>
          <p:cNvSpPr>
            <a:spLocks noGrp="1"/>
          </p:cNvSpPr>
          <p:nvPr>
            <p:ph idx="1"/>
          </p:nvPr>
        </p:nvSpPr>
        <p:spPr>
          <a:xfrm>
            <a:off x="304800" y="838200"/>
            <a:ext cx="8534400" cy="4572000"/>
          </a:xfrm>
        </p:spPr>
        <p:txBody>
          <a:bodyPr/>
          <a:lstStyle/>
          <a:p>
            <a:pPr>
              <a:lnSpc>
                <a:spcPct val="150000"/>
              </a:lnSpc>
            </a:pPr>
            <a:r>
              <a:rPr lang="en-US" sz="2000" dirty="0" smtClean="0"/>
              <a:t>How do we address a Load Resource in the survey?</a:t>
            </a:r>
          </a:p>
          <a:p>
            <a:pPr lvl="1">
              <a:lnSpc>
                <a:spcPct val="150000"/>
              </a:lnSpc>
            </a:pPr>
            <a:r>
              <a:rPr lang="en-US" sz="1600" dirty="0" smtClean="0"/>
              <a:t>In an area where there is currently 100MW of Load, inclusive of 15MW of Load Resource(s)</a:t>
            </a:r>
          </a:p>
          <a:p>
            <a:pPr lvl="2">
              <a:lnSpc>
                <a:spcPct val="150000"/>
              </a:lnSpc>
            </a:pPr>
            <a:r>
              <a:rPr lang="en-US" sz="1200" dirty="0" smtClean="0"/>
              <a:t>The 5/10/10 survey response is still based on the 100 MW of area load</a:t>
            </a:r>
          </a:p>
          <a:p>
            <a:pPr lvl="2">
              <a:lnSpc>
                <a:spcPct val="150000"/>
              </a:lnSpc>
            </a:pPr>
            <a:r>
              <a:rPr lang="en-US" sz="1200" dirty="0" smtClean="0"/>
              <a:t>Since the 15MW is a paid service that triggers at 59.7Hz, it is not part of the UFLS 5/10/10</a:t>
            </a:r>
          </a:p>
          <a:p>
            <a:pPr lvl="2">
              <a:lnSpc>
                <a:spcPct val="150000"/>
              </a:lnSpc>
            </a:pPr>
            <a:r>
              <a:rPr lang="en-US" sz="1200" dirty="0" smtClean="0"/>
              <a:t>In the survey, there is no requirement for identifying Load Resource(s) impacted circuits</a:t>
            </a:r>
          </a:p>
          <a:p>
            <a:pPr lvl="2">
              <a:lnSpc>
                <a:spcPct val="150000"/>
              </a:lnSpc>
            </a:pPr>
            <a:r>
              <a:rPr lang="en-US" sz="1200" dirty="0" smtClean="0"/>
              <a:t>In an actual event, the QSE is responsible for deploying the Load Resource at 59.7Hz and the DSP is responsible for the 5/10/10 UFLS requirement.</a:t>
            </a:r>
          </a:p>
          <a:p>
            <a:pPr lvl="2">
              <a:lnSpc>
                <a:spcPct val="150000"/>
              </a:lnSpc>
            </a:pPr>
            <a:endParaRPr lang="en-US" sz="1200" dirty="0" smtClean="0"/>
          </a:p>
          <a:p>
            <a:pPr lvl="1">
              <a:lnSpc>
                <a:spcPct val="150000"/>
              </a:lnSpc>
            </a:pPr>
            <a:r>
              <a:rPr lang="en-US" sz="1600" dirty="0"/>
              <a:t>Language may be unclear, but for the survey ERCOT considers the total area load as being the current load served, inclusive of Load Resources consuming power</a:t>
            </a:r>
          </a:p>
          <a:p>
            <a:pPr marL="457200" lvl="1" indent="0">
              <a:lnSpc>
                <a:spcPct val="150000"/>
              </a:lnSpc>
              <a:buNone/>
            </a:pPr>
            <a:r>
              <a:rPr lang="en-US" sz="1400" i="1" dirty="0" smtClean="0">
                <a:solidFill>
                  <a:srgbClr val="FF0000"/>
                </a:solidFill>
              </a:rPr>
              <a:t>“</a:t>
            </a:r>
            <a:r>
              <a:rPr lang="en-US" sz="1400" i="1" dirty="0">
                <a:solidFill>
                  <a:srgbClr val="FF0000"/>
                </a:solidFill>
              </a:rPr>
              <a:t>At least 25% of the ERCOT System Load that is not equipped with high-set under-frequency relays shall be equipped at all times with provisions for automatic under-frequency load shedding.”</a:t>
            </a:r>
            <a:endParaRPr lang="en-US" sz="1400" i="1" dirty="0"/>
          </a:p>
          <a:p>
            <a:pPr lvl="1">
              <a:lnSpc>
                <a:spcPct val="150000"/>
              </a:lnSpc>
            </a:pPr>
            <a:endParaRPr lang="en-US" sz="14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14197683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Reminder of Survey Deadline</a:t>
            </a:r>
            <a:endParaRPr lang="en-US" b="1" dirty="0">
              <a:solidFill>
                <a:schemeClr val="accent1"/>
              </a:solidFill>
            </a:endParaRPr>
          </a:p>
        </p:txBody>
      </p:sp>
      <p:sp>
        <p:nvSpPr>
          <p:cNvPr id="3" name="Content Placeholder 2"/>
          <p:cNvSpPr>
            <a:spLocks noGrp="1"/>
          </p:cNvSpPr>
          <p:nvPr>
            <p:ph idx="1"/>
          </p:nvPr>
        </p:nvSpPr>
        <p:spPr>
          <a:xfrm>
            <a:off x="304800" y="838200"/>
            <a:ext cx="8534400" cy="4572000"/>
          </a:xfrm>
        </p:spPr>
        <p:txBody>
          <a:bodyPr/>
          <a:lstStyle/>
          <a:p>
            <a:r>
              <a:rPr lang="en-US" sz="1400" b="1" dirty="0"/>
              <a:t>LONG DESCRIPTION:</a:t>
            </a:r>
            <a:r>
              <a:rPr lang="en-US" sz="1400" dirty="0"/>
              <a:t>  In accordance with Nodal Operating Guides Section 2.6.1, Automatic Firm Load Shedding, ERCOT requests that Transmission and/or Distribution Service Providers (TDSPs) complete the attached Under-Frequency Load Shedding (UFLS) survey.  Distribution Service Providers (DSPs) must either complete the survey or ensure that their data is included in a survey completed by their Transmission Services Provider (TSP).  </a:t>
            </a:r>
          </a:p>
          <a:p>
            <a:r>
              <a:rPr lang="en-US" sz="1400" dirty="0"/>
              <a:t>The survey must be completed for a</a:t>
            </a:r>
            <a:r>
              <a:rPr lang="en-US" sz="1400" b="1" u="sng" dirty="0">
                <a:solidFill>
                  <a:srgbClr val="FF0000"/>
                </a:solidFill>
              </a:rPr>
              <a:t> test hour </a:t>
            </a:r>
            <a:r>
              <a:rPr lang="en-US" sz="1400" b="1" u="sng" dirty="0" smtClean="0">
                <a:solidFill>
                  <a:srgbClr val="FF0000"/>
                </a:solidFill>
              </a:rPr>
              <a:t>of </a:t>
            </a:r>
            <a:r>
              <a:rPr lang="en-US" sz="1400" b="1" u="sng" dirty="0">
                <a:solidFill>
                  <a:srgbClr val="FF0000"/>
                </a:solidFill>
              </a:rPr>
              <a:t>May 12, 2016 at 11:00 A.M </a:t>
            </a:r>
            <a:r>
              <a:rPr lang="en-US" sz="1400" dirty="0"/>
              <a:t>Central Prevailing Time (CPT).  Each ERCOT Transmission Service Provider is required to make arrangements to secure the measured load for the above test hour. </a:t>
            </a:r>
          </a:p>
          <a:p>
            <a:pPr>
              <a:lnSpc>
                <a:spcPct val="150000"/>
              </a:lnSpc>
            </a:pPr>
            <a:r>
              <a:rPr lang="en-US" sz="1400" b="1" dirty="0" smtClean="0"/>
              <a:t>ACTION </a:t>
            </a:r>
            <a:r>
              <a:rPr lang="en-US" sz="1400" b="1" dirty="0"/>
              <a:t>REQUIRED:</a:t>
            </a:r>
            <a:r>
              <a:rPr lang="en-US" sz="1400" dirty="0"/>
              <a:t> ERCOT appreciates your cooperation and asks that the attache</a:t>
            </a:r>
            <a:r>
              <a:rPr lang="en-US" sz="1400" b="1" dirty="0"/>
              <a:t>d </a:t>
            </a:r>
            <a:r>
              <a:rPr lang="en-US" sz="1400" b="1" u="sng" dirty="0">
                <a:solidFill>
                  <a:srgbClr val="FF0000"/>
                </a:solidFill>
              </a:rPr>
              <a:t>survey be submitted no later than June 12, 2016</a:t>
            </a:r>
            <a:r>
              <a:rPr lang="en-US" sz="1400" dirty="0"/>
              <a:t> via e-mail to </a:t>
            </a:r>
            <a:r>
              <a:rPr lang="en-US" sz="1400" u="sng" dirty="0">
                <a:hlinkClick r:id="rId3"/>
              </a:rPr>
              <a:t>Compliance@ercot.com</a:t>
            </a:r>
            <a:endParaRPr lang="en-US" sz="14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319447830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schemas.openxmlformats.org/package/2006/metadata/core-properties"/>
    <ds:schemaRef ds:uri="http://purl.org/dc/terms/"/>
    <ds:schemaRef ds:uri="http://schemas.microsoft.com/office/2006/metadata/properties"/>
    <ds:schemaRef ds:uri="http://schemas.microsoft.com/office/2006/documentManagement/types"/>
    <ds:schemaRef ds:uri="http://www.w3.org/XML/1998/namespace"/>
    <ds:schemaRef ds:uri="http://purl.org/dc/dcmitype/"/>
    <ds:schemaRef ds:uri="http://purl.org/dc/elements/1.1/"/>
    <ds:schemaRef ds:uri="http://schemas.microsoft.com/office/infopath/2007/PartnerControls"/>
    <ds:schemaRef ds:uri="c34af464-7aa1-4edd-9be4-83dffc1cb926"/>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872</TotalTime>
  <Words>414</Words>
  <Application>Microsoft Office PowerPoint</Application>
  <PresentationFormat>On-screen Show (4:3)</PresentationFormat>
  <Paragraphs>63</Paragraphs>
  <Slides>7</Slides>
  <Notes>5</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7</vt:i4>
      </vt:variant>
    </vt:vector>
  </HeadingPairs>
  <TitlesOfParts>
    <vt:vector size="11" baseType="lpstr">
      <vt:lpstr>Arial</vt:lpstr>
      <vt:lpstr>Calibri</vt:lpstr>
      <vt:lpstr>1_Custom Design</vt:lpstr>
      <vt:lpstr>Office Theme</vt:lpstr>
      <vt:lpstr>PowerPoint Presentation</vt:lpstr>
      <vt:lpstr>Background</vt:lpstr>
      <vt:lpstr>Reminder of Op Guide Requirement</vt:lpstr>
      <vt:lpstr>Question #1</vt:lpstr>
      <vt:lpstr>Question #2</vt:lpstr>
      <vt:lpstr>Question #3</vt:lpstr>
      <vt:lpstr>Reminder of Survey Deadline</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Suzy Clifton </cp:lastModifiedBy>
  <cp:revision>59</cp:revision>
  <cp:lastPrinted>2016-04-13T16:27:02Z</cp:lastPrinted>
  <dcterms:created xsi:type="dcterms:W3CDTF">2016-01-21T15:20:31Z</dcterms:created>
  <dcterms:modified xsi:type="dcterms:W3CDTF">2016-04-19T16:28:01Z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