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0"/>
  </p:notesMasterIdLst>
  <p:handoutMasterIdLst>
    <p:handoutMasterId r:id="rId11"/>
  </p:handoutMasterIdLst>
  <p:sldIdLst>
    <p:sldId id="274" r:id="rId7"/>
    <p:sldId id="275" r:id="rId8"/>
    <p:sldId id="276"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03" d="100"/>
          <a:sy n="103" d="100"/>
        </p:scale>
        <p:origin x="234" y="10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4/18/2016</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4/18/2016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365918"/>
          </a:xfrm>
        </p:spPr>
        <p:txBody>
          <a:bodyPr/>
          <a:lstStyle/>
          <a:p>
            <a:r>
              <a:rPr lang="en-US" sz="1800" dirty="0" smtClean="0"/>
              <a:t>NPRRs</a:t>
            </a:r>
            <a:endParaRPr lang="en-US" sz="1800" dirty="0"/>
          </a:p>
        </p:txBody>
      </p:sp>
      <p:sp>
        <p:nvSpPr>
          <p:cNvPr id="3" name="Content Placeholder 2"/>
          <p:cNvSpPr>
            <a:spLocks noGrp="1"/>
          </p:cNvSpPr>
          <p:nvPr>
            <p:ph idx="1"/>
          </p:nvPr>
        </p:nvSpPr>
        <p:spPr>
          <a:xfrm>
            <a:off x="304800" y="533400"/>
            <a:ext cx="8534400" cy="5386633"/>
          </a:xfrm>
        </p:spPr>
        <p:txBody>
          <a:bodyPr/>
          <a:lstStyle/>
          <a:p>
            <a:r>
              <a:rPr lang="en-US" sz="1400" b="1" dirty="0" smtClean="0"/>
              <a:t>754NPRR </a:t>
            </a:r>
            <a:r>
              <a:rPr lang="en-US" sz="1400" b="1" dirty="0"/>
              <a:t>Revise Load Distribution Factors Report Posting Frequency. </a:t>
            </a:r>
            <a:r>
              <a:rPr lang="en-US" sz="1400" dirty="0"/>
              <a:t>This Nodal Protocol Revision Request (NPRR) revises two provisions addressing the posting frequency for the Load forecast distribution factors report to require posting of the report only when the factors are changed. </a:t>
            </a:r>
            <a:endParaRPr lang="en-US" sz="1400" dirty="0" smtClean="0"/>
          </a:p>
          <a:p>
            <a:r>
              <a:rPr lang="en-US" sz="1400" b="1" dirty="0" smtClean="0"/>
              <a:t>755NPRR </a:t>
            </a:r>
            <a:r>
              <a:rPr lang="en-US" sz="1400" b="1" dirty="0"/>
              <a:t>Agent-Only QSE Registration. </a:t>
            </a:r>
            <a:r>
              <a:rPr lang="en-US" sz="1400" dirty="0"/>
              <a:t>This Nodal Protocol Revision Request (NPRR) allows an Entity to register as an Agent-Only Qualified Scheduling Entity (QSE) for the purpose of connecting to the ERCOT Wide Area Network (WAN) as an agent for another QSE, without meeting collateral and capitalization requirements otherwise applicable to a QSE. </a:t>
            </a:r>
            <a:endParaRPr lang="en-US" sz="1400" dirty="0" smtClean="0"/>
          </a:p>
          <a:p>
            <a:r>
              <a:rPr lang="en-US" sz="1400" b="1" dirty="0" smtClean="0"/>
              <a:t>758NPRR </a:t>
            </a:r>
            <a:r>
              <a:rPr lang="en-US" sz="1400" b="1" dirty="0"/>
              <a:t>Improved Transparency for Outages Potentially Having a High Economic Impact. </a:t>
            </a:r>
            <a:r>
              <a:rPr lang="en-US" sz="1400" dirty="0"/>
              <a:t>This Nodal Protocol Revision Request (NPRR) introduces language to: identify Outages that have historically resulted in high congestion costs, as adjusted through a stakeholder review process to account for upgrades and other changes that would affect the fidelity of this list as an indicator of Outages that might cause future congestion; encourage earlier submission of these Outages; formalize the process of rescheduling these Outages when they must be moved due to Forced Outages or later-arriving generator Outages; and provide improved transparency to Market Participants when Outages with this potential congestion impact are submitted with less than 90 days’ notice. Specific items proposed within this NPRR include: identification and posting of High Impact Transmission Elements (HITEs) and High Impact Outages (HIOs); and introduction of a Rescheduled Outage type. </a:t>
            </a:r>
            <a:endParaRPr lang="en-US" sz="1400" dirty="0" smtClean="0"/>
          </a:p>
          <a:p>
            <a:r>
              <a:rPr lang="en-US" sz="1400" b="1" dirty="0" smtClean="0"/>
              <a:t>761NPRR </a:t>
            </a:r>
            <a:r>
              <a:rPr lang="en-US" sz="1400" b="1" dirty="0"/>
              <a:t>As-Built Clarification to NPRR515, Day-Ahead Market Self-Commitment of Generation Resources. </a:t>
            </a:r>
            <a:r>
              <a:rPr lang="en-US" sz="1400" dirty="0"/>
              <a:t> This NPRR clarifies that a Resource will not be eligible for Day-Ahead Make-Whole Payment Startup Cost compensation when the DAM considers the Resource as having no cost to startup, per NPRR515</a:t>
            </a:r>
            <a:endParaRPr lang="en-US" sz="1400" b="1"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1</a:t>
            </a:fld>
            <a:endParaRPr lang="en-US"/>
          </a:p>
        </p:txBody>
      </p:sp>
    </p:spTree>
    <p:extLst>
      <p:ext uri="{BB962C8B-B14F-4D97-AF65-F5344CB8AC3E}">
        <p14:creationId xmlns:p14="http://schemas.microsoft.com/office/powerpoint/2010/main" val="24653871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289718"/>
          </a:xfrm>
        </p:spPr>
        <p:txBody>
          <a:bodyPr/>
          <a:lstStyle/>
          <a:p>
            <a:r>
              <a:rPr lang="en-US" sz="1800" dirty="0"/>
              <a:t>NPRRs</a:t>
            </a:r>
          </a:p>
        </p:txBody>
      </p:sp>
      <p:sp>
        <p:nvSpPr>
          <p:cNvPr id="3" name="Content Placeholder 2"/>
          <p:cNvSpPr>
            <a:spLocks noGrp="1"/>
          </p:cNvSpPr>
          <p:nvPr>
            <p:ph idx="1"/>
          </p:nvPr>
        </p:nvSpPr>
        <p:spPr>
          <a:xfrm>
            <a:off x="304800" y="685800"/>
            <a:ext cx="8534400" cy="5234233"/>
          </a:xfrm>
        </p:spPr>
        <p:txBody>
          <a:bodyPr/>
          <a:lstStyle/>
          <a:p>
            <a:r>
              <a:rPr lang="en-US" sz="1400" b="1" dirty="0" smtClean="0"/>
              <a:t>762NPRR </a:t>
            </a:r>
            <a:r>
              <a:rPr lang="en-US" sz="1400" b="1" dirty="0"/>
              <a:t>Removal of Language Related to Responsive Reserve Provided by DC Ties. </a:t>
            </a:r>
            <a:r>
              <a:rPr lang="en-US" sz="1400" dirty="0"/>
              <a:t>  This Nodal Protocol Revision Request (NPRR) removes references to the provision of Responsive Reserve (RRS) across the Direct Current Ties (DC Ties). These references existed in the Zonal Protocols, and similar references have existed in the Operating Guides from at least 1997. However, to date, there are no ERCOT systems or procedures in place to award RRS to the DC Ties, and no project to add this functionality has ever been proposed. Without any funding for the necessary system changes, ERCOT has no mechanism for allowing the provision of RRS over the DC Ties. </a:t>
            </a:r>
            <a:endParaRPr lang="en-US" sz="1400" dirty="0" smtClean="0"/>
          </a:p>
          <a:p>
            <a:r>
              <a:rPr lang="en-US" sz="1400" b="1" dirty="0" smtClean="0"/>
              <a:t>763NPRR </a:t>
            </a:r>
            <a:r>
              <a:rPr lang="en-US" sz="1400" b="1" dirty="0"/>
              <a:t>As-Built Clarification to NPRR553, Monthly BLT Payment and Charge for Presidio Exception.  </a:t>
            </a:r>
            <a:r>
              <a:rPr lang="en-US" sz="1400" dirty="0"/>
              <a:t> This Nodal Protocol Revision Request (NPRR) corrects the formula for the calculation of the Load-Allocated Monthly BLT Amount per QSE (LAMBLTAMT) in paragraph (3)(c) of Section 6.6.3.5 to reflect a charge, rather than a payment, to comport with the facial intent of NPRR553, Monthly BLT Payment and Charge for Presidio Exception, and with the system implementation of that charge. The title of NPRR553 references a charge (in addition to a payment) and the language preceding the formula expresses an intention to impose a charge. For these reasons, ERCOT believes that the omission of the required “-1” at the beginning of the formula was inadvertent and should be corrected. </a:t>
            </a:r>
            <a:endParaRPr lang="en-US" sz="1400" dirty="0" smtClean="0"/>
          </a:p>
          <a:p>
            <a:r>
              <a:rPr lang="en-US" sz="1400" b="1" dirty="0" smtClean="0"/>
              <a:t>764NPRR </a:t>
            </a:r>
            <a:r>
              <a:rPr lang="en-US" sz="1400" b="1" dirty="0"/>
              <a:t>QSE Capacity Short Calculations Based on an 80% Probability of Exceedance (P80).  </a:t>
            </a:r>
            <a:r>
              <a:rPr lang="en-US" sz="1400" dirty="0"/>
              <a:t>This Nodal Protocol Revision Request (NPRR) proposes to base Reliability Unit Commitment (RUC) capacity short calculations on the Wind-Powered Generation Resource Production Potential (WGRPP) for a Wind-powered Generation Resource (WGR) and the </a:t>
            </a:r>
            <a:r>
              <a:rPr lang="en-US" sz="1400" dirty="0" err="1"/>
              <a:t>PhotoVoltaic</a:t>
            </a:r>
            <a:r>
              <a:rPr lang="en-US" sz="1400" dirty="0"/>
              <a:t> Generation Resource Production Potential (PVGRPP) for a </a:t>
            </a:r>
            <a:r>
              <a:rPr lang="en-US" sz="1400" dirty="0" err="1"/>
              <a:t>PhotoVoltaic</a:t>
            </a:r>
            <a:r>
              <a:rPr lang="en-US" sz="1400" dirty="0"/>
              <a:t> Generation Resource (PVGR)–i.e., an 80% probability of exceedance (P80).  </a:t>
            </a:r>
            <a:endParaRPr lang="en-US" sz="1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13531306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442118"/>
          </a:xfrm>
        </p:spPr>
        <p:txBody>
          <a:bodyPr/>
          <a:lstStyle/>
          <a:p>
            <a:r>
              <a:rPr lang="en-US" sz="1800" dirty="0"/>
              <a:t>NPRRs</a:t>
            </a:r>
          </a:p>
        </p:txBody>
      </p:sp>
      <p:sp>
        <p:nvSpPr>
          <p:cNvPr id="3" name="Content Placeholder 2"/>
          <p:cNvSpPr>
            <a:spLocks noGrp="1"/>
          </p:cNvSpPr>
          <p:nvPr>
            <p:ph idx="1"/>
          </p:nvPr>
        </p:nvSpPr>
        <p:spPr>
          <a:xfrm>
            <a:off x="304800" y="685800"/>
            <a:ext cx="8534400" cy="5234233"/>
          </a:xfrm>
        </p:spPr>
        <p:txBody>
          <a:bodyPr/>
          <a:lstStyle/>
          <a:p>
            <a:r>
              <a:rPr lang="en-US" sz="1400" b="1" dirty="0" smtClean="0"/>
              <a:t>765 NPRR </a:t>
            </a:r>
            <a:r>
              <a:rPr lang="en-US" sz="1400" b="1" dirty="0"/>
              <a:t>Remove Vendor Names for Fuel Indices from the Protocols.  </a:t>
            </a:r>
            <a:r>
              <a:rPr lang="en-US" sz="1400" dirty="0"/>
              <a:t>This Nodal Protocol Revision Request (NPRR) eliminates the name of the publisher of the Fuel Index Price (FIP), Fuel Oil Price (FOP), and </a:t>
            </a:r>
            <a:r>
              <a:rPr lang="en-US" sz="1400" dirty="0" err="1"/>
              <a:t>Waha</a:t>
            </a:r>
            <a:r>
              <a:rPr lang="en-US" sz="1400" dirty="0"/>
              <a:t> Fuel Price (WFP) from the Protocols, and provides additional clarifying language regarding the use of a substitute source for daily fuel prices in the event that one is needed. </a:t>
            </a:r>
            <a:endParaRPr lang="en-US" sz="1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334342235"/>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C0E9AA12-8AF9-4AA6-90FE-24669859CDF3}">
  <ds:schemaRefs>
    <ds:schemaRef ds:uri="http://purl.org/dc/elements/1.1/"/>
    <ds:schemaRef ds:uri="http://purl.org/dc/terms/"/>
    <ds:schemaRef ds:uri="http://schemas.microsoft.com/office/2006/documentManagement/types"/>
    <ds:schemaRef ds:uri="http://schemas.openxmlformats.org/package/2006/metadata/core-properties"/>
    <ds:schemaRef ds:uri="http://schemas.microsoft.com/office/infopath/2007/PartnerControls"/>
    <ds:schemaRef ds:uri="http://purl.org/dc/dcmitype/"/>
    <ds:schemaRef ds:uri="http://www.w3.org/XML/1998/namespace"/>
    <ds:schemaRef ds:uri="c34af464-7aa1-4edd-9be4-83dffc1cb926"/>
    <ds:schemaRef ds:uri="http://schemas.microsoft.com/office/2006/metadata/properties"/>
  </ds:schemaRefs>
</ds:datastoreItem>
</file>

<file path=customXml/itemProps3.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206</TotalTime>
  <Words>302</Words>
  <Application>Microsoft Office PowerPoint</Application>
  <PresentationFormat>On-screen Show (4:3)</PresentationFormat>
  <Paragraphs>14</Paragraphs>
  <Slides>3</Slides>
  <Notes>0</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3</vt:i4>
      </vt:variant>
    </vt:vector>
  </HeadingPairs>
  <TitlesOfParts>
    <vt:vector size="8" baseType="lpstr">
      <vt:lpstr>Arial</vt:lpstr>
      <vt:lpstr>Calibri</vt:lpstr>
      <vt:lpstr>1_Custom Design</vt:lpstr>
      <vt:lpstr>Office Theme</vt:lpstr>
      <vt:lpstr>Custom Design</vt:lpstr>
      <vt:lpstr>NPRRs</vt:lpstr>
      <vt:lpstr>NPRRs</vt:lpstr>
      <vt:lpstr>NPRRs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Spells, Vanessa</cp:lastModifiedBy>
  <cp:revision>24</cp:revision>
  <cp:lastPrinted>2016-01-21T20:53:15Z</cp:lastPrinted>
  <dcterms:created xsi:type="dcterms:W3CDTF">2016-01-21T15:20:31Z</dcterms:created>
  <dcterms:modified xsi:type="dcterms:W3CDTF">2016-04-18T17:11:55Z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