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33"/>
  </p:notesMasterIdLst>
  <p:handoutMasterIdLst>
    <p:handoutMasterId r:id="rId34"/>
  </p:handoutMasterIdLst>
  <p:sldIdLst>
    <p:sldId id="260" r:id="rId7"/>
    <p:sldId id="258" r:id="rId8"/>
    <p:sldId id="318" r:id="rId9"/>
    <p:sldId id="336" r:id="rId10"/>
    <p:sldId id="337" r:id="rId11"/>
    <p:sldId id="339" r:id="rId12"/>
    <p:sldId id="326" r:id="rId13"/>
    <p:sldId id="321" r:id="rId14"/>
    <p:sldId id="322" r:id="rId15"/>
    <p:sldId id="338" r:id="rId16"/>
    <p:sldId id="340" r:id="rId17"/>
    <p:sldId id="341" r:id="rId18"/>
    <p:sldId id="351" r:id="rId19"/>
    <p:sldId id="342" r:id="rId20"/>
    <p:sldId id="343" r:id="rId21"/>
    <p:sldId id="352" r:id="rId22"/>
    <p:sldId id="344" r:id="rId23"/>
    <p:sldId id="349" r:id="rId24"/>
    <p:sldId id="345" r:id="rId25"/>
    <p:sldId id="353" r:id="rId26"/>
    <p:sldId id="346" r:id="rId27"/>
    <p:sldId id="347" r:id="rId28"/>
    <p:sldId id="354" r:id="rId29"/>
    <p:sldId id="348" r:id="rId30"/>
    <p:sldId id="350" r:id="rId31"/>
    <p:sldId id="261"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12236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176256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04531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4200330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4087858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452387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623519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57779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3964973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3241085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32864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411806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dirty="0"/>
          </a:p>
        </p:txBody>
      </p:sp>
    </p:spTree>
    <p:extLst>
      <p:ext uri="{BB962C8B-B14F-4D97-AF65-F5344CB8AC3E}">
        <p14:creationId xmlns:p14="http://schemas.microsoft.com/office/powerpoint/2010/main" val="1647070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2385146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dirty="0"/>
          </a:p>
        </p:txBody>
      </p:sp>
    </p:spTree>
    <p:extLst>
      <p:ext uri="{BB962C8B-B14F-4D97-AF65-F5344CB8AC3E}">
        <p14:creationId xmlns:p14="http://schemas.microsoft.com/office/powerpoint/2010/main" val="2191350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24</a:t>
            </a:fld>
            <a:endParaRPr lang="en-US" dirty="0"/>
          </a:p>
        </p:txBody>
      </p:sp>
    </p:spTree>
    <p:extLst>
      <p:ext uri="{BB962C8B-B14F-4D97-AF65-F5344CB8AC3E}">
        <p14:creationId xmlns:p14="http://schemas.microsoft.com/office/powerpoint/2010/main" val="3870653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dirty="0"/>
          </a:p>
        </p:txBody>
      </p:sp>
    </p:spTree>
    <p:extLst>
      <p:ext uri="{BB962C8B-B14F-4D97-AF65-F5344CB8AC3E}">
        <p14:creationId xmlns:p14="http://schemas.microsoft.com/office/powerpoint/2010/main" val="1971430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22161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60734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443120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976993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6418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720822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427264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754326"/>
          </a:xfrm>
          <a:prstGeom prst="rect">
            <a:avLst/>
          </a:prstGeom>
          <a:noFill/>
        </p:spPr>
        <p:txBody>
          <a:bodyPr wrap="square" rtlCol="0">
            <a:spAutoFit/>
          </a:bodyPr>
          <a:lstStyle/>
          <a:p>
            <a:r>
              <a:rPr lang="en-US" b="1" dirty="0" smtClean="0"/>
              <a:t>ICE Futures ERCOT North Hub Liquidity Analysis</a:t>
            </a:r>
            <a:endParaRPr lang="en-US" b="1" dirty="0"/>
          </a:p>
          <a:p>
            <a:endParaRPr lang="en-US" dirty="0"/>
          </a:p>
          <a:p>
            <a:r>
              <a:rPr lang="en-US" dirty="0" smtClean="0"/>
              <a:t>Suresh Pabbisetty, FRM, ERP, CQF, CSQA.</a:t>
            </a:r>
            <a:endParaRPr lang="en-US" dirty="0"/>
          </a:p>
          <a:p>
            <a:pPr>
              <a:tabLst>
                <a:tab pos="5257800" algn="l"/>
              </a:tabLst>
            </a:pPr>
            <a:r>
              <a:rPr lang="en-US" dirty="0"/>
              <a:t>Lead Technical Analyst, </a:t>
            </a:r>
            <a:r>
              <a:rPr lang="en-US" dirty="0" smtClean="0"/>
              <a:t>Credit</a:t>
            </a:r>
            <a:endParaRPr lang="en-US" dirty="0"/>
          </a:p>
          <a:p>
            <a:endParaRPr lang="en-US" dirty="0"/>
          </a:p>
          <a:p>
            <a:r>
              <a:rPr lang="en-US" dirty="0" smtClean="0"/>
              <a:t>April 20,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Exposure Analysis using ICE Prices</a:t>
            </a:r>
          </a:p>
        </p:txBody>
      </p:sp>
      <p:sp>
        <p:nvSpPr>
          <p:cNvPr id="3" name="Content Placeholder 2"/>
          <p:cNvSpPr>
            <a:spLocks noGrp="1"/>
          </p:cNvSpPr>
          <p:nvPr>
            <p:ph idx="1"/>
          </p:nvPr>
        </p:nvSpPr>
        <p:spPr>
          <a:xfrm>
            <a:off x="350676" y="990600"/>
            <a:ext cx="8640924" cy="5181600"/>
          </a:xfrm>
        </p:spPr>
        <p:txBody>
          <a:bodyPr/>
          <a:lstStyle/>
          <a:p>
            <a:pPr marL="0" indent="0">
              <a:spcAft>
                <a:spcPts val="600"/>
              </a:spcAft>
              <a:buNone/>
            </a:pPr>
            <a:r>
              <a:rPr lang="en-US" sz="2400" dirty="0" smtClean="0"/>
              <a:t>Data Inputs &amp; Transformations:</a:t>
            </a:r>
          </a:p>
          <a:p>
            <a:pPr marL="0" lvl="1" indent="0">
              <a:spcAft>
                <a:spcPts val="600"/>
              </a:spcAft>
              <a:buNone/>
            </a:pPr>
            <a:r>
              <a:rPr lang="en-US" sz="2000" dirty="0" smtClean="0"/>
              <a:t>Cleared </a:t>
            </a:r>
            <a:r>
              <a:rPr lang="en-US" sz="2000" dirty="0"/>
              <a:t>Volume in </a:t>
            </a:r>
            <a:r>
              <a:rPr lang="en-US" sz="2000" i="1" dirty="0"/>
              <a:t>Settlement Window</a:t>
            </a:r>
            <a:r>
              <a:rPr lang="en-US" sz="2000" dirty="0"/>
              <a:t> that was used to set price</a:t>
            </a:r>
          </a:p>
          <a:p>
            <a:pPr marL="800100" lvl="1">
              <a:spcAft>
                <a:spcPts val="600"/>
              </a:spcAft>
            </a:pPr>
            <a:r>
              <a:rPr lang="en-US" sz="1800" dirty="0"/>
              <a:t>Settlement Window is between 2:28PM and 2:30PM of the trading day</a:t>
            </a:r>
          </a:p>
          <a:p>
            <a:pPr marL="800100" lvl="1">
              <a:spcAft>
                <a:spcPts val="600"/>
              </a:spcAft>
            </a:pPr>
            <a:r>
              <a:rPr lang="en-US" sz="1800" dirty="0"/>
              <a:t>Aggregate bids and offers volume of ERCOT North-Hub Peak Futures for each of future Operating Days OD+1 through OD+21</a:t>
            </a:r>
          </a:p>
          <a:p>
            <a:pPr marL="800100" lvl="1">
              <a:spcAft>
                <a:spcPts val="600"/>
              </a:spcAft>
            </a:pPr>
            <a:r>
              <a:rPr lang="en-US" sz="1800" dirty="0"/>
              <a:t>Aggregate bids and offers volume of ERCOT North-Hub Off-Peak Futures </a:t>
            </a:r>
            <a:r>
              <a:rPr lang="en-US" sz="1600" dirty="0"/>
              <a:t>for each of future Operating Days OD+1 through OD+21</a:t>
            </a:r>
          </a:p>
          <a:p>
            <a:pPr marL="0" lvl="1" indent="0">
              <a:spcAft>
                <a:spcPts val="600"/>
              </a:spcAft>
              <a:buNone/>
            </a:pPr>
            <a:r>
              <a:rPr lang="en-US" sz="2000" dirty="0" smtClean="0"/>
              <a:t>Cleared Volume in </a:t>
            </a:r>
            <a:r>
              <a:rPr lang="en-US" sz="2000" i="1" dirty="0" smtClean="0"/>
              <a:t>Trading Day</a:t>
            </a:r>
            <a:r>
              <a:rPr lang="en-US" sz="2000" dirty="0" smtClean="0"/>
              <a:t>:</a:t>
            </a:r>
            <a:endParaRPr lang="en-US" sz="2000" dirty="0"/>
          </a:p>
          <a:p>
            <a:pPr marL="800100" lvl="1">
              <a:spcAft>
                <a:spcPts val="600"/>
              </a:spcAft>
            </a:pPr>
            <a:r>
              <a:rPr lang="en-US" sz="1800" dirty="0" smtClean="0"/>
              <a:t>Trading Day is after 2:30PM of previous Business Day to 2:30PM of current Business Day </a:t>
            </a:r>
          </a:p>
          <a:p>
            <a:pPr marL="800100" lvl="1">
              <a:spcAft>
                <a:spcPts val="600"/>
              </a:spcAft>
            </a:pPr>
            <a:r>
              <a:rPr lang="en-US" sz="1800" dirty="0" smtClean="0"/>
              <a:t>Aggregate bids and offers volume of ERCOT North-Hub Peak Futures for each of future Operating Days OD+1 through OD+21</a:t>
            </a:r>
          </a:p>
          <a:p>
            <a:pPr marL="800100" lvl="1">
              <a:spcAft>
                <a:spcPts val="600"/>
              </a:spcAft>
            </a:pPr>
            <a:r>
              <a:rPr lang="en-US" sz="1800" dirty="0"/>
              <a:t>Aggregate </a:t>
            </a:r>
            <a:r>
              <a:rPr lang="en-US" sz="1800" dirty="0" smtClean="0"/>
              <a:t>bids </a:t>
            </a:r>
            <a:r>
              <a:rPr lang="en-US" sz="1800" dirty="0"/>
              <a:t>and offers volume of ERCOT North-Hub </a:t>
            </a:r>
            <a:r>
              <a:rPr lang="en-US" sz="1800" dirty="0" smtClean="0"/>
              <a:t>Off-Peak Futures </a:t>
            </a:r>
            <a:r>
              <a:rPr lang="en-US" sz="1600" dirty="0"/>
              <a:t>for each of future Operating Days OD+1 through </a:t>
            </a:r>
            <a:r>
              <a:rPr lang="en-US" sz="1600" dirty="0" smtClean="0"/>
              <a:t>OD+21</a:t>
            </a: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179910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4000" dirty="0" smtClean="0"/>
              <a:t>Results</a:t>
            </a:r>
          </a:p>
          <a:p>
            <a:pPr marL="0" indent="0" algn="ctr">
              <a:buNone/>
            </a:pPr>
            <a:r>
              <a:rPr lang="en-US" sz="4000" dirty="0" smtClean="0"/>
              <a:t>Liquidity in Settlement Window</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dirty="0"/>
          </a:p>
        </p:txBody>
      </p:sp>
    </p:spTree>
    <p:extLst>
      <p:ext uri="{BB962C8B-B14F-4D97-AF65-F5344CB8AC3E}">
        <p14:creationId xmlns:p14="http://schemas.microsoft.com/office/powerpoint/2010/main" val="4216346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Settlement  Window Trading Participation:</a:t>
            </a:r>
          </a:p>
          <a:p>
            <a:pPr marL="342900" lvl="1" indent="-342900">
              <a:spcAft>
                <a:spcPts val="600"/>
              </a:spcAft>
            </a:pPr>
            <a:r>
              <a:rPr lang="en-US" sz="2000" dirty="0" smtClean="0"/>
              <a:t>1</a:t>
            </a:r>
            <a:r>
              <a:rPr lang="en-US" sz="2000" dirty="0"/>
              <a:t>% to 6</a:t>
            </a:r>
            <a:r>
              <a:rPr lang="en-US" sz="2000" dirty="0" smtClean="0"/>
              <a:t>% </a:t>
            </a:r>
            <a:r>
              <a:rPr lang="en-US" sz="2000" dirty="0"/>
              <a:t>days have some cleared trades </a:t>
            </a:r>
            <a:r>
              <a:rPr lang="en-US" sz="2000" dirty="0" smtClean="0"/>
              <a:t>within Settlements </a:t>
            </a:r>
            <a:r>
              <a:rPr lang="en-US" sz="2000" dirty="0"/>
              <a:t>Window</a:t>
            </a:r>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dirty="0"/>
          </a:p>
        </p:txBody>
      </p:sp>
      <p:pic>
        <p:nvPicPr>
          <p:cNvPr id="4" name="Picture 3"/>
          <p:cNvPicPr>
            <a:picLocks noChangeAspect="1"/>
          </p:cNvPicPr>
          <p:nvPr/>
        </p:nvPicPr>
        <p:blipFill>
          <a:blip r:embed="rId3"/>
          <a:stretch>
            <a:fillRect/>
          </a:stretch>
        </p:blipFill>
        <p:spPr>
          <a:xfrm>
            <a:off x="533400" y="2362200"/>
            <a:ext cx="8458723" cy="2703691"/>
          </a:xfrm>
          <a:prstGeom prst="rect">
            <a:avLst/>
          </a:prstGeom>
        </p:spPr>
      </p:pic>
    </p:spTree>
    <p:extLst>
      <p:ext uri="{BB962C8B-B14F-4D97-AF65-F5344CB8AC3E}">
        <p14:creationId xmlns:p14="http://schemas.microsoft.com/office/powerpoint/2010/main" val="2491689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Settlement  Window Trading Volume:</a:t>
            </a:r>
          </a:p>
          <a:p>
            <a:pPr marL="342900" lvl="1" indent="-342900">
              <a:spcAft>
                <a:spcPts val="600"/>
              </a:spcAft>
            </a:pPr>
            <a:r>
              <a:rPr lang="en-US" sz="2000" dirty="0" smtClean="0"/>
              <a:t>Statistics are calculated only for the Days with trading volumes</a:t>
            </a:r>
          </a:p>
          <a:p>
            <a:pPr marL="342900" lvl="1" indent="-342900">
              <a:spcAft>
                <a:spcPts val="600"/>
              </a:spcAft>
            </a:pPr>
            <a:r>
              <a:rPr lang="en-US" sz="2000" dirty="0" smtClean="0"/>
              <a:t>All the volumes mentioned are per hour of Operating Day</a:t>
            </a:r>
          </a:p>
          <a:p>
            <a:pPr marL="342900" lvl="1" indent="-342900">
              <a:spcAft>
                <a:spcPts val="600"/>
              </a:spcAft>
            </a:pPr>
            <a:endParaRPr lang="en-US" sz="2000" dirty="0"/>
          </a:p>
          <a:p>
            <a:pPr marL="342900" lvl="1" indent="-342900">
              <a:spcAft>
                <a:spcPts val="600"/>
              </a:spcAft>
            </a:pPr>
            <a:endParaRPr lang="en-US" sz="2000" dirty="0" smtClean="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13</a:t>
            </a:fld>
            <a:endParaRPr lang="en-US" dirty="0"/>
          </a:p>
        </p:txBody>
      </p:sp>
      <p:pic>
        <p:nvPicPr>
          <p:cNvPr id="12" name="Picture 11"/>
          <p:cNvPicPr>
            <a:picLocks noChangeAspect="1"/>
          </p:cNvPicPr>
          <p:nvPr/>
        </p:nvPicPr>
        <p:blipFill>
          <a:blip r:embed="rId3"/>
          <a:stretch>
            <a:fillRect/>
          </a:stretch>
        </p:blipFill>
        <p:spPr>
          <a:xfrm>
            <a:off x="499105" y="2795964"/>
            <a:ext cx="8492495" cy="1547436"/>
          </a:xfrm>
          <a:prstGeom prst="rect">
            <a:avLst/>
          </a:prstGeom>
        </p:spPr>
      </p:pic>
    </p:spTree>
    <p:extLst>
      <p:ext uri="{BB962C8B-B14F-4D97-AF65-F5344CB8AC3E}">
        <p14:creationId xmlns:p14="http://schemas.microsoft.com/office/powerpoint/2010/main" val="258527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Settlement  Window Trading Volume:</a:t>
            </a:r>
          </a:p>
          <a:p>
            <a:pPr marL="0" indent="0">
              <a:spcAft>
                <a:spcPts val="600"/>
              </a:spcAft>
              <a:buNone/>
            </a:pPr>
            <a:r>
              <a:rPr lang="en-US" sz="2400" dirty="0"/>
              <a:t>	</a:t>
            </a: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dirty="0"/>
          </a:p>
        </p:txBody>
      </p:sp>
      <p:pic>
        <p:nvPicPr>
          <p:cNvPr id="7" name="Picture 6"/>
          <p:cNvPicPr>
            <a:picLocks noChangeAspect="1"/>
          </p:cNvPicPr>
          <p:nvPr/>
        </p:nvPicPr>
        <p:blipFill>
          <a:blip r:embed="rId3"/>
          <a:stretch>
            <a:fillRect/>
          </a:stretch>
        </p:blipFill>
        <p:spPr>
          <a:xfrm>
            <a:off x="968951" y="1676400"/>
            <a:ext cx="7206097" cy="4495800"/>
          </a:xfrm>
          <a:prstGeom prst="rect">
            <a:avLst/>
          </a:prstGeom>
        </p:spPr>
      </p:pic>
    </p:spTree>
    <p:extLst>
      <p:ext uri="{BB962C8B-B14F-4D97-AF65-F5344CB8AC3E}">
        <p14:creationId xmlns:p14="http://schemas.microsoft.com/office/powerpoint/2010/main" val="1082479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Settlement  Window Trading Participation:</a:t>
            </a:r>
          </a:p>
          <a:p>
            <a:pPr marL="342900" lvl="1" indent="-342900">
              <a:spcAft>
                <a:spcPts val="600"/>
              </a:spcAft>
            </a:pPr>
            <a:r>
              <a:rPr lang="en-US" sz="2000" dirty="0"/>
              <a:t>0</a:t>
            </a:r>
            <a:r>
              <a:rPr lang="en-US" sz="2000" dirty="0" smtClean="0"/>
              <a:t>% </a:t>
            </a:r>
            <a:r>
              <a:rPr lang="en-US" sz="2000" dirty="0"/>
              <a:t>to </a:t>
            </a:r>
            <a:r>
              <a:rPr lang="en-US" sz="2000" dirty="0" smtClean="0"/>
              <a:t>1% </a:t>
            </a:r>
            <a:r>
              <a:rPr lang="en-US" sz="2000" dirty="0"/>
              <a:t>days have some cleared trades during Settlements Window</a:t>
            </a:r>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dirty="0"/>
          </a:p>
        </p:txBody>
      </p:sp>
      <p:pic>
        <p:nvPicPr>
          <p:cNvPr id="4" name="Picture 3"/>
          <p:cNvPicPr>
            <a:picLocks noChangeAspect="1"/>
          </p:cNvPicPr>
          <p:nvPr/>
        </p:nvPicPr>
        <p:blipFill>
          <a:blip r:embed="rId3"/>
          <a:stretch>
            <a:fillRect/>
          </a:stretch>
        </p:blipFill>
        <p:spPr>
          <a:xfrm>
            <a:off x="533400" y="2286000"/>
            <a:ext cx="8381999" cy="2679167"/>
          </a:xfrm>
          <a:prstGeom prst="rect">
            <a:avLst/>
          </a:prstGeom>
        </p:spPr>
      </p:pic>
    </p:spTree>
    <p:extLst>
      <p:ext uri="{BB962C8B-B14F-4D97-AF65-F5344CB8AC3E}">
        <p14:creationId xmlns:p14="http://schemas.microsoft.com/office/powerpoint/2010/main" val="3339043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Settlement  Window Trading Volume:</a:t>
            </a:r>
          </a:p>
          <a:p>
            <a:pPr marL="342900" lvl="1" indent="-342900">
              <a:spcAft>
                <a:spcPts val="600"/>
              </a:spcAft>
            </a:pPr>
            <a:r>
              <a:rPr lang="en-US" sz="2000" dirty="0" smtClean="0"/>
              <a:t>Statistics are calculated only for the Days with trading volumes</a:t>
            </a:r>
          </a:p>
          <a:p>
            <a:pPr marL="342900" lvl="1" indent="-342900">
              <a:spcAft>
                <a:spcPts val="600"/>
              </a:spcAft>
            </a:pPr>
            <a:r>
              <a:rPr lang="en-US" sz="2000" dirty="0" smtClean="0"/>
              <a:t>All the volumes mentioned are per hour of Operating Day</a:t>
            </a:r>
          </a:p>
          <a:p>
            <a:pPr marL="342900" lvl="1" indent="-342900">
              <a:spcAft>
                <a:spcPts val="600"/>
              </a:spcAft>
            </a:pPr>
            <a:endParaRPr lang="en-US" sz="2000" dirty="0"/>
          </a:p>
          <a:p>
            <a:pPr marL="342900" lvl="1" indent="-342900">
              <a:spcAft>
                <a:spcPts val="600"/>
              </a:spcAft>
            </a:pPr>
            <a:endParaRPr lang="en-US" sz="2000" dirty="0" smtClean="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dirty="0"/>
          </a:p>
        </p:txBody>
      </p:sp>
      <p:pic>
        <p:nvPicPr>
          <p:cNvPr id="4" name="Picture 3"/>
          <p:cNvPicPr>
            <a:picLocks noChangeAspect="1"/>
          </p:cNvPicPr>
          <p:nvPr/>
        </p:nvPicPr>
        <p:blipFill>
          <a:blip r:embed="rId3"/>
          <a:stretch>
            <a:fillRect/>
          </a:stretch>
        </p:blipFill>
        <p:spPr>
          <a:xfrm>
            <a:off x="515052" y="2743199"/>
            <a:ext cx="8476547" cy="1405383"/>
          </a:xfrm>
          <a:prstGeom prst="rect">
            <a:avLst/>
          </a:prstGeom>
        </p:spPr>
      </p:pic>
    </p:spTree>
    <p:extLst>
      <p:ext uri="{BB962C8B-B14F-4D97-AF65-F5344CB8AC3E}">
        <p14:creationId xmlns:p14="http://schemas.microsoft.com/office/powerpoint/2010/main" val="3629093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Settlement  Window Trading Volume:</a:t>
            </a:r>
          </a:p>
          <a:p>
            <a:pPr marL="0" indent="0">
              <a:spcAft>
                <a:spcPts val="600"/>
              </a:spcAft>
              <a:buNone/>
            </a:pPr>
            <a:r>
              <a:rPr lang="en-US" sz="2400" dirty="0"/>
              <a:t>	</a:t>
            </a: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17</a:t>
            </a:fld>
            <a:endParaRPr lang="en-US" dirty="0"/>
          </a:p>
        </p:txBody>
      </p:sp>
      <p:pic>
        <p:nvPicPr>
          <p:cNvPr id="8" name="Picture 7"/>
          <p:cNvPicPr>
            <a:picLocks noChangeAspect="1"/>
          </p:cNvPicPr>
          <p:nvPr/>
        </p:nvPicPr>
        <p:blipFill>
          <a:blip r:embed="rId3"/>
          <a:stretch>
            <a:fillRect/>
          </a:stretch>
        </p:blipFill>
        <p:spPr>
          <a:xfrm>
            <a:off x="1005531" y="1676400"/>
            <a:ext cx="7132938" cy="4495800"/>
          </a:xfrm>
          <a:prstGeom prst="rect">
            <a:avLst/>
          </a:prstGeom>
        </p:spPr>
      </p:pic>
    </p:spTree>
    <p:extLst>
      <p:ext uri="{BB962C8B-B14F-4D97-AF65-F5344CB8AC3E}">
        <p14:creationId xmlns:p14="http://schemas.microsoft.com/office/powerpoint/2010/main" val="261213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4000" dirty="0" smtClean="0"/>
              <a:t>Results</a:t>
            </a:r>
          </a:p>
          <a:p>
            <a:pPr marL="0" indent="0" algn="ctr">
              <a:buNone/>
            </a:pPr>
            <a:r>
              <a:rPr lang="en-US" sz="4000" dirty="0" smtClean="0"/>
              <a:t>Liquidity in Trading Day</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18</a:t>
            </a:fld>
            <a:endParaRPr lang="en-US" dirty="0"/>
          </a:p>
        </p:txBody>
      </p:sp>
    </p:spTree>
    <p:extLst>
      <p:ext uri="{BB962C8B-B14F-4D97-AF65-F5344CB8AC3E}">
        <p14:creationId xmlns:p14="http://schemas.microsoft.com/office/powerpoint/2010/main" val="3241693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Trading Day Trade Participation:</a:t>
            </a:r>
          </a:p>
          <a:p>
            <a:pPr marL="342900" lvl="1" indent="-342900">
              <a:spcAft>
                <a:spcPts val="600"/>
              </a:spcAft>
            </a:pPr>
            <a:r>
              <a:rPr lang="en-US" sz="2000" dirty="0" smtClean="0"/>
              <a:t>58% </a:t>
            </a:r>
            <a:r>
              <a:rPr lang="en-US" sz="2000" dirty="0"/>
              <a:t>to </a:t>
            </a:r>
            <a:r>
              <a:rPr lang="en-US" sz="2000" dirty="0" smtClean="0"/>
              <a:t>94% </a:t>
            </a:r>
            <a:r>
              <a:rPr lang="en-US" sz="2000" dirty="0"/>
              <a:t>days have some cleared trades during </a:t>
            </a:r>
            <a:r>
              <a:rPr lang="en-US" sz="2000" dirty="0" smtClean="0"/>
              <a:t>Trading Day</a:t>
            </a:r>
            <a:endParaRPr lang="en-US" sz="2000" dirty="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19</a:t>
            </a:fld>
            <a:endParaRPr lang="en-US" dirty="0"/>
          </a:p>
        </p:txBody>
      </p:sp>
      <p:pic>
        <p:nvPicPr>
          <p:cNvPr id="4" name="Picture 3"/>
          <p:cNvPicPr>
            <a:picLocks noChangeAspect="1"/>
          </p:cNvPicPr>
          <p:nvPr/>
        </p:nvPicPr>
        <p:blipFill>
          <a:blip r:embed="rId3"/>
          <a:stretch>
            <a:fillRect/>
          </a:stretch>
        </p:blipFill>
        <p:spPr>
          <a:xfrm>
            <a:off x="533401" y="2286000"/>
            <a:ext cx="8458200" cy="2715841"/>
          </a:xfrm>
          <a:prstGeom prst="rect">
            <a:avLst/>
          </a:prstGeom>
        </p:spPr>
      </p:pic>
    </p:spTree>
    <p:extLst>
      <p:ext uri="{BB962C8B-B14F-4D97-AF65-F5344CB8AC3E}">
        <p14:creationId xmlns:p14="http://schemas.microsoft.com/office/powerpoint/2010/main" val="2317277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b="1" dirty="0" smtClean="0"/>
              <a:t>Agenda</a:t>
            </a:r>
          </a:p>
          <a:p>
            <a:r>
              <a:rPr lang="en-US" dirty="0" smtClean="0"/>
              <a:t>ICE Settlements Methodology</a:t>
            </a:r>
          </a:p>
          <a:p>
            <a:pPr marL="228600" lvl="1">
              <a:spcBef>
                <a:spcPts val="1000"/>
              </a:spcBef>
            </a:pPr>
            <a:r>
              <a:rPr lang="en-US" sz="2800" dirty="0" smtClean="0"/>
              <a:t>Assumptions </a:t>
            </a:r>
            <a:r>
              <a:rPr lang="en-US" sz="2800" dirty="0"/>
              <a:t>&amp; </a:t>
            </a:r>
            <a:r>
              <a:rPr lang="en-US" sz="2800" dirty="0" smtClean="0"/>
              <a:t>Limitations</a:t>
            </a:r>
          </a:p>
          <a:p>
            <a:pPr marL="228600" lvl="1">
              <a:spcBef>
                <a:spcPts val="1000"/>
              </a:spcBef>
            </a:pPr>
            <a:r>
              <a:rPr lang="en-US" sz="2800" dirty="0"/>
              <a:t>Data Inputs &amp; Transformations</a:t>
            </a:r>
          </a:p>
          <a:p>
            <a:pPr marL="228600" lvl="1">
              <a:spcBef>
                <a:spcPts val="1000"/>
              </a:spcBef>
            </a:pPr>
            <a:r>
              <a:rPr lang="en-US" sz="2800" dirty="0" smtClean="0"/>
              <a:t>Results</a:t>
            </a:r>
          </a:p>
          <a:p>
            <a:pPr marL="685800" lvl="2">
              <a:spcBef>
                <a:spcPts val="1000"/>
              </a:spcBef>
            </a:pPr>
            <a:r>
              <a:rPr lang="en-US" dirty="0" smtClean="0"/>
              <a:t>Liquidity in Settlement Window</a:t>
            </a:r>
          </a:p>
          <a:p>
            <a:pPr marL="685800" lvl="2">
              <a:spcBef>
                <a:spcPts val="1000"/>
              </a:spcBef>
            </a:pPr>
            <a:r>
              <a:rPr lang="en-US" dirty="0" smtClean="0"/>
              <a:t>Liquidity in Trading Day</a:t>
            </a:r>
            <a:endParaRPr lang="en-US" dirty="0"/>
          </a:p>
        </p:txBody>
      </p:sp>
    </p:spTree>
    <p:extLst>
      <p:ext uri="{BB962C8B-B14F-4D97-AF65-F5344CB8AC3E}">
        <p14:creationId xmlns:p14="http://schemas.microsoft.com/office/powerpoint/2010/main" val="530499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Trading Day Trading Volume:</a:t>
            </a:r>
          </a:p>
          <a:p>
            <a:pPr marL="342900" lvl="1" indent="-342900">
              <a:spcAft>
                <a:spcPts val="600"/>
              </a:spcAft>
            </a:pPr>
            <a:r>
              <a:rPr lang="en-US" sz="2000" dirty="0" smtClean="0"/>
              <a:t>Statistics are calculated only for the Days with trading volumes</a:t>
            </a:r>
          </a:p>
          <a:p>
            <a:pPr marL="342900" lvl="1" indent="-342900">
              <a:spcAft>
                <a:spcPts val="600"/>
              </a:spcAft>
            </a:pPr>
            <a:r>
              <a:rPr lang="en-US" sz="2000" dirty="0" smtClean="0"/>
              <a:t>All the volumes mentioned are per hour of Operating Day</a:t>
            </a:r>
          </a:p>
          <a:p>
            <a:pPr marL="342900" lvl="1" indent="-342900">
              <a:spcAft>
                <a:spcPts val="600"/>
              </a:spcAft>
            </a:pPr>
            <a:endParaRPr lang="en-US" sz="2000" dirty="0"/>
          </a:p>
          <a:p>
            <a:pPr marL="342900" lvl="1" indent="-342900">
              <a:spcAft>
                <a:spcPts val="600"/>
              </a:spcAft>
            </a:pPr>
            <a:endParaRPr lang="en-US" sz="2000" dirty="0" smtClean="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20</a:t>
            </a:fld>
            <a:endParaRPr lang="en-US" dirty="0"/>
          </a:p>
        </p:txBody>
      </p:sp>
      <p:pic>
        <p:nvPicPr>
          <p:cNvPr id="4" name="Picture 3"/>
          <p:cNvPicPr>
            <a:picLocks noChangeAspect="1"/>
          </p:cNvPicPr>
          <p:nvPr/>
        </p:nvPicPr>
        <p:blipFill>
          <a:blip r:embed="rId3"/>
          <a:stretch>
            <a:fillRect/>
          </a:stretch>
        </p:blipFill>
        <p:spPr>
          <a:xfrm>
            <a:off x="378417" y="2819401"/>
            <a:ext cx="8613183" cy="1573302"/>
          </a:xfrm>
          <a:prstGeom prst="rect">
            <a:avLst/>
          </a:prstGeom>
        </p:spPr>
      </p:pic>
    </p:spTree>
    <p:extLst>
      <p:ext uri="{BB962C8B-B14F-4D97-AF65-F5344CB8AC3E}">
        <p14:creationId xmlns:p14="http://schemas.microsoft.com/office/powerpoint/2010/main" val="2339242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Peak Futures – Trading Day Trading Volume:</a:t>
            </a:r>
          </a:p>
          <a:p>
            <a:pPr marL="0" indent="0">
              <a:spcAft>
                <a:spcPts val="600"/>
              </a:spcAft>
              <a:buNone/>
            </a:pPr>
            <a:r>
              <a:rPr lang="en-US" sz="2400" dirty="0"/>
              <a:t>	</a:t>
            </a: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21</a:t>
            </a:fld>
            <a:endParaRPr lang="en-US" dirty="0"/>
          </a:p>
        </p:txBody>
      </p:sp>
      <p:pic>
        <p:nvPicPr>
          <p:cNvPr id="4" name="Picture 3"/>
          <p:cNvPicPr>
            <a:picLocks noChangeAspect="1"/>
          </p:cNvPicPr>
          <p:nvPr/>
        </p:nvPicPr>
        <p:blipFill>
          <a:blip r:embed="rId3"/>
          <a:stretch>
            <a:fillRect/>
          </a:stretch>
        </p:blipFill>
        <p:spPr>
          <a:xfrm>
            <a:off x="1005531" y="1752600"/>
            <a:ext cx="7132938" cy="4346825"/>
          </a:xfrm>
          <a:prstGeom prst="rect">
            <a:avLst/>
          </a:prstGeom>
        </p:spPr>
      </p:pic>
    </p:spTree>
    <p:extLst>
      <p:ext uri="{BB962C8B-B14F-4D97-AF65-F5344CB8AC3E}">
        <p14:creationId xmlns:p14="http://schemas.microsoft.com/office/powerpoint/2010/main" val="298124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Trading Day Trade Participation:</a:t>
            </a:r>
          </a:p>
          <a:p>
            <a:pPr marL="342900" lvl="1" indent="-342900">
              <a:spcAft>
                <a:spcPts val="600"/>
              </a:spcAft>
            </a:pPr>
            <a:r>
              <a:rPr lang="en-US" sz="2000" dirty="0" smtClean="0"/>
              <a:t>18% </a:t>
            </a:r>
            <a:r>
              <a:rPr lang="en-US" sz="2000" dirty="0"/>
              <a:t>to </a:t>
            </a:r>
            <a:r>
              <a:rPr lang="en-US" sz="2000" dirty="0" smtClean="0"/>
              <a:t>86% </a:t>
            </a:r>
            <a:r>
              <a:rPr lang="en-US" sz="2000" dirty="0"/>
              <a:t>days have some cleared trades during </a:t>
            </a:r>
            <a:r>
              <a:rPr lang="en-US" sz="2000" dirty="0" smtClean="0"/>
              <a:t>Trading Day</a:t>
            </a:r>
            <a:endParaRPr lang="en-US" sz="2000" dirty="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22</a:t>
            </a:fld>
            <a:endParaRPr lang="en-US" dirty="0"/>
          </a:p>
        </p:txBody>
      </p:sp>
      <p:pic>
        <p:nvPicPr>
          <p:cNvPr id="4" name="Picture 3"/>
          <p:cNvPicPr>
            <a:picLocks noChangeAspect="1"/>
          </p:cNvPicPr>
          <p:nvPr/>
        </p:nvPicPr>
        <p:blipFill>
          <a:blip r:embed="rId3"/>
          <a:stretch>
            <a:fillRect/>
          </a:stretch>
        </p:blipFill>
        <p:spPr>
          <a:xfrm>
            <a:off x="503076" y="2303623"/>
            <a:ext cx="8488524" cy="2725577"/>
          </a:xfrm>
          <a:prstGeom prst="rect">
            <a:avLst/>
          </a:prstGeom>
        </p:spPr>
      </p:pic>
    </p:spTree>
    <p:extLst>
      <p:ext uri="{BB962C8B-B14F-4D97-AF65-F5344CB8AC3E}">
        <p14:creationId xmlns:p14="http://schemas.microsoft.com/office/powerpoint/2010/main" val="124181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Trading Day Trading Volume:</a:t>
            </a:r>
          </a:p>
          <a:p>
            <a:pPr marL="342900" lvl="1" indent="-342900">
              <a:spcAft>
                <a:spcPts val="600"/>
              </a:spcAft>
            </a:pPr>
            <a:r>
              <a:rPr lang="en-US" sz="2000" dirty="0" smtClean="0"/>
              <a:t>Statistics are calculated only for the Days with trading volumes</a:t>
            </a:r>
          </a:p>
          <a:p>
            <a:pPr marL="342900" lvl="1" indent="-342900">
              <a:spcAft>
                <a:spcPts val="600"/>
              </a:spcAft>
            </a:pPr>
            <a:r>
              <a:rPr lang="en-US" sz="2000" dirty="0" smtClean="0"/>
              <a:t>All the volumes mentioned are per hour of Operating Day</a:t>
            </a:r>
          </a:p>
          <a:p>
            <a:pPr marL="342900" lvl="1" indent="-342900">
              <a:spcAft>
                <a:spcPts val="600"/>
              </a:spcAft>
            </a:pPr>
            <a:endParaRPr lang="en-US" sz="2000" dirty="0"/>
          </a:p>
          <a:p>
            <a:pPr marL="342900" lvl="1" indent="-342900">
              <a:spcAft>
                <a:spcPts val="600"/>
              </a:spcAft>
            </a:pPr>
            <a:endParaRPr lang="en-US" sz="2000" dirty="0" smtClean="0"/>
          </a:p>
          <a:p>
            <a:pPr marL="0" indent="0">
              <a:spcAft>
                <a:spcPts val="600"/>
              </a:spcAft>
              <a:buNone/>
            </a:pP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23</a:t>
            </a:fld>
            <a:endParaRPr lang="en-US" dirty="0"/>
          </a:p>
        </p:txBody>
      </p:sp>
      <p:pic>
        <p:nvPicPr>
          <p:cNvPr id="5" name="Picture 4"/>
          <p:cNvPicPr>
            <a:picLocks noChangeAspect="1"/>
          </p:cNvPicPr>
          <p:nvPr/>
        </p:nvPicPr>
        <p:blipFill>
          <a:blip r:embed="rId3"/>
          <a:stretch>
            <a:fillRect/>
          </a:stretch>
        </p:blipFill>
        <p:spPr>
          <a:xfrm>
            <a:off x="521160" y="2706209"/>
            <a:ext cx="8524684" cy="1560991"/>
          </a:xfrm>
          <a:prstGeom prst="rect">
            <a:avLst/>
          </a:prstGeom>
        </p:spPr>
      </p:pic>
    </p:spTree>
    <p:extLst>
      <p:ext uri="{BB962C8B-B14F-4D97-AF65-F5344CB8AC3E}">
        <p14:creationId xmlns:p14="http://schemas.microsoft.com/office/powerpoint/2010/main" val="1385726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219200"/>
            <a:ext cx="8640924" cy="5181600"/>
          </a:xfrm>
        </p:spPr>
        <p:txBody>
          <a:bodyPr/>
          <a:lstStyle/>
          <a:p>
            <a:pPr marL="0" indent="0">
              <a:spcAft>
                <a:spcPts val="600"/>
              </a:spcAft>
              <a:buNone/>
            </a:pPr>
            <a:r>
              <a:rPr lang="en-US" sz="2400" dirty="0" smtClean="0"/>
              <a:t>Off-Peak Futures – Trading Day Trading Volume:</a:t>
            </a:r>
          </a:p>
          <a:p>
            <a:pPr marL="0" indent="0">
              <a:spcAft>
                <a:spcPts val="600"/>
              </a:spcAft>
              <a:buNone/>
            </a:pPr>
            <a:r>
              <a:rPr lang="en-US" sz="2400" dirty="0"/>
              <a:t>	</a:t>
            </a:r>
            <a:endParaRPr lang="en-US" sz="2400" dirty="0" smtClean="0"/>
          </a:p>
          <a:p>
            <a:pPr marL="342900" lvl="1" indent="-342900">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24</a:t>
            </a:fld>
            <a:endParaRPr lang="en-US" dirty="0"/>
          </a:p>
        </p:txBody>
      </p:sp>
      <p:pic>
        <p:nvPicPr>
          <p:cNvPr id="5" name="Picture 4"/>
          <p:cNvPicPr>
            <a:picLocks noChangeAspect="1"/>
          </p:cNvPicPr>
          <p:nvPr/>
        </p:nvPicPr>
        <p:blipFill>
          <a:blip r:embed="rId3"/>
          <a:stretch>
            <a:fillRect/>
          </a:stretch>
        </p:blipFill>
        <p:spPr>
          <a:xfrm>
            <a:off x="1002482" y="1752600"/>
            <a:ext cx="7139035" cy="4346825"/>
          </a:xfrm>
          <a:prstGeom prst="rect">
            <a:avLst/>
          </a:prstGeom>
        </p:spPr>
      </p:pic>
    </p:spTree>
    <p:extLst>
      <p:ext uri="{BB962C8B-B14F-4D97-AF65-F5344CB8AC3E}">
        <p14:creationId xmlns:p14="http://schemas.microsoft.com/office/powerpoint/2010/main" val="863985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Exposure Analysis using ICE Prices</a:t>
            </a:r>
          </a:p>
        </p:txBody>
      </p:sp>
      <p:sp>
        <p:nvSpPr>
          <p:cNvPr id="3" name="Content Placeholder 2"/>
          <p:cNvSpPr>
            <a:spLocks noGrp="1"/>
          </p:cNvSpPr>
          <p:nvPr>
            <p:ph idx="1"/>
          </p:nvPr>
        </p:nvSpPr>
        <p:spPr>
          <a:xfrm>
            <a:off x="350676" y="990600"/>
            <a:ext cx="8640924" cy="5181600"/>
          </a:xfrm>
        </p:spPr>
        <p:txBody>
          <a:bodyPr/>
          <a:lstStyle/>
          <a:p>
            <a:pPr marL="0" indent="0">
              <a:spcAft>
                <a:spcPts val="600"/>
              </a:spcAft>
              <a:buNone/>
            </a:pPr>
            <a:r>
              <a:rPr lang="en-US" sz="2400" dirty="0" smtClean="0"/>
              <a:t>ERCOT North Hub – ICE Futures Liquidity Summary:</a:t>
            </a:r>
          </a:p>
          <a:p>
            <a:pPr marL="400050" lvl="2" indent="0">
              <a:spcAft>
                <a:spcPts val="600"/>
              </a:spcAft>
              <a:buNone/>
            </a:pPr>
            <a:r>
              <a:rPr lang="en-US" sz="1600" dirty="0" smtClean="0"/>
              <a:t>ERCOT </a:t>
            </a:r>
            <a:r>
              <a:rPr lang="en-US" sz="1600" dirty="0"/>
              <a:t>will not be able to shadow all the rules of ICE </a:t>
            </a:r>
            <a:r>
              <a:rPr lang="en-US" sz="1600" dirty="0" smtClean="0"/>
              <a:t>Settlements, only confirmed deals/trades are used for this analysis</a:t>
            </a:r>
            <a:endParaRPr lang="en-US" sz="1600" dirty="0"/>
          </a:p>
          <a:p>
            <a:pPr marL="0" lvl="1" indent="0">
              <a:spcAft>
                <a:spcPts val="600"/>
              </a:spcAft>
              <a:buNone/>
            </a:pPr>
            <a:endParaRPr lang="en-US" sz="2000" dirty="0" smtClean="0">
              <a:solidFill>
                <a:schemeClr val="tx1">
                  <a:lumMod val="95000"/>
                  <a:lumOff val="5000"/>
                </a:schemeClr>
              </a:solidFill>
            </a:endParaRPr>
          </a:p>
          <a:p>
            <a:pPr marL="0" lvl="1" indent="0">
              <a:spcAft>
                <a:spcPts val="600"/>
              </a:spcAft>
              <a:buNone/>
            </a:pPr>
            <a:r>
              <a:rPr lang="en-US" sz="2400" dirty="0" smtClean="0">
                <a:solidFill>
                  <a:schemeClr val="tx1">
                    <a:lumMod val="95000"/>
                    <a:lumOff val="5000"/>
                  </a:schemeClr>
                </a:solidFill>
              </a:rPr>
              <a:t>Liquidity summary is based on forward 21 day period (from November 2012 to March 2016); </a:t>
            </a:r>
          </a:p>
          <a:p>
            <a:pPr marL="0" lvl="1" indent="0">
              <a:spcAft>
                <a:spcPts val="600"/>
              </a:spcAft>
              <a:buNone/>
            </a:pPr>
            <a:r>
              <a:rPr lang="en-US" sz="1800" dirty="0" smtClean="0">
                <a:solidFill>
                  <a:schemeClr val="tx1">
                    <a:lumMod val="95000"/>
                    <a:lumOff val="5000"/>
                  </a:schemeClr>
                </a:solidFill>
              </a:rPr>
              <a:t>Trading Participation and Trading Volume</a:t>
            </a:r>
            <a:endParaRPr lang="en-US" sz="1800" dirty="0">
              <a:solidFill>
                <a:schemeClr val="tx1">
                  <a:lumMod val="95000"/>
                  <a:lumOff val="5000"/>
                </a:schemeClr>
              </a:solidFill>
            </a:endParaRPr>
          </a:p>
          <a:p>
            <a:pPr marL="800100" lvl="1">
              <a:spcAft>
                <a:spcPts val="600"/>
              </a:spcAft>
            </a:pPr>
            <a:r>
              <a:rPr lang="en-US" sz="1600" dirty="0" smtClean="0">
                <a:solidFill>
                  <a:schemeClr val="tx1">
                    <a:lumMod val="95000"/>
                    <a:lumOff val="5000"/>
                  </a:schemeClr>
                </a:solidFill>
              </a:rPr>
              <a:t>Better for the whole Trading Day as compared to Settlement Window</a:t>
            </a:r>
          </a:p>
          <a:p>
            <a:pPr marL="800100" lvl="1">
              <a:spcAft>
                <a:spcPts val="600"/>
              </a:spcAft>
            </a:pPr>
            <a:r>
              <a:rPr lang="en-US" sz="1600" dirty="0" smtClean="0">
                <a:solidFill>
                  <a:schemeClr val="tx1">
                    <a:lumMod val="95000"/>
                    <a:lumOff val="5000"/>
                  </a:schemeClr>
                </a:solidFill>
              </a:rPr>
              <a:t>Relatively very low during Settlement Window</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25</a:t>
            </a:fld>
            <a:endParaRPr lang="en-US" dirty="0"/>
          </a:p>
        </p:txBody>
      </p:sp>
    </p:spTree>
    <p:extLst>
      <p:ext uri="{BB962C8B-B14F-4D97-AF65-F5344CB8AC3E}">
        <p14:creationId xmlns:p14="http://schemas.microsoft.com/office/powerpoint/2010/main" val="367680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6000" dirty="0" smtClean="0"/>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26</a:t>
            </a:fld>
            <a:endParaRPr lang="en-US" dirty="0"/>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5400" dirty="0" smtClean="0"/>
              <a:t>ICE Settlements Methodology</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264020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50676" y="1371600"/>
            <a:ext cx="8640924" cy="4800600"/>
          </a:xfrm>
        </p:spPr>
        <p:txBody>
          <a:bodyPr/>
          <a:lstStyle/>
          <a:p>
            <a:pPr marL="457200" indent="-457200">
              <a:buFont typeface="+mj-lt"/>
              <a:buAutoNum type="arabicPeriod"/>
            </a:pPr>
            <a:r>
              <a:rPr lang="en-US" sz="2400" dirty="0" smtClean="0"/>
              <a:t>Every </a:t>
            </a:r>
            <a:r>
              <a:rPr lang="en-US" sz="2400" dirty="0"/>
              <a:t>business day, the ICE settlement committee will monitor all ICE system trading activity including trades, bids and offers for the ICE Cleared products during a settlement window (between 2:28 pm and 2:30pm Eastern time).</a:t>
            </a:r>
          </a:p>
          <a:p>
            <a:pPr marL="457200" indent="-457200">
              <a:buFont typeface="+mj-lt"/>
              <a:buAutoNum type="arabicPeriod"/>
            </a:pPr>
            <a:r>
              <a:rPr lang="en-US" sz="2400" dirty="0" smtClean="0"/>
              <a:t>ICE </a:t>
            </a:r>
            <a:r>
              <a:rPr lang="en-US" sz="2400" dirty="0"/>
              <a:t>volume-weighted trade prices that occur during the settlement window will be the primary consideration for determining settlement prices.</a:t>
            </a:r>
          </a:p>
          <a:p>
            <a:pPr marL="457200" indent="-457200">
              <a:buFont typeface="+mj-lt"/>
              <a:buAutoNum type="arabicPeriod"/>
            </a:pPr>
            <a:r>
              <a:rPr lang="en-US" sz="2400" dirty="0" smtClean="0"/>
              <a:t>In </a:t>
            </a:r>
            <a:r>
              <a:rPr lang="en-US" sz="2400" dirty="0"/>
              <a:t>the absence of a traded price, midpoints of the best bids and offers that are posted during the settlement window will be the primary determinants of the final settlement price</a:t>
            </a:r>
            <a:r>
              <a:rPr lang="en-US" sz="2400" dirty="0" smtClean="0"/>
              <a:t>.</a:t>
            </a: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13865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50676" y="1371600"/>
            <a:ext cx="8640924" cy="4800600"/>
          </a:xfrm>
        </p:spPr>
        <p:txBody>
          <a:bodyPr/>
          <a:lstStyle/>
          <a:p>
            <a:pPr marL="457200" indent="-457200">
              <a:buFont typeface="+mj-lt"/>
              <a:buAutoNum type="arabicPeriod" startAt="4"/>
            </a:pPr>
            <a:r>
              <a:rPr lang="en-US" sz="2400" dirty="0" smtClean="0"/>
              <a:t>If </a:t>
            </a:r>
            <a:r>
              <a:rPr lang="en-US" sz="2400" dirty="0"/>
              <a:t>a two-sided market is not found during the settlement window, one-sided bids or offers will be used as a primary determinant to set a respective floor or ceiling for the settlement price.</a:t>
            </a:r>
          </a:p>
          <a:p>
            <a:pPr marL="457200" indent="-457200">
              <a:buFont typeface="+mj-lt"/>
              <a:buAutoNum type="arabicPeriod" startAt="4"/>
            </a:pPr>
            <a:r>
              <a:rPr lang="en-US" sz="2400" dirty="0" smtClean="0"/>
              <a:t>On </a:t>
            </a:r>
            <a:r>
              <a:rPr lang="en-US" sz="2400" dirty="0"/>
              <a:t>some occasions, the ICE trading activity during the settlement window may not be sufficient for determining settlement(s) price(s) for the respective ICE Cleared products in one or more months. During these instances, the ICE settlement committee will determine a settlement price based on a combination of the best available ICE trading activity, spread relationships as well as the best available market information.</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114145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4000" dirty="0" smtClean="0"/>
              <a:t>Assumptions &amp; Limitations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Tree>
    <p:extLst>
      <p:ext uri="{BB962C8B-B14F-4D97-AF65-F5344CB8AC3E}">
        <p14:creationId xmlns:p14="http://schemas.microsoft.com/office/powerpoint/2010/main" val="4181420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426876" y="1383110"/>
            <a:ext cx="8640924" cy="5181600"/>
          </a:xfrm>
        </p:spPr>
        <p:txBody>
          <a:bodyPr/>
          <a:lstStyle/>
          <a:p>
            <a:pPr marL="0" indent="0">
              <a:spcAft>
                <a:spcPts val="600"/>
              </a:spcAft>
              <a:buNone/>
            </a:pPr>
            <a:r>
              <a:rPr lang="en-US" sz="2400" dirty="0" smtClean="0"/>
              <a:t>Assumptions &amp; Limitations:</a:t>
            </a:r>
          </a:p>
          <a:p>
            <a:pPr marL="342900" lvl="1" indent="-342900">
              <a:spcAft>
                <a:spcPts val="600"/>
              </a:spcAft>
            </a:pPr>
            <a:r>
              <a:rPr lang="en-US" sz="2000" dirty="0" smtClean="0"/>
              <a:t>Analysis is limited to the Settlement Window and Trading Day</a:t>
            </a:r>
          </a:p>
          <a:p>
            <a:pPr marL="342900" lvl="1" indent="-342900">
              <a:spcAft>
                <a:spcPts val="600"/>
              </a:spcAft>
            </a:pPr>
            <a:r>
              <a:rPr lang="en-US" sz="2000" dirty="0" smtClean="0"/>
              <a:t>Liquidity is the aggregated volume of cleared bids and cleared offers</a:t>
            </a:r>
          </a:p>
          <a:p>
            <a:pPr marL="342900" lvl="1" indent="-342900">
              <a:spcAft>
                <a:spcPts val="600"/>
              </a:spcAft>
            </a:pPr>
            <a:r>
              <a:rPr lang="en-US" sz="2000" dirty="0" smtClean="0"/>
              <a:t>ICE Peak </a:t>
            </a:r>
            <a:r>
              <a:rPr lang="en-US" sz="2000" dirty="0"/>
              <a:t>f</a:t>
            </a:r>
            <a:r>
              <a:rPr lang="en-US" sz="2000" dirty="0" smtClean="0"/>
              <a:t>utures and ICE Off-Peak futures prices are considered for Credit Exposure Methodology</a:t>
            </a:r>
          </a:p>
          <a:p>
            <a:pPr marL="342900" lvl="1" indent="-342900">
              <a:spcAft>
                <a:spcPts val="600"/>
              </a:spcAft>
            </a:pPr>
            <a:r>
              <a:rPr lang="en-US" sz="2000" dirty="0" smtClean="0"/>
              <a:t>Traded volume of ICE Peak futures and ICE Off-Peak futures for North </a:t>
            </a:r>
            <a:r>
              <a:rPr lang="en-US" sz="2000" dirty="0"/>
              <a:t>Hub </a:t>
            </a:r>
            <a:r>
              <a:rPr lang="en-US" sz="2000" dirty="0" smtClean="0"/>
              <a:t>are used for liquidity analysis</a:t>
            </a:r>
          </a:p>
          <a:p>
            <a:pPr marL="342900" lvl="1" indent="-342900">
              <a:spcAft>
                <a:spcPts val="600"/>
              </a:spcAft>
            </a:pPr>
            <a:r>
              <a:rPr lang="en-US" sz="2000" dirty="0"/>
              <a:t>Other cleared ICE products like spreads involving ERCOT North Hub are not used in this </a:t>
            </a:r>
            <a:r>
              <a:rPr lang="en-US" sz="2000" dirty="0" smtClean="0"/>
              <a:t>analysis</a:t>
            </a:r>
          </a:p>
          <a:p>
            <a:pPr marL="342900" lvl="1" indent="-342900">
              <a:spcAft>
                <a:spcPts val="600"/>
              </a:spcAft>
            </a:pPr>
            <a:r>
              <a:rPr lang="en-US" sz="2000" dirty="0" smtClean="0"/>
              <a:t>“Days with Trades” are the trading days consisting trade volumes greater than 0</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320067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ICE Futures ERCOT North Hub Liquidity Analysis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4000" dirty="0" smtClean="0"/>
              <a:t>Data Inputs &amp; Transformations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3352468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Exposure Analysis using ICE Prices</a:t>
            </a:r>
          </a:p>
        </p:txBody>
      </p:sp>
      <p:sp>
        <p:nvSpPr>
          <p:cNvPr id="3" name="Content Placeholder 2"/>
          <p:cNvSpPr>
            <a:spLocks noGrp="1"/>
          </p:cNvSpPr>
          <p:nvPr>
            <p:ph idx="1"/>
          </p:nvPr>
        </p:nvSpPr>
        <p:spPr>
          <a:xfrm>
            <a:off x="350676" y="609600"/>
            <a:ext cx="8640924" cy="5715000"/>
          </a:xfrm>
        </p:spPr>
        <p:txBody>
          <a:bodyPr/>
          <a:lstStyle/>
          <a:p>
            <a:pPr marL="0" indent="0">
              <a:spcAft>
                <a:spcPts val="600"/>
              </a:spcAft>
              <a:buNone/>
            </a:pPr>
            <a:r>
              <a:rPr lang="en-US" sz="2400" dirty="0" smtClean="0"/>
              <a:t>Data Inputs &amp; Transformations:</a:t>
            </a:r>
          </a:p>
          <a:p>
            <a:pPr marL="0" lvl="1" indent="0">
              <a:spcAft>
                <a:spcPts val="600"/>
              </a:spcAft>
              <a:buNone/>
            </a:pPr>
            <a:r>
              <a:rPr lang="en-US" sz="2000" dirty="0" smtClean="0"/>
              <a:t>ICE cleared trades</a:t>
            </a:r>
            <a:r>
              <a:rPr lang="en-US" sz="2000" dirty="0"/>
              <a:t>, bids and offers for the </a:t>
            </a:r>
            <a:r>
              <a:rPr lang="en-US" sz="2000" dirty="0" smtClean="0"/>
              <a:t>ERCOT North Hub</a:t>
            </a:r>
            <a:endParaRPr lang="en-US" sz="2000" dirty="0"/>
          </a:p>
          <a:p>
            <a:pPr marL="800100" lvl="1">
              <a:spcAft>
                <a:spcPts val="600"/>
              </a:spcAft>
            </a:pPr>
            <a:r>
              <a:rPr lang="en-US" sz="1800" dirty="0" smtClean="0"/>
              <a:t>ICE Peak Futures</a:t>
            </a:r>
          </a:p>
          <a:p>
            <a:pPr marL="800100" lvl="1">
              <a:spcAft>
                <a:spcPts val="600"/>
              </a:spcAft>
            </a:pPr>
            <a:r>
              <a:rPr lang="en-US" sz="1800" dirty="0" smtClean="0"/>
              <a:t>ICE Off-Peak Futures</a:t>
            </a:r>
          </a:p>
          <a:p>
            <a:pPr marL="0" lvl="1" indent="0">
              <a:spcAft>
                <a:spcPts val="600"/>
              </a:spcAft>
              <a:buNone/>
            </a:pPr>
            <a:r>
              <a:rPr lang="en-US" sz="2000" dirty="0" smtClean="0"/>
              <a:t>Operating Days OD+1 through OD+21</a:t>
            </a:r>
            <a:endParaRPr lang="en-US" sz="2000" dirty="0"/>
          </a:p>
          <a:p>
            <a:pPr marL="800100" lvl="1">
              <a:spcAft>
                <a:spcPts val="600"/>
              </a:spcAft>
            </a:pPr>
            <a:r>
              <a:rPr lang="en-US" sz="1800" dirty="0" smtClean="0"/>
              <a:t>Block trades are split into individual future Operating Days.</a:t>
            </a:r>
          </a:p>
          <a:p>
            <a:pPr marL="800100" lvl="1">
              <a:spcAft>
                <a:spcPts val="600"/>
              </a:spcAft>
            </a:pPr>
            <a:r>
              <a:rPr lang="en-US" sz="1800" dirty="0" smtClean="0"/>
              <a:t>Volumes of multiple trades are aggregated to per hour of Operating Day</a:t>
            </a:r>
          </a:p>
          <a:p>
            <a:pPr marL="800100" lvl="1">
              <a:spcAft>
                <a:spcPts val="600"/>
              </a:spcAft>
            </a:pPr>
            <a:r>
              <a:rPr lang="en-US" sz="1800" dirty="0" smtClean="0"/>
              <a:t>All the volumes mentioned are per hour of Peak or Off-Peak products per Operating Day</a:t>
            </a:r>
          </a:p>
          <a:p>
            <a:pPr marL="0" lvl="1" indent="0">
              <a:spcAft>
                <a:spcPts val="600"/>
              </a:spcAft>
              <a:buNone/>
            </a:pPr>
            <a:r>
              <a:rPr lang="en-US" sz="2000" dirty="0" smtClean="0"/>
              <a:t>Period used in this analysis</a:t>
            </a:r>
            <a:endParaRPr lang="en-US" sz="2000" dirty="0"/>
          </a:p>
          <a:p>
            <a:pPr marL="800100" lvl="1">
              <a:spcAft>
                <a:spcPts val="600"/>
              </a:spcAft>
            </a:pPr>
            <a:r>
              <a:rPr lang="en-US" sz="1800" dirty="0" smtClean="0"/>
              <a:t>ICE Trading data used in this analysis is from the trading period 11/01/2012 through 03/24/2016</a:t>
            </a:r>
          </a:p>
          <a:p>
            <a:pPr marL="800100" lvl="1">
              <a:spcAft>
                <a:spcPts val="600"/>
              </a:spcAft>
            </a:pPr>
            <a:r>
              <a:rPr lang="en-US" sz="1800" dirty="0" smtClean="0"/>
              <a:t>A total period of 1240 days which contains approximately 826 trading days and approximately 414 non trading days. Non trading days are excluded from analysis</a:t>
            </a:r>
            <a:endParaRPr 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157798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c34af464-7aa1-4edd-9be4-83dffc1cb926"/>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7193</TotalTime>
  <Words>1100</Words>
  <Application>Microsoft Office PowerPoint</Application>
  <PresentationFormat>On-screen Show (4:3)</PresentationFormat>
  <Paragraphs>175</Paragraphs>
  <Slides>26</Slides>
  <Notes>25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26</vt:i4>
      </vt:variant>
    </vt:vector>
  </HeadingPairs>
  <TitlesOfParts>
    <vt:vector size="31" baseType="lpstr">
      <vt:lpstr>Arial</vt:lpstr>
      <vt:lpstr>Calibri</vt:lpstr>
      <vt:lpstr>1_Custom Design</vt:lpstr>
      <vt:lpstr>Office Theme</vt:lpstr>
      <vt:lpstr>Custom Design</vt:lpstr>
      <vt:lpstr>PowerPoint Presentation</vt:lpstr>
      <vt:lpstr>PowerPoint Presentation</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Credit Exposure Analysis using ICE Prices</vt:lpstr>
      <vt:lpstr>Credit Exposure Analysis using ICE Prices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ICE Futures ERCOT North Hub Liquidity Analysis</vt:lpstr>
      <vt:lpstr>Credit Exposure Analysis using ICE Prices</vt:lpstr>
      <vt:lpstr>ICE Futures ERCOT North Hub Liquidity Analysis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153</cp:revision>
  <cp:lastPrinted>2016-01-21T20:53:15Z</cp:lastPrinted>
  <dcterms:created xsi:type="dcterms:W3CDTF">2016-01-21T15:20:31Z</dcterms:created>
  <dcterms:modified xsi:type="dcterms:W3CDTF">2016-04-18T18:18:03Z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