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4"/>
  </p:sldMasterIdLst>
  <p:notesMasterIdLst>
    <p:notesMasterId r:id="rId12"/>
  </p:notesMasterIdLst>
  <p:handoutMasterIdLst>
    <p:handoutMasterId r:id="rId13"/>
  </p:handoutMasterIdLst>
  <p:sldIdLst>
    <p:sldId id="258" r:id="rId5"/>
    <p:sldId id="282" r:id="rId6"/>
    <p:sldId id="283" r:id="rId7"/>
    <p:sldId id="286" r:id="rId8"/>
    <p:sldId id="284" r:id="rId9"/>
    <p:sldId id="273" r:id="rId10"/>
    <p:sldId id="287" r:id="rId11"/>
  </p:sldIdLst>
  <p:sldSz cx="9144000" cy="6858000" type="screen4x3"/>
  <p:notesSz cx="6934200" cy="9220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4224">
          <p15:clr>
            <a:srgbClr val="A4A3A4"/>
          </p15:clr>
        </p15:guide>
        <p15:guide id="2" pos="1536">
          <p15:clr>
            <a:srgbClr val="A4A3A4"/>
          </p15:clr>
        </p15:guide>
      </p15:sldGuideLst>
    </p:ext>
    <p:ext uri="{2D200454-40CA-4A62-9FC3-DE9A4176ACB9}">
      <p15:notesGuideLst xmlns:p15="http://schemas.microsoft.com/office/powerpoint/2012/main">
        <p15:guide id="1" orient="horz" pos="2904">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949A"/>
    <a:srgbClr val="C6DCC0"/>
    <a:srgbClr val="B6CEEA"/>
    <a:srgbClr val="D3DFBD"/>
    <a:srgbClr val="5469A2"/>
    <a:srgbClr val="0000CC"/>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3" autoAdjust="0"/>
    <p:restoredTop sz="93375" autoAdjust="0"/>
  </p:normalViewPr>
  <p:slideViewPr>
    <p:cSldViewPr>
      <p:cViewPr varScale="1">
        <p:scale>
          <a:sx n="109" d="100"/>
          <a:sy n="109" d="100"/>
        </p:scale>
        <p:origin x="1674" y="96"/>
      </p:cViewPr>
      <p:guideLst>
        <p:guide orient="horz" pos="4224"/>
        <p:guide pos="153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8" d="100"/>
          <a:sy n="98" d="100"/>
        </p:scale>
        <p:origin x="-3576" y="-96"/>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753" cy="461010"/>
          </a:xfrm>
          <a:prstGeom prst="rect">
            <a:avLst/>
          </a:prstGeom>
        </p:spPr>
        <p:txBody>
          <a:bodyPr vert="horz" lIns="92294" tIns="46147" rIns="92294" bIns="46147" rtlCol="0"/>
          <a:lstStyle>
            <a:lvl1pPr algn="l">
              <a:defRPr sz="1200">
                <a:latin typeface="Arial" charset="0"/>
                <a:cs typeface="+mn-cs"/>
              </a:defRPr>
            </a:lvl1pPr>
          </a:lstStyle>
          <a:p>
            <a:pPr>
              <a:defRPr/>
            </a:pPr>
            <a:endParaRPr lang="en-US" dirty="0"/>
          </a:p>
        </p:txBody>
      </p:sp>
      <p:sp>
        <p:nvSpPr>
          <p:cNvPr id="3" name="Date Placeholder 2"/>
          <p:cNvSpPr>
            <a:spLocks noGrp="1"/>
          </p:cNvSpPr>
          <p:nvPr>
            <p:ph type="dt" sz="quarter" idx="1"/>
          </p:nvPr>
        </p:nvSpPr>
        <p:spPr>
          <a:xfrm>
            <a:off x="3926895" y="0"/>
            <a:ext cx="3005753" cy="461010"/>
          </a:xfrm>
          <a:prstGeom prst="rect">
            <a:avLst/>
          </a:prstGeom>
        </p:spPr>
        <p:txBody>
          <a:bodyPr vert="horz" lIns="92294" tIns="46147" rIns="92294" bIns="46147" rtlCol="0"/>
          <a:lstStyle>
            <a:lvl1pPr algn="r">
              <a:defRPr sz="1200">
                <a:latin typeface="Arial" charset="0"/>
                <a:cs typeface="+mn-cs"/>
              </a:defRPr>
            </a:lvl1pPr>
          </a:lstStyle>
          <a:p>
            <a:pPr>
              <a:defRPr/>
            </a:pPr>
            <a:fld id="{E40AB873-8418-4FF9-B0E9-7EEE62B7D353}" type="datetimeFigureOut">
              <a:rPr lang="en-US"/>
              <a:pPr>
                <a:defRPr/>
              </a:pPr>
              <a:t>4/14/2016</a:t>
            </a:fld>
            <a:endParaRPr lang="en-US" dirty="0"/>
          </a:p>
        </p:txBody>
      </p:sp>
      <p:sp>
        <p:nvSpPr>
          <p:cNvPr id="4" name="Footer Placeholder 3"/>
          <p:cNvSpPr>
            <a:spLocks noGrp="1"/>
          </p:cNvSpPr>
          <p:nvPr>
            <p:ph type="ftr" sz="quarter" idx="2"/>
          </p:nvPr>
        </p:nvSpPr>
        <p:spPr>
          <a:xfrm>
            <a:off x="0" y="8757638"/>
            <a:ext cx="3005753" cy="461010"/>
          </a:xfrm>
          <a:prstGeom prst="rect">
            <a:avLst/>
          </a:prstGeom>
        </p:spPr>
        <p:txBody>
          <a:bodyPr vert="horz" lIns="92294" tIns="46147" rIns="92294" bIns="46147" rtlCol="0" anchor="b"/>
          <a:lstStyle>
            <a:lvl1pPr algn="l">
              <a:defRPr sz="1200">
                <a:latin typeface="Arial" charset="0"/>
                <a:cs typeface="+mn-cs"/>
              </a:defRPr>
            </a:lvl1pPr>
          </a:lstStyle>
          <a:p>
            <a:pPr>
              <a:defRPr/>
            </a:pPr>
            <a:endParaRPr lang="en-US" dirty="0"/>
          </a:p>
        </p:txBody>
      </p:sp>
      <p:sp>
        <p:nvSpPr>
          <p:cNvPr id="5" name="Slide Number Placeholder 4"/>
          <p:cNvSpPr>
            <a:spLocks noGrp="1"/>
          </p:cNvSpPr>
          <p:nvPr>
            <p:ph type="sldNum" sz="quarter" idx="3"/>
          </p:nvPr>
        </p:nvSpPr>
        <p:spPr>
          <a:xfrm>
            <a:off x="3926895" y="8757638"/>
            <a:ext cx="3005753" cy="461010"/>
          </a:xfrm>
          <a:prstGeom prst="rect">
            <a:avLst/>
          </a:prstGeom>
        </p:spPr>
        <p:txBody>
          <a:bodyPr vert="horz" lIns="92294" tIns="46147" rIns="92294" bIns="46147" rtlCol="0" anchor="b"/>
          <a:lstStyle>
            <a:lvl1pPr algn="r">
              <a:defRPr sz="1200">
                <a:latin typeface="Arial" charset="0"/>
                <a:cs typeface="+mn-cs"/>
              </a:defRPr>
            </a:lvl1pPr>
          </a:lstStyle>
          <a:p>
            <a:pPr>
              <a:defRPr/>
            </a:pPr>
            <a:fld id="{FD2BE994-B40A-42B7-A99C-1CC25E30AC65}" type="slidenum">
              <a:rPr lang="en-US"/>
              <a:pPr>
                <a:defRPr/>
              </a:pPr>
              <a:t>‹#›</a:t>
            </a:fld>
            <a:endParaRPr lang="en-US" dirty="0"/>
          </a:p>
        </p:txBody>
      </p:sp>
    </p:spTree>
    <p:extLst>
      <p:ext uri="{BB962C8B-B14F-4D97-AF65-F5344CB8AC3E}">
        <p14:creationId xmlns:p14="http://schemas.microsoft.com/office/powerpoint/2010/main" val="317270691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05753" cy="461010"/>
          </a:xfrm>
          <a:prstGeom prst="rect">
            <a:avLst/>
          </a:prstGeom>
          <a:noFill/>
          <a:ln w="9525">
            <a:noFill/>
            <a:miter lim="800000"/>
            <a:headEnd/>
            <a:tailEnd/>
          </a:ln>
          <a:effectLst/>
        </p:spPr>
        <p:txBody>
          <a:bodyPr vert="horz" wrap="square" lIns="92294" tIns="46147" rIns="92294" bIns="46147" numCol="1" anchor="t" anchorCtr="0" compatLnSpc="1">
            <a:prstTxWarp prst="textNoShape">
              <a:avLst/>
            </a:prstTxWarp>
          </a:bodyPr>
          <a:lstStyle>
            <a:lvl1pPr>
              <a:defRPr sz="1200">
                <a:latin typeface="Arial" charset="0"/>
                <a:cs typeface="+mn-cs"/>
              </a:defRPr>
            </a:lvl1pPr>
          </a:lstStyle>
          <a:p>
            <a:pPr>
              <a:defRPr/>
            </a:pPr>
            <a:endParaRPr lang="en-US" dirty="0"/>
          </a:p>
        </p:txBody>
      </p:sp>
      <p:sp>
        <p:nvSpPr>
          <p:cNvPr id="27651" name="Rectangle 3"/>
          <p:cNvSpPr>
            <a:spLocks noGrp="1" noChangeArrowheads="1"/>
          </p:cNvSpPr>
          <p:nvPr>
            <p:ph type="dt" idx="1"/>
          </p:nvPr>
        </p:nvSpPr>
        <p:spPr bwMode="auto">
          <a:xfrm>
            <a:off x="3926895" y="0"/>
            <a:ext cx="3005753" cy="461010"/>
          </a:xfrm>
          <a:prstGeom prst="rect">
            <a:avLst/>
          </a:prstGeom>
          <a:noFill/>
          <a:ln w="9525">
            <a:noFill/>
            <a:miter lim="800000"/>
            <a:headEnd/>
            <a:tailEnd/>
          </a:ln>
          <a:effectLst/>
        </p:spPr>
        <p:txBody>
          <a:bodyPr vert="horz" wrap="square" lIns="92294" tIns="46147" rIns="92294" bIns="46147" numCol="1" anchor="t" anchorCtr="0" compatLnSpc="1">
            <a:prstTxWarp prst="textNoShape">
              <a:avLst/>
            </a:prstTxWarp>
          </a:bodyPr>
          <a:lstStyle>
            <a:lvl1pPr algn="r">
              <a:defRPr sz="1200">
                <a:latin typeface="Arial" charset="0"/>
                <a:cs typeface="+mn-cs"/>
              </a:defRPr>
            </a:lvl1pPr>
          </a:lstStyle>
          <a:p>
            <a:pPr>
              <a:defRPr/>
            </a:pPr>
            <a:endParaRPr lang="en-US" dirty="0"/>
          </a:p>
        </p:txBody>
      </p:sp>
      <p:sp>
        <p:nvSpPr>
          <p:cNvPr id="18436" name="Rectangle 4"/>
          <p:cNvSpPr>
            <a:spLocks noGrp="1" noRot="1" noChangeAspect="1" noChangeArrowheads="1" noTextEdit="1"/>
          </p:cNvSpPr>
          <p:nvPr>
            <p:ph type="sldImg" idx="2"/>
          </p:nvPr>
        </p:nvSpPr>
        <p:spPr bwMode="auto">
          <a:xfrm>
            <a:off x="1160463" y="690563"/>
            <a:ext cx="4613275" cy="34591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694353" y="4380371"/>
            <a:ext cx="5545496" cy="4149090"/>
          </a:xfrm>
          <a:prstGeom prst="rect">
            <a:avLst/>
          </a:prstGeom>
          <a:noFill/>
          <a:ln w="9525">
            <a:noFill/>
            <a:miter lim="800000"/>
            <a:headEnd/>
            <a:tailEnd/>
          </a:ln>
          <a:effectLst/>
        </p:spPr>
        <p:txBody>
          <a:bodyPr vert="horz" wrap="square" lIns="92294" tIns="46147" rIns="92294" bIns="4614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0" y="8757638"/>
            <a:ext cx="3005753" cy="461010"/>
          </a:xfrm>
          <a:prstGeom prst="rect">
            <a:avLst/>
          </a:prstGeom>
          <a:noFill/>
          <a:ln w="9525">
            <a:noFill/>
            <a:miter lim="800000"/>
            <a:headEnd/>
            <a:tailEnd/>
          </a:ln>
          <a:effectLst/>
        </p:spPr>
        <p:txBody>
          <a:bodyPr vert="horz" wrap="square" lIns="92294" tIns="46147" rIns="92294" bIns="46147" numCol="1" anchor="b" anchorCtr="0" compatLnSpc="1">
            <a:prstTxWarp prst="textNoShape">
              <a:avLst/>
            </a:prstTxWarp>
          </a:bodyPr>
          <a:lstStyle>
            <a:lvl1pPr>
              <a:defRPr sz="1200">
                <a:latin typeface="Arial" charset="0"/>
                <a:cs typeface="+mn-cs"/>
              </a:defRPr>
            </a:lvl1pPr>
          </a:lstStyle>
          <a:p>
            <a:pPr>
              <a:defRPr/>
            </a:pPr>
            <a:endParaRPr lang="en-US" dirty="0"/>
          </a:p>
        </p:txBody>
      </p:sp>
      <p:sp>
        <p:nvSpPr>
          <p:cNvPr id="27655" name="Rectangle 7"/>
          <p:cNvSpPr>
            <a:spLocks noGrp="1" noChangeArrowheads="1"/>
          </p:cNvSpPr>
          <p:nvPr>
            <p:ph type="sldNum" sz="quarter" idx="5"/>
          </p:nvPr>
        </p:nvSpPr>
        <p:spPr bwMode="auto">
          <a:xfrm>
            <a:off x="3926895" y="8757638"/>
            <a:ext cx="3005753" cy="461010"/>
          </a:xfrm>
          <a:prstGeom prst="rect">
            <a:avLst/>
          </a:prstGeom>
          <a:noFill/>
          <a:ln w="9525">
            <a:noFill/>
            <a:miter lim="800000"/>
            <a:headEnd/>
            <a:tailEnd/>
          </a:ln>
          <a:effectLst/>
        </p:spPr>
        <p:txBody>
          <a:bodyPr vert="horz" wrap="square" lIns="92294" tIns="46147" rIns="92294" bIns="46147" numCol="1" anchor="b" anchorCtr="0" compatLnSpc="1">
            <a:prstTxWarp prst="textNoShape">
              <a:avLst/>
            </a:prstTxWarp>
          </a:bodyPr>
          <a:lstStyle>
            <a:lvl1pPr algn="r">
              <a:defRPr sz="1200">
                <a:latin typeface="Arial" charset="0"/>
                <a:cs typeface="+mn-cs"/>
              </a:defRPr>
            </a:lvl1pPr>
          </a:lstStyle>
          <a:p>
            <a:pPr>
              <a:defRPr/>
            </a:pPr>
            <a:fld id="{9EB1E30D-9A37-4BCB-AD80-742C44C0ECAD}" type="slidenum">
              <a:rPr lang="en-US"/>
              <a:pPr>
                <a:defRPr/>
              </a:pPr>
              <a:t>‹#›</a:t>
            </a:fld>
            <a:endParaRPr lang="en-US" dirty="0"/>
          </a:p>
        </p:txBody>
      </p:sp>
    </p:spTree>
    <p:extLst>
      <p:ext uri="{BB962C8B-B14F-4D97-AF65-F5344CB8AC3E}">
        <p14:creationId xmlns:p14="http://schemas.microsoft.com/office/powerpoint/2010/main" val="2419631358"/>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9EB1E30D-9A37-4BCB-AD80-742C44C0ECAD}" type="slidenum">
              <a:rPr lang="en-US" smtClean="0"/>
              <a:pPr>
                <a:defRPr/>
              </a:pPr>
              <a:t>1</a:t>
            </a:fld>
            <a:endParaRPr lang="en-US" dirty="0"/>
          </a:p>
        </p:txBody>
      </p:sp>
    </p:spTree>
    <p:extLst>
      <p:ext uri="{BB962C8B-B14F-4D97-AF65-F5344CB8AC3E}">
        <p14:creationId xmlns:p14="http://schemas.microsoft.com/office/powerpoint/2010/main" val="30892010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userDrawn="1"/>
        </p:nvSpPr>
        <p:spPr bwMode="auto">
          <a:xfrm>
            <a:off x="0" y="1143000"/>
            <a:ext cx="9144000" cy="57150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dirty="0" smtClean="0"/>
          </a:p>
        </p:txBody>
      </p:sp>
      <p:sp>
        <p:nvSpPr>
          <p:cNvPr id="6"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bg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lvl1pPr>
          </a:lstStyle>
          <a:p>
            <a:r>
              <a:rPr lang="en-US"/>
              <a:t>Click to edit Master title style</a:t>
            </a:r>
          </a:p>
        </p:txBody>
      </p:sp>
      <p:sp>
        <p:nvSpPr>
          <p:cNvPr id="7" name="Rectangle 10"/>
          <p:cNvSpPr>
            <a:spLocks noGrp="1" noChangeArrowheads="1"/>
          </p:cNvSpPr>
          <p:nvPr>
            <p:ph type="dt" sz="half" idx="10"/>
          </p:nvPr>
        </p:nvSpPr>
        <p:spPr>
          <a:xfrm>
            <a:off x="2333625" y="5467350"/>
            <a:ext cx="6276975" cy="476250"/>
          </a:xfrm>
        </p:spPr>
        <p:txBody>
          <a:bodyPr/>
          <a:lstStyle>
            <a:lvl1pPr>
              <a:defRPr sz="1800" b="1">
                <a:solidFill>
                  <a:schemeClr val="bg1"/>
                </a:solidFill>
              </a:defRPr>
            </a:lvl1pPr>
          </a:lstStyle>
          <a:p>
            <a:pPr>
              <a:defRPr/>
            </a:pPr>
            <a:r>
              <a:rPr lang="en-US" dirty="0" smtClean="0"/>
              <a:t>8/11/2015</a:t>
            </a:r>
            <a:endParaRPr lang="en-US" dirty="0"/>
          </a:p>
        </p:txBody>
      </p:sp>
      <p:sp>
        <p:nvSpPr>
          <p:cNvPr id="8" name="Rectangle 15"/>
          <p:cNvSpPr>
            <a:spLocks noGrp="1" noChangeArrowheads="1"/>
          </p:cNvSpPr>
          <p:nvPr>
            <p:ph type="ftr" sz="quarter" idx="11"/>
          </p:nvPr>
        </p:nvSpPr>
        <p:spPr>
          <a:xfrm>
            <a:off x="2333625" y="5067300"/>
            <a:ext cx="6276975" cy="419100"/>
          </a:xfrm>
        </p:spPr>
        <p:txBody>
          <a:bodyPr/>
          <a:lstStyle>
            <a:lvl1pPr algn="l">
              <a:defRPr sz="1800" b="1">
                <a:solidFill>
                  <a:schemeClr val="bg1"/>
                </a:solidFill>
              </a:defRPr>
            </a:lvl1pPr>
          </a:lstStyle>
          <a:p>
            <a:pPr>
              <a:defRPr/>
            </a:pPr>
            <a:r>
              <a:rPr lang="en-US" dirty="0"/>
              <a:t>MISUG</a:t>
            </a:r>
          </a:p>
        </p:txBody>
      </p:sp>
    </p:spTree>
    <p:extLst>
      <p:ext uri="{BB962C8B-B14F-4D97-AF65-F5344CB8AC3E}">
        <p14:creationId xmlns:p14="http://schemas.microsoft.com/office/powerpoint/2010/main" val="277463268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248400" y="6457950"/>
            <a:ext cx="2514600" cy="247650"/>
          </a:xfrm>
        </p:spPr>
        <p:txBody>
          <a:bodyPr/>
          <a:lstStyle>
            <a:lvl1pPr>
              <a:defRPr/>
            </a:lvl1pPr>
          </a:lstStyle>
          <a:p>
            <a:pPr>
              <a:defRPr/>
            </a:pPr>
            <a:r>
              <a:rPr lang="en-US" dirty="0"/>
              <a:t>MISUG</a:t>
            </a:r>
          </a:p>
        </p:txBody>
      </p:sp>
      <p:sp>
        <p:nvSpPr>
          <p:cNvPr id="5" name="Rectangle 4"/>
          <p:cNvSpPr>
            <a:spLocks noGrp="1" noChangeArrowheads="1"/>
          </p:cNvSpPr>
          <p:nvPr>
            <p:ph type="dt" sz="half" idx="11"/>
          </p:nvPr>
        </p:nvSpPr>
        <p:spPr>
          <a:xfrm>
            <a:off x="1143000" y="6457950"/>
            <a:ext cx="2133600" cy="323850"/>
          </a:xfrm>
        </p:spPr>
        <p:txBody>
          <a:bodyPr/>
          <a:lstStyle>
            <a:lvl1pPr>
              <a:defRPr/>
            </a:lvl1pPr>
          </a:lstStyle>
          <a:p>
            <a:pPr>
              <a:defRPr/>
            </a:pPr>
            <a:fld id="{8D2890DD-8BB0-466C-ABE3-744940DF90D5}" type="datetime1">
              <a:rPr lang="en-US" smtClean="0"/>
              <a:t>4/14/2016</a:t>
            </a:fld>
            <a:endParaRPr lang="en-US" dirty="0"/>
          </a:p>
        </p:txBody>
      </p:sp>
    </p:spTree>
    <p:extLst>
      <p:ext uri="{BB962C8B-B14F-4D97-AF65-F5344CB8AC3E}">
        <p14:creationId xmlns:p14="http://schemas.microsoft.com/office/powerpoint/2010/main" val="200189619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8A515C95-74DC-4513-A0C6-741B56F2C5F7}" type="slidenum">
              <a:rPr lang="en-US"/>
              <a:pPr>
                <a:defRPr/>
              </a:pPr>
              <a:t>‹#›</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MISUG</a:t>
            </a:r>
          </a:p>
        </p:txBody>
      </p:sp>
      <p:sp>
        <p:nvSpPr>
          <p:cNvPr id="6" name="Rectangle 4"/>
          <p:cNvSpPr>
            <a:spLocks noGrp="1" noChangeArrowheads="1"/>
          </p:cNvSpPr>
          <p:nvPr>
            <p:ph type="dt" sz="half" idx="12"/>
          </p:nvPr>
        </p:nvSpPr>
        <p:spPr>
          <a:ln/>
        </p:spPr>
        <p:txBody>
          <a:bodyPr/>
          <a:lstStyle>
            <a:lvl1pPr>
              <a:defRPr/>
            </a:lvl1pPr>
          </a:lstStyle>
          <a:p>
            <a:pPr>
              <a:defRPr/>
            </a:pPr>
            <a:r>
              <a:rPr lang="en-US" dirty="0"/>
              <a:t>11/12/2013</a:t>
            </a:r>
          </a:p>
        </p:txBody>
      </p:sp>
    </p:spTree>
    <p:extLst>
      <p:ext uri="{BB962C8B-B14F-4D97-AF65-F5344CB8AC3E}">
        <p14:creationId xmlns:p14="http://schemas.microsoft.com/office/powerpoint/2010/main" val="27035224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2C727DEF-85A0-4C73-A6ED-9422E9681752}" type="slidenum">
              <a:rPr lang="en-US"/>
              <a:pPr>
                <a:defRPr/>
              </a:pPr>
              <a:t>‹#›</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MISUG</a:t>
            </a:r>
          </a:p>
        </p:txBody>
      </p:sp>
      <p:sp>
        <p:nvSpPr>
          <p:cNvPr id="7" name="Rectangle 4"/>
          <p:cNvSpPr>
            <a:spLocks noGrp="1" noChangeArrowheads="1"/>
          </p:cNvSpPr>
          <p:nvPr>
            <p:ph type="dt" sz="half" idx="12"/>
          </p:nvPr>
        </p:nvSpPr>
        <p:spPr>
          <a:ln/>
        </p:spPr>
        <p:txBody>
          <a:bodyPr/>
          <a:lstStyle>
            <a:lvl1pPr>
              <a:defRPr/>
            </a:lvl1pPr>
          </a:lstStyle>
          <a:p>
            <a:pPr>
              <a:defRPr/>
            </a:pPr>
            <a:r>
              <a:rPr lang="en-US" dirty="0"/>
              <a:t>11/12/2013</a:t>
            </a:r>
          </a:p>
        </p:txBody>
      </p:sp>
    </p:spTree>
    <p:extLst>
      <p:ext uri="{BB962C8B-B14F-4D97-AF65-F5344CB8AC3E}">
        <p14:creationId xmlns:p14="http://schemas.microsoft.com/office/powerpoint/2010/main" val="396192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BF9E7FD1-B434-402C-A8B9-A4C57B57E997}" type="slidenum">
              <a:rPr lang="en-US"/>
              <a:pPr>
                <a:defRPr/>
              </a:pPr>
              <a:t>‹#›</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MISUG</a:t>
            </a:r>
          </a:p>
        </p:txBody>
      </p:sp>
      <p:sp>
        <p:nvSpPr>
          <p:cNvPr id="9" name="Rectangle 4"/>
          <p:cNvSpPr>
            <a:spLocks noGrp="1" noChangeArrowheads="1"/>
          </p:cNvSpPr>
          <p:nvPr>
            <p:ph type="dt" sz="half" idx="12"/>
          </p:nvPr>
        </p:nvSpPr>
        <p:spPr>
          <a:ln/>
        </p:spPr>
        <p:txBody>
          <a:bodyPr/>
          <a:lstStyle>
            <a:lvl1pPr>
              <a:defRPr/>
            </a:lvl1pPr>
          </a:lstStyle>
          <a:p>
            <a:pPr>
              <a:defRPr/>
            </a:pPr>
            <a:r>
              <a:rPr lang="en-US" dirty="0"/>
              <a:t>11/12/2013</a:t>
            </a:r>
          </a:p>
        </p:txBody>
      </p:sp>
    </p:spTree>
    <p:extLst>
      <p:ext uri="{BB962C8B-B14F-4D97-AF65-F5344CB8AC3E}">
        <p14:creationId xmlns:p14="http://schemas.microsoft.com/office/powerpoint/2010/main" val="4172232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4D38626E-994C-4043-99F8-E38CDDD67F2B}" type="slidenum">
              <a:rPr lang="en-US"/>
              <a:pPr>
                <a:defRPr/>
              </a:pPr>
              <a:t>‹#›</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MISUG</a:t>
            </a:r>
          </a:p>
        </p:txBody>
      </p:sp>
      <p:sp>
        <p:nvSpPr>
          <p:cNvPr id="5" name="Rectangle 4"/>
          <p:cNvSpPr>
            <a:spLocks noGrp="1" noChangeArrowheads="1"/>
          </p:cNvSpPr>
          <p:nvPr>
            <p:ph type="dt" sz="half" idx="12"/>
          </p:nvPr>
        </p:nvSpPr>
        <p:spPr>
          <a:ln/>
        </p:spPr>
        <p:txBody>
          <a:bodyPr/>
          <a:lstStyle>
            <a:lvl1pPr>
              <a:defRPr/>
            </a:lvl1pPr>
          </a:lstStyle>
          <a:p>
            <a:pPr>
              <a:defRPr/>
            </a:pPr>
            <a:r>
              <a:rPr lang="en-US" dirty="0"/>
              <a:t>11/12/2013</a:t>
            </a:r>
          </a:p>
        </p:txBody>
      </p:sp>
    </p:spTree>
    <p:extLst>
      <p:ext uri="{BB962C8B-B14F-4D97-AF65-F5344CB8AC3E}">
        <p14:creationId xmlns:p14="http://schemas.microsoft.com/office/powerpoint/2010/main" val="2208904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D4C67EF7-275A-4CBB-9ED3-3C812C3F6A8E}" type="slidenum">
              <a:rPr lang="en-US"/>
              <a:pPr>
                <a:defRPr/>
              </a:pPr>
              <a:t>‹#›</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MISUG</a:t>
            </a:r>
          </a:p>
        </p:txBody>
      </p:sp>
      <p:sp>
        <p:nvSpPr>
          <p:cNvPr id="4" name="Rectangle 4"/>
          <p:cNvSpPr>
            <a:spLocks noGrp="1" noChangeArrowheads="1"/>
          </p:cNvSpPr>
          <p:nvPr>
            <p:ph type="dt" sz="half" idx="12"/>
          </p:nvPr>
        </p:nvSpPr>
        <p:spPr>
          <a:ln/>
        </p:spPr>
        <p:txBody>
          <a:bodyPr/>
          <a:lstStyle>
            <a:lvl1pPr>
              <a:defRPr/>
            </a:lvl1pPr>
          </a:lstStyle>
          <a:p>
            <a:pPr>
              <a:defRPr/>
            </a:pPr>
            <a:r>
              <a:rPr lang="en-US" dirty="0"/>
              <a:t>11/12/2013</a:t>
            </a:r>
          </a:p>
        </p:txBody>
      </p:sp>
    </p:spTree>
    <p:extLst>
      <p:ext uri="{BB962C8B-B14F-4D97-AF65-F5344CB8AC3E}">
        <p14:creationId xmlns:p14="http://schemas.microsoft.com/office/powerpoint/2010/main" val="136893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6A3BB353-2F96-4FCA-B929-B852567D6D73}" type="slidenum">
              <a:rPr lang="en-US"/>
              <a:pPr>
                <a:defRPr/>
              </a:pPr>
              <a:t>‹#›</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MISUG</a:t>
            </a:r>
          </a:p>
        </p:txBody>
      </p:sp>
      <p:sp>
        <p:nvSpPr>
          <p:cNvPr id="7" name="Rectangle 4"/>
          <p:cNvSpPr>
            <a:spLocks noGrp="1" noChangeArrowheads="1"/>
          </p:cNvSpPr>
          <p:nvPr>
            <p:ph type="dt" sz="half" idx="12"/>
          </p:nvPr>
        </p:nvSpPr>
        <p:spPr>
          <a:ln/>
        </p:spPr>
        <p:txBody>
          <a:bodyPr/>
          <a:lstStyle>
            <a:lvl1pPr>
              <a:defRPr/>
            </a:lvl1pPr>
          </a:lstStyle>
          <a:p>
            <a:pPr>
              <a:defRPr/>
            </a:pPr>
            <a:r>
              <a:rPr lang="en-US" dirty="0"/>
              <a:t>11/12/2013</a:t>
            </a:r>
          </a:p>
        </p:txBody>
      </p:sp>
    </p:spTree>
    <p:extLst>
      <p:ext uri="{BB962C8B-B14F-4D97-AF65-F5344CB8AC3E}">
        <p14:creationId xmlns:p14="http://schemas.microsoft.com/office/powerpoint/2010/main" val="3473240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C1ACF08E-C36B-45E0-B8A3-8A51423F42BE}" type="slidenum">
              <a:rPr lang="en-US"/>
              <a:pPr>
                <a:defRPr/>
              </a:pPr>
              <a:t>‹#›</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MISUG</a:t>
            </a:r>
          </a:p>
        </p:txBody>
      </p:sp>
      <p:sp>
        <p:nvSpPr>
          <p:cNvPr id="7" name="Rectangle 4"/>
          <p:cNvSpPr>
            <a:spLocks noGrp="1" noChangeArrowheads="1"/>
          </p:cNvSpPr>
          <p:nvPr>
            <p:ph type="dt" sz="half" idx="12"/>
          </p:nvPr>
        </p:nvSpPr>
        <p:spPr>
          <a:ln/>
        </p:spPr>
        <p:txBody>
          <a:bodyPr/>
          <a:lstStyle>
            <a:lvl1pPr>
              <a:defRPr/>
            </a:lvl1pPr>
          </a:lstStyle>
          <a:p>
            <a:pPr>
              <a:defRPr/>
            </a:pPr>
            <a:r>
              <a:rPr lang="en-US" dirty="0"/>
              <a:t>11/12/2013</a:t>
            </a:r>
          </a:p>
        </p:txBody>
      </p:sp>
    </p:spTree>
    <p:extLst>
      <p:ext uri="{BB962C8B-B14F-4D97-AF65-F5344CB8AC3E}">
        <p14:creationId xmlns:p14="http://schemas.microsoft.com/office/powerpoint/2010/main" val="1134516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C1886128-D83E-425A-9A97-C8B7B01196A4}" type="slidenum">
              <a:rPr lang="en-US"/>
              <a:pPr>
                <a:defRPr/>
              </a:pPr>
              <a:t>‹#›</a:t>
            </a:fld>
            <a:endParaRPr lang="en-US" dirty="0"/>
          </a:p>
        </p:txBody>
      </p:sp>
      <p:sp>
        <p:nvSpPr>
          <p:cNvPr id="1028" name="Rectangle 7"/>
          <p:cNvSpPr>
            <a:spLocks noChangeArrowheads="1"/>
          </p:cNvSpPr>
          <p:nvPr/>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dirty="0" smtClean="0"/>
          </a:p>
        </p:txBody>
      </p:sp>
      <p:pic>
        <p:nvPicPr>
          <p:cNvPr id="1029" name="Picture 8" descr="logo_C"/>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9"/>
          <p:cNvSpPr>
            <a:spLocks noChangeArrowheads="1"/>
          </p:cNvSpPr>
          <p:nvPr/>
        </p:nvSpPr>
        <p:spPr bwMode="auto">
          <a:xfrm>
            <a:off x="0" y="0"/>
            <a:ext cx="9144000" cy="6858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dirty="0" smtClean="0"/>
          </a:p>
        </p:txBody>
      </p:sp>
      <p:sp>
        <p:nvSpPr>
          <p:cNvPr id="1031"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r>
              <a:rPr lang="en-US" dirty="0"/>
              <a:t>MISUG</a:t>
            </a:r>
          </a:p>
        </p:txBody>
      </p:sp>
      <p:sp>
        <p:nvSpPr>
          <p:cNvPr id="1033" name="Line 11"/>
          <p:cNvSpPr>
            <a:spLocks noChangeShapeType="1"/>
          </p:cNvSpPr>
          <p:nvPr/>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r>
              <a:rPr lang="en-US" dirty="0" smtClean="0"/>
              <a:t>8/11/2015</a:t>
            </a:r>
            <a:endParaRPr lang="en-US" dirty="0"/>
          </a:p>
        </p:txBody>
      </p:sp>
      <p:sp>
        <p:nvSpPr>
          <p:cNvPr id="1035" name="Line 12"/>
          <p:cNvSpPr>
            <a:spLocks noChangeShapeType="1"/>
          </p:cNvSpPr>
          <p:nvPr/>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36"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fld id="{4BCA8036-EEAC-4AF0-BC5E-EE390FA20DE7}" type="slidenum">
              <a:rPr lang="en-US" altLang="en-US" sz="1200" smtClean="0"/>
              <a:pPr algn="ctr" eaLnBrk="1" hangingPunct="1">
                <a:defRPr/>
              </a:pPr>
              <a:t>‹#›</a:t>
            </a:fld>
            <a:endParaRPr lang="en-US" altLang="en-US" sz="1200" dirty="0" smtClean="0"/>
          </a:p>
        </p:txBody>
      </p:sp>
    </p:spTree>
  </p:cSld>
  <p:clrMap bg1="lt1" tx1="dk1" bg2="lt2" tx2="dk2" accent1="accent1" accent2="accent2" accent3="accent3" accent4="accent4" accent5="accent5" accent6="accent6" hlink="hlink" folHlink="folHlink"/>
  <p:sldLayoutIdLst>
    <p:sldLayoutId id="2147484696" r:id="rId1"/>
    <p:sldLayoutId id="2147484697" r:id="rId2"/>
    <p:sldLayoutId id="2147484665" r:id="rId3"/>
    <p:sldLayoutId id="2147484666" r:id="rId4"/>
    <p:sldLayoutId id="2147484667" r:id="rId5"/>
    <p:sldLayoutId id="2147484668" r:id="rId6"/>
    <p:sldLayoutId id="2147484669" r:id="rId7"/>
    <p:sldLayoutId id="2147484670" r:id="rId8"/>
    <p:sldLayoutId id="2147484671" r:id="rId9"/>
  </p:sldLayoutIdLst>
  <p:timing>
    <p:tnLst>
      <p:par>
        <p:cTn id="1" dur="indefinite" restart="never" nodeType="tmRoot"/>
      </p:par>
    </p:tnLst>
  </p:timing>
  <p:hf sldNum="0" hdr="0" ftr="0"/>
  <p:txStyles>
    <p:titleStyle>
      <a:lvl1pPr algn="l" rtl="0" eaLnBrk="0" fontAlgn="base" hangingPunct="0">
        <a:spcBef>
          <a:spcPct val="0"/>
        </a:spcBef>
        <a:spcAft>
          <a:spcPct val="0"/>
        </a:spcAft>
        <a:defRPr sz="2000">
          <a:solidFill>
            <a:schemeClr val="bg1"/>
          </a:solidFill>
          <a:latin typeface="+mj-lt"/>
          <a:ea typeface="+mj-ea"/>
          <a:cs typeface="+mj-cs"/>
        </a:defRPr>
      </a:lvl1pPr>
      <a:lvl2pPr algn="l" rtl="0" eaLnBrk="0" fontAlgn="base" hangingPunct="0">
        <a:spcBef>
          <a:spcPct val="0"/>
        </a:spcBef>
        <a:spcAft>
          <a:spcPct val="0"/>
        </a:spcAft>
        <a:defRPr sz="2000">
          <a:solidFill>
            <a:schemeClr val="bg1"/>
          </a:solidFill>
          <a:latin typeface="Arial Black" pitchFamily="34" charset="0"/>
        </a:defRPr>
      </a:lvl2pPr>
      <a:lvl3pPr algn="l" rtl="0" eaLnBrk="0" fontAlgn="base" hangingPunct="0">
        <a:spcBef>
          <a:spcPct val="0"/>
        </a:spcBef>
        <a:spcAft>
          <a:spcPct val="0"/>
        </a:spcAft>
        <a:defRPr sz="2000">
          <a:solidFill>
            <a:schemeClr val="bg1"/>
          </a:solidFill>
          <a:latin typeface="Arial Black" pitchFamily="34" charset="0"/>
        </a:defRPr>
      </a:lvl3pPr>
      <a:lvl4pPr algn="l" rtl="0" eaLnBrk="0" fontAlgn="base" hangingPunct="0">
        <a:spcBef>
          <a:spcPct val="0"/>
        </a:spcBef>
        <a:spcAft>
          <a:spcPct val="0"/>
        </a:spcAft>
        <a:defRPr sz="2000">
          <a:solidFill>
            <a:schemeClr val="bg1"/>
          </a:solidFill>
          <a:latin typeface="Arial Black" pitchFamily="34" charset="0"/>
        </a:defRPr>
      </a:lvl4pPr>
      <a:lvl5pPr algn="l" rtl="0" eaLnBrk="0" fontAlgn="base" hangingPunct="0">
        <a:spcBef>
          <a:spcPct val="0"/>
        </a:spcBef>
        <a:spcAft>
          <a:spcPct val="0"/>
        </a:spcAft>
        <a:defRPr sz="2000">
          <a:solidFill>
            <a:schemeClr val="bg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mis.ercot.com/pps/tibco/mis/Pages/Reports/Reports"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www.ercot.com/services/mdt/userguides/ERO%20Fee%20Guide%20V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0"/>
          <p:cNvSpPr>
            <a:spLocks noGrp="1" noChangeArrowheads="1"/>
          </p:cNvSpPr>
          <p:nvPr>
            <p:ph type="subTitle" idx="1"/>
          </p:nvPr>
        </p:nvSpPr>
        <p:spPr/>
        <p:txBody>
          <a:bodyPr/>
          <a:lstStyle/>
          <a:p>
            <a:pPr eaLnBrk="1" hangingPunct="1"/>
            <a:r>
              <a:rPr lang="en-US" altLang="en-US" dirty="0" smtClean="0"/>
              <a:t>April 18, 2016</a:t>
            </a:r>
            <a:endParaRPr lang="en-US" altLang="en-US" dirty="0" smtClean="0"/>
          </a:p>
        </p:txBody>
      </p:sp>
      <p:sp>
        <p:nvSpPr>
          <p:cNvPr id="2" name="Title 1"/>
          <p:cNvSpPr>
            <a:spLocks noGrp="1"/>
          </p:cNvSpPr>
          <p:nvPr>
            <p:ph type="ctrTitle"/>
          </p:nvPr>
        </p:nvSpPr>
        <p:spPr/>
        <p:txBody>
          <a:bodyPr/>
          <a:lstStyle/>
          <a:p>
            <a:r>
              <a:rPr lang="en-US" dirty="0" smtClean="0"/>
              <a:t>ERO Fee Verification for the Nodal Settlement Handbook</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ERO Fee:  2016 Budget costs </a:t>
            </a:r>
            <a:endParaRPr lang="en-US" dirty="0"/>
          </a:p>
        </p:txBody>
      </p:sp>
      <p:sp>
        <p:nvSpPr>
          <p:cNvPr id="3" name="Content Placeholder 2"/>
          <p:cNvSpPr>
            <a:spLocks noGrp="1"/>
          </p:cNvSpPr>
          <p:nvPr>
            <p:ph idx="1"/>
          </p:nvPr>
        </p:nvSpPr>
        <p:spPr>
          <a:xfrm>
            <a:off x="457200" y="914400"/>
            <a:ext cx="8229600" cy="5334000"/>
          </a:xfrm>
        </p:spPr>
        <p:txBody>
          <a:bodyPr>
            <a:normAutofit fontScale="92500" lnSpcReduction="10000"/>
          </a:bodyPr>
          <a:lstStyle/>
          <a:p>
            <a:pPr marL="0" indent="0">
              <a:buNone/>
            </a:pPr>
            <a:r>
              <a:rPr lang="en-US" sz="1800" dirty="0" smtClean="0">
                <a:latin typeface="Times New Roman" panose="02020603050405020304" pitchFamily="18" charset="0"/>
                <a:cs typeface="Times New Roman" panose="02020603050405020304" pitchFamily="18" charset="0"/>
              </a:rPr>
              <a:t>Electric </a:t>
            </a:r>
            <a:r>
              <a:rPr lang="en-US" sz="1800" dirty="0">
                <a:latin typeface="Times New Roman" panose="02020603050405020304" pitchFamily="18" charset="0"/>
                <a:cs typeface="Times New Roman" panose="02020603050405020304" pitchFamily="18" charset="0"/>
              </a:rPr>
              <a:t>Reliability Organization </a:t>
            </a:r>
            <a:r>
              <a:rPr lang="en-US" sz="1800" dirty="0" smtClean="0">
                <a:latin typeface="Times New Roman" panose="02020603050405020304" pitchFamily="18" charset="0"/>
                <a:cs typeface="Times New Roman" panose="02020603050405020304" pitchFamily="18" charset="0"/>
              </a:rPr>
              <a:t>Authority</a:t>
            </a:r>
            <a:r>
              <a:rPr lang="en-US" sz="1800" b="0" dirty="0" smtClean="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(NERC)</a:t>
            </a:r>
            <a:endParaRPr lang="en-US" sz="1800" dirty="0">
              <a:latin typeface="Times New Roman" panose="02020603050405020304" pitchFamily="18" charset="0"/>
              <a:cs typeface="Times New Roman" panose="02020603050405020304" pitchFamily="18" charset="0"/>
            </a:endParaRPr>
          </a:p>
          <a:p>
            <a:pPr marL="0" indent="0">
              <a:buNone/>
            </a:pPr>
            <a:r>
              <a:rPr lang="en-US" sz="1800" b="0" dirty="0" smtClean="0">
                <a:latin typeface="Times New Roman" panose="02020603050405020304" pitchFamily="18" charset="0"/>
                <a:cs typeface="Times New Roman" panose="02020603050405020304" pitchFamily="18" charset="0"/>
              </a:rPr>
              <a:t>	“</a:t>
            </a:r>
            <a:r>
              <a:rPr lang="en-US" sz="1800" b="0" i="1" dirty="0" smtClean="0">
                <a:latin typeface="Times New Roman" panose="02020603050405020304" pitchFamily="18" charset="0"/>
                <a:cs typeface="Times New Roman" panose="02020603050405020304" pitchFamily="18" charset="0"/>
              </a:rPr>
              <a:t>By </a:t>
            </a:r>
            <a:r>
              <a:rPr lang="en-US" sz="1800" b="0" i="1" dirty="0">
                <a:latin typeface="Times New Roman" panose="02020603050405020304" pitchFamily="18" charset="0"/>
                <a:cs typeface="Times New Roman" panose="02020603050405020304" pitchFamily="18" charset="0"/>
              </a:rPr>
              <a:t>certifying the North American Electric Reliability Corporation (NERC) </a:t>
            </a:r>
            <a:r>
              <a:rPr lang="en-US" sz="1800" b="0" i="1" dirty="0" smtClean="0">
                <a:latin typeface="Times New Roman" panose="02020603050405020304" pitchFamily="18" charset="0"/>
                <a:cs typeface="Times New Roman" panose="02020603050405020304" pitchFamily="18" charset="0"/>
              </a:rPr>
              <a:t>	as the </a:t>
            </a:r>
            <a:r>
              <a:rPr lang="en-US" sz="1800" b="0" i="1" dirty="0">
                <a:latin typeface="Times New Roman" panose="02020603050405020304" pitchFamily="18" charset="0"/>
                <a:cs typeface="Times New Roman" panose="02020603050405020304" pitchFamily="18" charset="0"/>
              </a:rPr>
              <a:t>Electric Reliability Organization (ERO), the Federal Energy </a:t>
            </a:r>
            <a:r>
              <a:rPr lang="en-US" sz="1800" b="0" i="1" dirty="0" smtClean="0">
                <a:latin typeface="Times New Roman" panose="02020603050405020304" pitchFamily="18" charset="0"/>
                <a:cs typeface="Times New Roman" panose="02020603050405020304" pitchFamily="18" charset="0"/>
              </a:rPr>
              <a:t>	Regulatory Commission </a:t>
            </a:r>
            <a:r>
              <a:rPr lang="en-US" sz="1800" b="0" i="1" dirty="0">
                <a:latin typeface="Times New Roman" panose="02020603050405020304" pitchFamily="18" charset="0"/>
                <a:cs typeface="Times New Roman" panose="02020603050405020304" pitchFamily="18" charset="0"/>
              </a:rPr>
              <a:t>(FERC) granted NERC’s proposal to allocate its </a:t>
            </a:r>
            <a:r>
              <a:rPr lang="en-US" sz="1800" b="0" i="1" dirty="0" smtClean="0">
                <a:latin typeface="Times New Roman" panose="02020603050405020304" pitchFamily="18" charset="0"/>
                <a:cs typeface="Times New Roman" panose="02020603050405020304" pitchFamily="18" charset="0"/>
              </a:rPr>
              <a:t>	annual reliability </a:t>
            </a:r>
            <a:r>
              <a:rPr lang="en-US" sz="1800" b="0" i="1" dirty="0">
                <a:latin typeface="Times New Roman" panose="02020603050405020304" pitchFamily="18" charset="0"/>
                <a:cs typeface="Times New Roman" panose="02020603050405020304" pitchFamily="18" charset="0"/>
              </a:rPr>
              <a:t>program costs among load serving entities on the basis of </a:t>
            </a:r>
            <a:r>
              <a:rPr lang="en-US" sz="1800" b="0" i="1" dirty="0" smtClean="0">
                <a:latin typeface="Times New Roman" panose="02020603050405020304" pitchFamily="18" charset="0"/>
                <a:cs typeface="Times New Roman" panose="02020603050405020304" pitchFamily="18" charset="0"/>
              </a:rPr>
              <a:t>	net energy </a:t>
            </a:r>
            <a:r>
              <a:rPr lang="en-US" sz="1800" b="0" i="1" dirty="0">
                <a:latin typeface="Times New Roman" panose="02020603050405020304" pitchFamily="18" charset="0"/>
                <a:cs typeface="Times New Roman" panose="02020603050405020304" pitchFamily="18" charset="0"/>
              </a:rPr>
              <a:t>for load (NEL). The Federal Power Act requires that FERC’s </a:t>
            </a:r>
            <a:r>
              <a:rPr lang="en-US" sz="1800" b="0" i="1" dirty="0" smtClean="0">
                <a:latin typeface="Times New Roman" panose="02020603050405020304" pitchFamily="18" charset="0"/>
                <a:cs typeface="Times New Roman" panose="02020603050405020304" pitchFamily="18" charset="0"/>
              </a:rPr>
              <a:t>	certification </a:t>
            </a:r>
            <a:r>
              <a:rPr lang="en-US" sz="1800" b="0" i="1" dirty="0">
                <a:latin typeface="Times New Roman" panose="02020603050405020304" pitchFamily="18" charset="0"/>
                <a:cs typeface="Times New Roman" panose="02020603050405020304" pitchFamily="18" charset="0"/>
              </a:rPr>
              <a:t>of NERC include establishment of rules allowing for allocation </a:t>
            </a:r>
            <a:r>
              <a:rPr lang="en-US" sz="1800" b="0" i="1" dirty="0" smtClean="0">
                <a:latin typeface="Times New Roman" panose="02020603050405020304" pitchFamily="18" charset="0"/>
                <a:cs typeface="Times New Roman" panose="02020603050405020304" pitchFamily="18" charset="0"/>
              </a:rPr>
              <a:t>	of </a:t>
            </a:r>
            <a:r>
              <a:rPr lang="en-US" sz="1800" b="0" i="1" dirty="0">
                <a:latin typeface="Times New Roman" panose="02020603050405020304" pitchFamily="18" charset="0"/>
                <a:cs typeface="Times New Roman" panose="02020603050405020304" pitchFamily="18" charset="0"/>
              </a:rPr>
              <a:t>fees and charges to end-users</a:t>
            </a:r>
            <a:r>
              <a:rPr lang="en-US" sz="1800" b="0" i="1" dirty="0" smtClean="0">
                <a:latin typeface="Times New Roman" panose="02020603050405020304" pitchFamily="18" charset="0"/>
                <a:cs typeface="Times New Roman" panose="02020603050405020304" pitchFamily="18" charset="0"/>
              </a:rPr>
              <a:t>.”</a:t>
            </a:r>
            <a:endParaRPr lang="en-US" sz="1800" b="0" dirty="0" smtClean="0">
              <a:latin typeface="Times New Roman" panose="02020603050405020304" pitchFamily="18" charset="0"/>
              <a:cs typeface="Times New Roman" panose="02020603050405020304" pitchFamily="18" charset="0"/>
            </a:endParaRPr>
          </a:p>
          <a:p>
            <a:pPr marL="0" lvl="1" indent="0" algn="ctr">
              <a:buNone/>
            </a:pPr>
            <a:r>
              <a:rPr lang="en-US" sz="1800" b="1" dirty="0" smtClean="0">
                <a:latin typeface="Times New Roman" panose="02020603050405020304" pitchFamily="18" charset="0"/>
                <a:cs typeface="Times New Roman" panose="02020603050405020304" pitchFamily="18" charset="0"/>
              </a:rPr>
              <a:t>NERC Budget (filed annually with FERC):   $9,560,448 for FY2016 </a:t>
            </a:r>
            <a:endParaRPr lang="en-US" sz="1800" b="1" dirty="0" smtClean="0">
              <a:latin typeface="Times New Roman" panose="02020603050405020304" pitchFamily="18" charset="0"/>
              <a:cs typeface="Times New Roman" panose="02020603050405020304" pitchFamily="18" charset="0"/>
            </a:endParaRPr>
          </a:p>
          <a:p>
            <a:pPr marL="0" indent="0" algn="ctr">
              <a:buNone/>
            </a:pPr>
            <a:r>
              <a:rPr lang="en-US" sz="1400" b="0" i="1" dirty="0" smtClean="0">
                <a:latin typeface="Times New Roman" panose="02020603050405020304" pitchFamily="18" charset="0"/>
                <a:cs typeface="Times New Roman" panose="02020603050405020304" pitchFamily="18" charset="0"/>
              </a:rPr>
              <a:t>(Search </a:t>
            </a:r>
            <a:r>
              <a:rPr lang="en-US" sz="1400" b="0" i="1" dirty="0">
                <a:latin typeface="Times New Roman" panose="02020603050405020304" pitchFamily="18" charset="0"/>
                <a:cs typeface="Times New Roman" panose="02020603050405020304" pitchFamily="18" charset="0"/>
              </a:rPr>
              <a:t>FERC website for Filing of NERC YYYY Business Plan and </a:t>
            </a:r>
            <a:r>
              <a:rPr lang="en-US" sz="1400" b="0" i="1" dirty="0" smtClean="0">
                <a:latin typeface="Times New Roman" panose="02020603050405020304" pitchFamily="18" charset="0"/>
                <a:cs typeface="Times New Roman" panose="02020603050405020304" pitchFamily="18" charset="0"/>
              </a:rPr>
              <a:t>Budget)</a:t>
            </a:r>
            <a:endParaRPr lang="en-US" sz="1400" i="1" dirty="0" smtClean="0">
              <a:latin typeface="Times New Roman" panose="02020603050405020304" pitchFamily="18" charset="0"/>
              <a:cs typeface="Times New Roman" panose="02020603050405020304" pitchFamily="18" charset="0"/>
            </a:endParaRPr>
          </a:p>
          <a:p>
            <a:pPr marL="0" indent="0">
              <a:buNone/>
            </a:pPr>
            <a:endParaRPr lang="en-US" sz="1800" dirty="0" smtClean="0">
              <a:latin typeface="Times New Roman" panose="02020603050405020304" pitchFamily="18" charset="0"/>
              <a:cs typeface="Times New Roman" panose="02020603050405020304" pitchFamily="18" charset="0"/>
            </a:endParaRPr>
          </a:p>
          <a:p>
            <a:pPr marL="0" indent="0">
              <a:buNone/>
            </a:pPr>
            <a:r>
              <a:rPr lang="en-US" sz="1800" dirty="0" smtClean="0">
                <a:latin typeface="Times New Roman" panose="02020603050405020304" pitchFamily="18" charset="0"/>
                <a:cs typeface="Times New Roman" panose="02020603050405020304" pitchFamily="18" charset="0"/>
              </a:rPr>
              <a:t>Texas Regional Entity (TRE) </a:t>
            </a:r>
          </a:p>
          <a:p>
            <a:pPr marL="0" indent="0">
              <a:buNone/>
            </a:pPr>
            <a:r>
              <a:rPr lang="en-US" sz="1700" b="0" i="1" dirty="0" smtClean="0">
                <a:latin typeface="Times New Roman" panose="02020603050405020304" pitchFamily="18" charset="0"/>
                <a:cs typeface="Times New Roman" panose="02020603050405020304" pitchFamily="18" charset="0"/>
              </a:rPr>
              <a:t>	“is </a:t>
            </a:r>
            <a:r>
              <a:rPr lang="en-US" sz="1700" b="0" i="1" dirty="0">
                <a:latin typeface="Times New Roman" panose="02020603050405020304" pitchFamily="18" charset="0"/>
                <a:cs typeface="Times New Roman" panose="02020603050405020304" pitchFamily="18" charset="0"/>
              </a:rPr>
              <a:t>authorized by its Delegation Agreement with the North American Electric </a:t>
            </a:r>
            <a:r>
              <a:rPr lang="en-US" sz="1700" b="0" i="1" dirty="0" smtClean="0">
                <a:latin typeface="Times New Roman" panose="02020603050405020304" pitchFamily="18" charset="0"/>
                <a:cs typeface="Times New Roman" panose="02020603050405020304" pitchFamily="18" charset="0"/>
              </a:rPr>
              <a:t>	Reliability </a:t>
            </a:r>
            <a:r>
              <a:rPr lang="en-US" sz="1700" b="0" i="1" dirty="0">
                <a:latin typeface="Times New Roman" panose="02020603050405020304" pitchFamily="18" charset="0"/>
                <a:cs typeface="Times New Roman" panose="02020603050405020304" pitchFamily="18" charset="0"/>
              </a:rPr>
              <a:t>Corporation (NERC) to </a:t>
            </a:r>
            <a:r>
              <a:rPr lang="en-US" sz="1700" b="0" i="1" dirty="0" smtClean="0">
                <a:latin typeface="Times New Roman" panose="02020603050405020304" pitchFamily="18" charset="0"/>
                <a:cs typeface="Times New Roman" panose="02020603050405020304" pitchFamily="18" charset="0"/>
              </a:rPr>
              <a:t>develop</a:t>
            </a:r>
            <a:r>
              <a:rPr lang="en-US" sz="1700" b="0" i="1" dirty="0">
                <a:latin typeface="Times New Roman" panose="02020603050405020304" pitchFamily="18" charset="0"/>
                <a:cs typeface="Times New Roman" panose="02020603050405020304" pitchFamily="18" charset="0"/>
              </a:rPr>
              <a:t>, monitor, assess, and enforce compliance </a:t>
            </a:r>
            <a:r>
              <a:rPr lang="en-US" sz="1700" b="0" i="1" dirty="0" smtClean="0">
                <a:latin typeface="Times New Roman" panose="02020603050405020304" pitchFamily="18" charset="0"/>
                <a:cs typeface="Times New Roman" panose="02020603050405020304" pitchFamily="18" charset="0"/>
              </a:rPr>
              <a:t>	with </a:t>
            </a:r>
            <a:r>
              <a:rPr lang="en-US" sz="1700" b="0" i="1" dirty="0">
                <a:latin typeface="Times New Roman" panose="02020603050405020304" pitchFamily="18" charset="0"/>
                <a:cs typeface="Times New Roman" panose="02020603050405020304" pitchFamily="18" charset="0"/>
              </a:rPr>
              <a:t>NERC Reliability </a:t>
            </a:r>
            <a:r>
              <a:rPr lang="en-US" sz="1700" b="0" i="1" dirty="0" smtClean="0">
                <a:latin typeface="Times New Roman" panose="02020603050405020304" pitchFamily="18" charset="0"/>
                <a:cs typeface="Times New Roman" panose="02020603050405020304" pitchFamily="18" charset="0"/>
              </a:rPr>
              <a:t>Standards, </a:t>
            </a:r>
            <a:r>
              <a:rPr lang="en-US" sz="1700" b="0" i="1" dirty="0">
                <a:latin typeface="Times New Roman" panose="02020603050405020304" pitchFamily="18" charset="0"/>
                <a:cs typeface="Times New Roman" panose="02020603050405020304" pitchFamily="18" charset="0"/>
              </a:rPr>
              <a:t>in the ERCOT </a:t>
            </a:r>
            <a:r>
              <a:rPr lang="en-US" sz="1700" b="0" i="1" dirty="0" smtClean="0">
                <a:latin typeface="Times New Roman" panose="02020603050405020304" pitchFamily="18" charset="0"/>
                <a:cs typeface="Times New Roman" panose="02020603050405020304" pitchFamily="18" charset="0"/>
              </a:rPr>
              <a:t>region”</a:t>
            </a:r>
            <a:endParaRPr lang="en-US" sz="1800" dirty="0">
              <a:latin typeface="Times New Roman" panose="02020603050405020304" pitchFamily="18" charset="0"/>
              <a:cs typeface="Times New Roman" panose="02020603050405020304" pitchFamily="18" charset="0"/>
            </a:endParaRPr>
          </a:p>
          <a:p>
            <a:pPr marL="0" indent="0" algn="ctr">
              <a:buNone/>
            </a:pPr>
            <a:r>
              <a:rPr lang="en-US" sz="1800" dirty="0" smtClean="0">
                <a:latin typeface="Times New Roman" panose="02020603050405020304" pitchFamily="18" charset="0"/>
                <a:cs typeface="Times New Roman" panose="02020603050405020304" pitchFamily="18" charset="0"/>
              </a:rPr>
              <a:t>TRE Budget approved annually by NERC:  $4,416,501 for FY2016</a:t>
            </a:r>
            <a:endParaRPr lang="en-US" sz="1800" dirty="0" smtClean="0">
              <a:latin typeface="Times New Roman" panose="02020603050405020304" pitchFamily="18" charset="0"/>
              <a:cs typeface="Times New Roman" panose="02020603050405020304" pitchFamily="18" charset="0"/>
            </a:endParaRPr>
          </a:p>
          <a:p>
            <a:pPr marL="0" indent="0" algn="ctr">
              <a:buNone/>
            </a:pPr>
            <a:r>
              <a:rPr lang="en-US" sz="1400" b="0" i="1" dirty="0" smtClean="0">
                <a:latin typeface="Times New Roman" panose="02020603050405020304" pitchFamily="18" charset="0"/>
                <a:cs typeface="Times New Roman" panose="02020603050405020304" pitchFamily="18" charset="0"/>
              </a:rPr>
              <a:t>(Search </a:t>
            </a:r>
            <a:r>
              <a:rPr lang="en-US" sz="1400" b="0" i="1" dirty="0">
                <a:latin typeface="Times New Roman" panose="02020603050405020304" pitchFamily="18" charset="0"/>
                <a:cs typeface="Times New Roman" panose="02020603050405020304" pitchFamily="18" charset="0"/>
              </a:rPr>
              <a:t>TRE website for final budget accepted by </a:t>
            </a:r>
            <a:r>
              <a:rPr lang="en-US" sz="1400" b="0" i="1" dirty="0" smtClean="0">
                <a:latin typeface="Times New Roman" panose="02020603050405020304" pitchFamily="18" charset="0"/>
                <a:cs typeface="Times New Roman" panose="02020603050405020304" pitchFamily="18" charset="0"/>
              </a:rPr>
              <a:t>NERC)</a:t>
            </a:r>
            <a:endParaRPr lang="en-US" sz="1400" b="0" i="1" dirty="0">
              <a:latin typeface="Times New Roman" panose="02020603050405020304" pitchFamily="18" charset="0"/>
              <a:cs typeface="Times New Roman" panose="02020603050405020304" pitchFamily="18" charset="0"/>
            </a:endParaRPr>
          </a:p>
          <a:p>
            <a:pPr marL="0" indent="0">
              <a:buNone/>
            </a:pPr>
            <a:r>
              <a:rPr lang="en-US" sz="1800" dirty="0" smtClean="0">
                <a:latin typeface="Times New Roman" panose="02020603050405020304" pitchFamily="18" charset="0"/>
                <a:cs typeface="Times New Roman" panose="02020603050405020304" pitchFamily="18" charset="0"/>
              </a:rPr>
              <a:t>	</a:t>
            </a:r>
          </a:p>
          <a:p>
            <a:pPr marL="0" indent="0">
              <a:buNone/>
            </a:pPr>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TOTAL 2016 charge to NEL: $13,976,949</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34743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 Energy for Load</a:t>
            </a:r>
            <a:endParaRPr lang="en-US" dirty="0"/>
          </a:p>
        </p:txBody>
      </p:sp>
      <p:sp>
        <p:nvSpPr>
          <p:cNvPr id="3" name="Content Placeholder 2"/>
          <p:cNvSpPr>
            <a:spLocks noGrp="1"/>
          </p:cNvSpPr>
          <p:nvPr>
            <p:ph sz="half" idx="1"/>
          </p:nvPr>
        </p:nvSpPr>
        <p:spPr>
          <a:xfrm>
            <a:off x="457200" y="1066800"/>
            <a:ext cx="4038600" cy="2819400"/>
          </a:xfrm>
        </p:spPr>
        <p:txBody>
          <a:bodyPr>
            <a:normAutofit/>
          </a:bodyPr>
          <a:lstStyle/>
          <a:p>
            <a:pPr marL="0" indent="0">
              <a:buNone/>
            </a:pPr>
            <a:r>
              <a:rPr lang="en-US" sz="1400" dirty="0" smtClean="0"/>
              <a:t>Load cuts are from two years prior. This decision was made at market open to reduce the likelihood of significant adjustment to the load cut. So, 2016 for example, uses the AML from 2014.</a:t>
            </a:r>
          </a:p>
          <a:p>
            <a:pPr marL="0" indent="0">
              <a:buNone/>
            </a:pPr>
            <a:endParaRPr lang="en-US" sz="1400" dirty="0"/>
          </a:p>
          <a:p>
            <a:pPr marL="0" indent="0">
              <a:buNone/>
            </a:pPr>
            <a:endParaRPr lang="en-US" sz="1400" dirty="0" smtClean="0"/>
          </a:p>
          <a:p>
            <a:pPr marL="0" indent="0">
              <a:buNone/>
            </a:pPr>
            <a:r>
              <a:rPr lang="en-US" sz="1400" dirty="0" smtClean="0"/>
              <a:t>The AML is the only disputable portion of the calculation. It should be verified for the year as soon as ERCOT publishes: </a:t>
            </a:r>
          </a:p>
          <a:p>
            <a:pPr marL="0" indent="0">
              <a:buNone/>
            </a:pPr>
            <a:endParaRPr lang="en-US" sz="1400" dirty="0"/>
          </a:p>
          <a:p>
            <a:pPr marL="0" indent="0">
              <a:buNone/>
            </a:pPr>
            <a:endParaRPr lang="en-US" sz="1400" dirty="0"/>
          </a:p>
          <a:p>
            <a:pPr marL="0" indent="0">
              <a:buNone/>
            </a:pPr>
            <a:endParaRPr lang="en-US" sz="1400" dirty="0" smtClean="0"/>
          </a:p>
          <a:p>
            <a:pPr marL="0" indent="0">
              <a:buNone/>
            </a:pPr>
            <a:endParaRPr lang="en-US" sz="1400" dirty="0" smtClean="0"/>
          </a:p>
          <a:p>
            <a:pPr marL="0" indent="0">
              <a:buNone/>
            </a:pPr>
            <a:endParaRPr lang="en-US" dirty="0" smtClean="0"/>
          </a:p>
          <a:p>
            <a:pPr marL="0" indent="0">
              <a:buNone/>
            </a:pPr>
            <a:endParaRPr lang="en-US" dirty="0"/>
          </a:p>
          <a:p>
            <a:pPr marL="0" indent="0">
              <a:buNone/>
            </a:pPr>
            <a:endParaRPr lang="en-US" dirty="0" smtClean="0"/>
          </a:p>
        </p:txBody>
      </p:sp>
      <p:sp>
        <p:nvSpPr>
          <p:cNvPr id="4" name="Date Placeholder 3"/>
          <p:cNvSpPr>
            <a:spLocks noGrp="1"/>
          </p:cNvSpPr>
          <p:nvPr>
            <p:ph type="dt" sz="half" idx="12"/>
          </p:nvPr>
        </p:nvSpPr>
        <p:spPr/>
        <p:txBody>
          <a:bodyPr/>
          <a:lstStyle/>
          <a:p>
            <a:pPr>
              <a:defRPr/>
            </a:pPr>
            <a:fld id="{8D2890DD-8BB0-466C-ABE3-744940DF90D5}" type="datetime1">
              <a:rPr lang="en-US" smtClean="0"/>
              <a:t>4/14/2016</a:t>
            </a:fld>
            <a:endParaRPr lang="en-US" dirty="0"/>
          </a:p>
        </p:txBody>
      </p:sp>
      <p:pic>
        <p:nvPicPr>
          <p:cNvPr id="9" name="Picture 8"/>
          <p:cNvPicPr>
            <a:picLocks noChangeAspect="1"/>
          </p:cNvPicPr>
          <p:nvPr/>
        </p:nvPicPr>
        <p:blipFill rotWithShape="1">
          <a:blip r:embed="rId2"/>
          <a:srcRect l="21728" t="17700" r="65583" b="60984"/>
          <a:stretch/>
        </p:blipFill>
        <p:spPr>
          <a:xfrm>
            <a:off x="4632105" y="1395514"/>
            <a:ext cx="4304439" cy="2033486"/>
          </a:xfrm>
          <a:prstGeom prst="rect">
            <a:avLst/>
          </a:prstGeom>
        </p:spPr>
      </p:pic>
      <p:sp>
        <p:nvSpPr>
          <p:cNvPr id="10" name="Rectangle 9"/>
          <p:cNvSpPr/>
          <p:nvPr/>
        </p:nvSpPr>
        <p:spPr>
          <a:xfrm>
            <a:off x="4495800" y="977942"/>
            <a:ext cx="4572000" cy="253916"/>
          </a:xfrm>
          <a:prstGeom prst="rect">
            <a:avLst/>
          </a:prstGeom>
        </p:spPr>
        <p:txBody>
          <a:bodyPr>
            <a:spAutoFit/>
          </a:bodyPr>
          <a:lstStyle/>
          <a:p>
            <a:pPr marL="0" indent="0">
              <a:buNone/>
            </a:pPr>
            <a:r>
              <a:rPr lang="en-US" sz="1050" u="sng" dirty="0">
                <a:solidFill>
                  <a:srgbClr val="40949A"/>
                </a:solidFill>
              </a:rPr>
              <a:t>mis.ercot.com/</a:t>
            </a:r>
            <a:r>
              <a:rPr lang="en-US" sz="1050" u="sng" dirty="0" err="1">
                <a:solidFill>
                  <a:srgbClr val="40949A"/>
                </a:solidFill>
              </a:rPr>
              <a:t>pps</a:t>
            </a:r>
            <a:r>
              <a:rPr lang="en-US" sz="1050" u="sng" dirty="0">
                <a:solidFill>
                  <a:srgbClr val="40949A"/>
                </a:solidFill>
              </a:rPr>
              <a:t>/</a:t>
            </a:r>
            <a:r>
              <a:rPr lang="en-US" sz="1050" u="sng" dirty="0" err="1">
                <a:solidFill>
                  <a:srgbClr val="40949A"/>
                </a:solidFill>
              </a:rPr>
              <a:t>tibco</a:t>
            </a:r>
            <a:r>
              <a:rPr lang="en-US" sz="1050" u="sng" dirty="0">
                <a:solidFill>
                  <a:srgbClr val="40949A"/>
                </a:solidFill>
              </a:rPr>
              <a:t>/</a:t>
            </a:r>
            <a:r>
              <a:rPr lang="en-US" sz="1050" u="sng" dirty="0" err="1">
                <a:solidFill>
                  <a:srgbClr val="40949A"/>
                </a:solidFill>
              </a:rPr>
              <a:t>mis</a:t>
            </a:r>
            <a:r>
              <a:rPr lang="en-US" sz="1050" u="sng" dirty="0">
                <a:solidFill>
                  <a:srgbClr val="40949A"/>
                </a:solidFill>
              </a:rPr>
              <a:t>/Pages/</a:t>
            </a:r>
            <a:r>
              <a:rPr lang="en-US" sz="1050" u="sng" dirty="0" err="1">
                <a:solidFill>
                  <a:srgbClr val="40949A"/>
                </a:solidFill>
              </a:rPr>
              <a:t>Market+Information</a:t>
            </a:r>
            <a:r>
              <a:rPr lang="en-US" sz="1050" u="sng" dirty="0">
                <a:solidFill>
                  <a:srgbClr val="40949A"/>
                </a:solidFill>
              </a:rPr>
              <a:t>/</a:t>
            </a:r>
            <a:r>
              <a:rPr lang="en-US" sz="1050" u="sng" dirty="0" err="1">
                <a:solidFill>
                  <a:srgbClr val="40949A"/>
                </a:solidFill>
              </a:rPr>
              <a:t>Data+Aggregation</a:t>
            </a:r>
            <a:endParaRPr lang="en-US" sz="1050" u="sng" dirty="0">
              <a:solidFill>
                <a:srgbClr val="40949A"/>
              </a:solidFill>
            </a:endParaRPr>
          </a:p>
        </p:txBody>
      </p:sp>
      <p:sp>
        <p:nvSpPr>
          <p:cNvPr id="11" name="Oval 10"/>
          <p:cNvSpPr/>
          <p:nvPr/>
        </p:nvSpPr>
        <p:spPr>
          <a:xfrm>
            <a:off x="4466492" y="2438400"/>
            <a:ext cx="224199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2" name="Table 11"/>
          <p:cNvGraphicFramePr>
            <a:graphicFrameLocks noGrp="1"/>
          </p:cNvGraphicFramePr>
          <p:nvPr>
            <p:extLst>
              <p:ext uri="{D42A27DB-BD31-4B8C-83A1-F6EECF244321}">
                <p14:modId xmlns:p14="http://schemas.microsoft.com/office/powerpoint/2010/main" val="1851519013"/>
              </p:ext>
            </p:extLst>
          </p:nvPr>
        </p:nvGraphicFramePr>
        <p:xfrm>
          <a:off x="533400" y="4264737"/>
          <a:ext cx="7696200" cy="1221663"/>
        </p:xfrm>
        <a:graphic>
          <a:graphicData uri="http://schemas.openxmlformats.org/drawingml/2006/table">
            <a:tbl>
              <a:tblPr firstRow="1" bandRow="1">
                <a:tableStyleId>{5C22544A-7EE6-4342-B048-85BDC9FD1C3A}</a:tableStyleId>
              </a:tblPr>
              <a:tblGrid>
                <a:gridCol w="914400"/>
                <a:gridCol w="1524000"/>
                <a:gridCol w="1676400"/>
                <a:gridCol w="762000"/>
                <a:gridCol w="2819400"/>
              </a:tblGrid>
              <a:tr h="446262">
                <a:tc>
                  <a:txBody>
                    <a:bodyPr/>
                    <a:lstStyle/>
                    <a:p>
                      <a:pPr algn="l" fontAlgn="ctr"/>
                      <a:r>
                        <a:rPr lang="en-US" sz="1050" u="none" strike="noStrike" dirty="0">
                          <a:effectLst/>
                        </a:rPr>
                        <a:t>EMIL ID </a:t>
                      </a:r>
                      <a:endParaRPr lang="en-US" sz="1050" b="1" i="0" u="none" strike="noStrike" dirty="0">
                        <a:solidFill>
                          <a:srgbClr val="FFFFFF"/>
                        </a:solidFill>
                        <a:effectLst/>
                        <a:latin typeface="Calibri" panose="020F0502020204030204" pitchFamily="34" charset="0"/>
                      </a:endParaRPr>
                    </a:p>
                  </a:txBody>
                  <a:tcPr marL="4271" marR="4271" marT="4271" marB="0" anchor="ctr"/>
                </a:tc>
                <a:tc>
                  <a:txBody>
                    <a:bodyPr/>
                    <a:lstStyle/>
                    <a:p>
                      <a:pPr algn="l" fontAlgn="ctr"/>
                      <a:r>
                        <a:rPr lang="en-US" sz="1050" u="none" strike="noStrike" dirty="0">
                          <a:effectLst/>
                        </a:rPr>
                        <a:t>EMIL Name</a:t>
                      </a:r>
                      <a:endParaRPr lang="en-US" sz="1050" b="1" i="0" u="none" strike="noStrike" dirty="0">
                        <a:solidFill>
                          <a:srgbClr val="FFFFFF"/>
                        </a:solidFill>
                        <a:effectLst/>
                        <a:latin typeface="Calibri" panose="020F0502020204030204" pitchFamily="34" charset="0"/>
                      </a:endParaRPr>
                    </a:p>
                  </a:txBody>
                  <a:tcPr marL="4271" marR="4271" marT="4271" marB="0" anchor="ctr"/>
                </a:tc>
                <a:tc>
                  <a:txBody>
                    <a:bodyPr/>
                    <a:lstStyle/>
                    <a:p>
                      <a:pPr algn="l" fontAlgn="ctr"/>
                      <a:r>
                        <a:rPr lang="en-US" sz="1050" u="none" strike="noStrike">
                          <a:effectLst/>
                        </a:rPr>
                        <a:t>Content</a:t>
                      </a:r>
                      <a:endParaRPr lang="en-US" sz="1050" b="1" i="0" u="none" strike="noStrike">
                        <a:solidFill>
                          <a:srgbClr val="FFFFFF"/>
                        </a:solidFill>
                        <a:effectLst/>
                        <a:latin typeface="Calibri" panose="020F0502020204030204" pitchFamily="34" charset="0"/>
                      </a:endParaRPr>
                    </a:p>
                  </a:txBody>
                  <a:tcPr marL="4271" marR="4271" marT="4271" marB="0" anchor="ctr"/>
                </a:tc>
                <a:tc>
                  <a:txBody>
                    <a:bodyPr/>
                    <a:lstStyle/>
                    <a:p>
                      <a:pPr algn="l" fontAlgn="ctr"/>
                      <a:r>
                        <a:rPr lang="en-US" sz="1050" u="none" strike="noStrike" dirty="0">
                          <a:effectLst/>
                        </a:rPr>
                        <a:t>Frequency</a:t>
                      </a:r>
                      <a:endParaRPr lang="en-US" sz="1050" b="1" i="0" u="none" strike="noStrike" dirty="0">
                        <a:solidFill>
                          <a:srgbClr val="FFFFFF"/>
                        </a:solidFill>
                        <a:effectLst/>
                        <a:latin typeface="Calibri" panose="020F0502020204030204" pitchFamily="34" charset="0"/>
                      </a:endParaRPr>
                    </a:p>
                  </a:txBody>
                  <a:tcPr marL="4271" marR="4271" marT="4271" marB="0" anchor="ctr"/>
                </a:tc>
                <a:tc>
                  <a:txBody>
                    <a:bodyPr/>
                    <a:lstStyle/>
                    <a:p>
                      <a:pPr algn="l" fontAlgn="ctr"/>
                      <a:r>
                        <a:rPr lang="en-US" sz="1050" u="none" strike="noStrike">
                          <a:effectLst/>
                        </a:rPr>
                        <a:t>Traceability</a:t>
                      </a:r>
                      <a:endParaRPr lang="en-US" sz="1050" b="1" i="0" u="none" strike="noStrike">
                        <a:solidFill>
                          <a:srgbClr val="FFFFFF"/>
                        </a:solidFill>
                        <a:effectLst/>
                        <a:latin typeface="Calibri" panose="020F0502020204030204" pitchFamily="34" charset="0"/>
                      </a:endParaRPr>
                    </a:p>
                  </a:txBody>
                  <a:tcPr marL="4271" marR="4271" marT="4271" marB="0" anchor="ctr"/>
                </a:tc>
              </a:tr>
              <a:tr h="775401">
                <a:tc>
                  <a:txBody>
                    <a:bodyPr/>
                    <a:lstStyle/>
                    <a:p>
                      <a:pPr algn="l" fontAlgn="b"/>
                      <a:r>
                        <a:rPr lang="en-US" sz="1050" u="none" strike="noStrike" dirty="0">
                          <a:effectLst/>
                        </a:rPr>
                        <a:t>COMS-805-M</a:t>
                      </a:r>
                      <a:endParaRPr lang="en-US" sz="1050" b="0" i="0" u="none" strike="noStrike" dirty="0">
                        <a:solidFill>
                          <a:srgbClr val="000000"/>
                        </a:solidFill>
                        <a:effectLst/>
                        <a:latin typeface="Arial" panose="020B0604020202020204" pitchFamily="34" charset="0"/>
                      </a:endParaRPr>
                    </a:p>
                  </a:txBody>
                  <a:tcPr marL="4271" marR="4271" marT="4271" marB="0" anchor="b"/>
                </a:tc>
                <a:tc>
                  <a:txBody>
                    <a:bodyPr/>
                    <a:lstStyle/>
                    <a:p>
                      <a:pPr algn="l" fontAlgn="b"/>
                      <a:r>
                        <a:rPr lang="en-US" sz="1050" u="none" strike="noStrike" dirty="0">
                          <a:effectLst/>
                        </a:rPr>
                        <a:t>ERO Fee Assessment LSE Share Report</a:t>
                      </a:r>
                      <a:endParaRPr lang="en-US" sz="1050" b="0" i="0" u="none" strike="noStrike" dirty="0">
                        <a:solidFill>
                          <a:srgbClr val="000000"/>
                        </a:solidFill>
                        <a:effectLst/>
                        <a:latin typeface="Arial" panose="020B0604020202020204" pitchFamily="34" charset="0"/>
                      </a:endParaRPr>
                    </a:p>
                  </a:txBody>
                  <a:tcPr marL="4271" marR="4271" marT="4271" marB="0" anchor="b"/>
                </a:tc>
                <a:tc>
                  <a:txBody>
                    <a:bodyPr/>
                    <a:lstStyle/>
                    <a:p>
                      <a:pPr algn="l" fontAlgn="b"/>
                      <a:r>
                        <a:rPr lang="en-US" sz="1050" u="none" strike="noStrike" dirty="0">
                          <a:effectLst/>
                        </a:rPr>
                        <a:t>Annual report for total adjusted meter load by LSE that includes total </a:t>
                      </a:r>
                      <a:r>
                        <a:rPr lang="en-US" sz="1050" u="none" strike="noStrike" dirty="0" err="1">
                          <a:effectLst/>
                        </a:rPr>
                        <a:t>aml</a:t>
                      </a:r>
                      <a:r>
                        <a:rPr lang="en-US" sz="1050" u="none" strike="noStrike" dirty="0">
                          <a:effectLst/>
                        </a:rPr>
                        <a:t> for </a:t>
                      </a:r>
                      <a:r>
                        <a:rPr lang="en-US" sz="1050" u="none" strike="noStrike" dirty="0" err="1">
                          <a:effectLst/>
                        </a:rPr>
                        <a:t>ercot</a:t>
                      </a:r>
                      <a:r>
                        <a:rPr lang="en-US" sz="1050" u="none" strike="noStrike" dirty="0">
                          <a:effectLst/>
                        </a:rPr>
                        <a:t> and inactive LSEs.</a:t>
                      </a:r>
                      <a:endParaRPr lang="en-US" sz="1050" b="0" i="0" u="none" strike="noStrike" dirty="0">
                        <a:solidFill>
                          <a:srgbClr val="000000"/>
                        </a:solidFill>
                        <a:effectLst/>
                        <a:latin typeface="Arial" panose="020B0604020202020204" pitchFamily="34" charset="0"/>
                      </a:endParaRPr>
                    </a:p>
                  </a:txBody>
                  <a:tcPr marL="4271" marR="4271" marT="4271" marB="0" anchor="b"/>
                </a:tc>
                <a:tc>
                  <a:txBody>
                    <a:bodyPr/>
                    <a:lstStyle/>
                    <a:p>
                      <a:pPr algn="l" fontAlgn="b"/>
                      <a:r>
                        <a:rPr lang="en-US" sz="1050" u="none" strike="noStrike" dirty="0" err="1">
                          <a:effectLst/>
                        </a:rPr>
                        <a:t>Chron</a:t>
                      </a:r>
                      <a:r>
                        <a:rPr lang="en-US" sz="1050" u="none" strike="noStrike" dirty="0">
                          <a:effectLst/>
                        </a:rPr>
                        <a:t> - Annually; Quarterly</a:t>
                      </a:r>
                      <a:endParaRPr lang="en-US" sz="1050" b="0" i="0" u="none" strike="noStrike" dirty="0">
                        <a:solidFill>
                          <a:srgbClr val="000000"/>
                        </a:solidFill>
                        <a:effectLst/>
                        <a:latin typeface="Arial" panose="020B0604020202020204" pitchFamily="34" charset="0"/>
                      </a:endParaRPr>
                    </a:p>
                  </a:txBody>
                  <a:tcPr marL="4271" marR="4271" marT="4271" marB="0" anchor="b"/>
                </a:tc>
                <a:tc>
                  <a:txBody>
                    <a:bodyPr/>
                    <a:lstStyle/>
                    <a:p>
                      <a:pPr algn="l" fontAlgn="b"/>
                      <a:r>
                        <a:rPr lang="en-US" sz="1050" u="none" strike="noStrike" dirty="0">
                          <a:effectLst/>
                        </a:rPr>
                        <a:t>ERO Fee Assessment &amp; Collection Guide 3.2</a:t>
                      </a:r>
                      <a:br>
                        <a:rPr lang="en-US" sz="1050" u="none" strike="noStrike" dirty="0">
                          <a:effectLst/>
                        </a:rPr>
                      </a:br>
                      <a:r>
                        <a:rPr lang="en-US" sz="1050" u="none" strike="noStrike" dirty="0">
                          <a:effectLst/>
                        </a:rPr>
                        <a:t>NP1.1(2)(a)</a:t>
                      </a:r>
                      <a:br>
                        <a:rPr lang="en-US" sz="1050" u="none" strike="noStrike" dirty="0">
                          <a:effectLst/>
                        </a:rPr>
                      </a:br>
                      <a:r>
                        <a:rPr lang="en-US" sz="1050" u="none" strike="noStrike" dirty="0">
                          <a:effectLst/>
                        </a:rPr>
                        <a:t>NP12.3(b)</a:t>
                      </a:r>
                      <a:endParaRPr lang="en-US" sz="1050" b="0" i="0" u="none" strike="noStrike" dirty="0">
                        <a:solidFill>
                          <a:srgbClr val="000000"/>
                        </a:solidFill>
                        <a:effectLst/>
                        <a:latin typeface="Arial" panose="020B0604020202020204" pitchFamily="34" charset="0"/>
                      </a:endParaRPr>
                    </a:p>
                  </a:txBody>
                  <a:tcPr marL="4271" marR="4271" marT="4271" marB="0" anchor="b"/>
                </a:tc>
              </a:tr>
            </a:tbl>
          </a:graphicData>
        </a:graphic>
      </p:graphicFrame>
    </p:spTree>
    <p:extLst>
      <p:ext uri="{BB962C8B-B14F-4D97-AF65-F5344CB8AC3E}">
        <p14:creationId xmlns:p14="http://schemas.microsoft.com/office/powerpoint/2010/main" val="39472057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2"/>
          </p:nvPr>
        </p:nvSpPr>
        <p:spPr/>
        <p:txBody>
          <a:bodyPr/>
          <a:lstStyle/>
          <a:p>
            <a:pPr>
              <a:defRPr/>
            </a:pPr>
            <a:r>
              <a:rPr lang="en-US" smtClean="0"/>
              <a:t>11/12/2013</a:t>
            </a:r>
            <a:endParaRPr lang="en-US" dirty="0"/>
          </a:p>
        </p:txBody>
      </p:sp>
      <p:pic>
        <p:nvPicPr>
          <p:cNvPr id="3" name="Picture 2"/>
          <p:cNvPicPr>
            <a:picLocks noChangeAspect="1" noChangeArrowheads="1"/>
          </p:cNvPicPr>
          <p:nvPr/>
        </p:nvPicPr>
        <p:blipFill>
          <a:blip r:embed="rId2" cstate="print"/>
          <a:srcRect/>
          <a:stretch>
            <a:fillRect/>
          </a:stretch>
        </p:blipFill>
        <p:spPr bwMode="auto">
          <a:xfrm>
            <a:off x="-320040" y="-244792"/>
            <a:ext cx="9784080" cy="7347585"/>
          </a:xfrm>
          <a:prstGeom prst="rect">
            <a:avLst/>
          </a:prstGeom>
          <a:noFill/>
          <a:ln w="9525">
            <a:noFill/>
            <a:miter lim="800000"/>
            <a:headEnd/>
            <a:tailEnd/>
          </a:ln>
        </p:spPr>
      </p:pic>
    </p:spTree>
    <p:extLst>
      <p:ext uri="{BB962C8B-B14F-4D97-AF65-F5344CB8AC3E}">
        <p14:creationId xmlns:p14="http://schemas.microsoft.com/office/powerpoint/2010/main" val="798945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Calculation of EROF</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436919997"/>
              </p:ext>
            </p:extLst>
          </p:nvPr>
        </p:nvGraphicFramePr>
        <p:xfrm>
          <a:off x="228600" y="1333500"/>
          <a:ext cx="8534400" cy="4813562"/>
        </p:xfrm>
        <a:graphic>
          <a:graphicData uri="http://schemas.openxmlformats.org/drawingml/2006/table">
            <a:tbl>
              <a:tblPr>
                <a:tableStyleId>{5C22544A-7EE6-4342-B048-85BDC9FD1C3A}</a:tableStyleId>
              </a:tblPr>
              <a:tblGrid>
                <a:gridCol w="1200726"/>
                <a:gridCol w="475674"/>
                <a:gridCol w="5109884"/>
                <a:gridCol w="1748116"/>
              </a:tblGrid>
              <a:tr h="318036">
                <a:tc>
                  <a:txBody>
                    <a:bodyPr/>
                    <a:lstStyle/>
                    <a:p>
                      <a:pPr algn="ctr" fontAlgn="t"/>
                      <a:r>
                        <a:rPr lang="en-US" sz="1000" b="0" i="0" u="none" strike="noStrike" baseline="0" dirty="0" smtClean="0">
                          <a:effectLst/>
                          <a:latin typeface="+mn-lt"/>
                        </a:rPr>
                        <a:t>  DETERMINANT</a:t>
                      </a:r>
                      <a:endParaRPr lang="en-US" sz="1000" b="1" i="0" u="none" strike="noStrike" dirty="0">
                        <a:effectLst/>
                        <a:latin typeface="Times New Roman" panose="02020603050405020304" pitchFamily="18" charset="0"/>
                      </a:endParaRPr>
                    </a:p>
                  </a:txBody>
                  <a:tcPr marL="0" marR="0" marT="0" marB="0"/>
                </a:tc>
                <a:tc>
                  <a:txBody>
                    <a:bodyPr/>
                    <a:lstStyle/>
                    <a:p>
                      <a:pPr algn="ctr" fontAlgn="t"/>
                      <a:r>
                        <a:rPr lang="en-US" sz="1000" u="none" strike="noStrike" dirty="0">
                          <a:effectLst/>
                        </a:rPr>
                        <a:t>Unit</a:t>
                      </a:r>
                      <a:endParaRPr lang="en-US" sz="1000" b="1" i="0" u="none" strike="noStrike" dirty="0">
                        <a:effectLst/>
                        <a:latin typeface="Times New Roman" panose="02020603050405020304" pitchFamily="18" charset="0"/>
                      </a:endParaRPr>
                    </a:p>
                  </a:txBody>
                  <a:tcPr marL="0" marR="0" marT="0" marB="0"/>
                </a:tc>
                <a:tc>
                  <a:txBody>
                    <a:bodyPr/>
                    <a:lstStyle/>
                    <a:p>
                      <a:pPr algn="ctr" fontAlgn="t"/>
                      <a:r>
                        <a:rPr lang="en-US" sz="1000" u="none" strike="noStrike" dirty="0">
                          <a:effectLst/>
                        </a:rPr>
                        <a:t>Definition</a:t>
                      </a:r>
                      <a:endParaRPr lang="en-US" sz="1000" b="1" i="0" u="none" strike="noStrike" dirty="0">
                        <a:effectLst/>
                        <a:latin typeface="Times New Roman" panose="02020603050405020304" pitchFamily="18" charset="0"/>
                      </a:endParaRPr>
                    </a:p>
                  </a:txBody>
                  <a:tcPr marL="0" marR="0" marT="0" marB="0"/>
                </a:tc>
                <a:tc>
                  <a:txBody>
                    <a:bodyPr/>
                    <a:lstStyle/>
                    <a:p>
                      <a:pPr algn="ctr" fontAlgn="t"/>
                      <a:r>
                        <a:rPr lang="en-US" sz="1000" u="none" strike="noStrike" dirty="0">
                          <a:effectLst/>
                        </a:rPr>
                        <a:t>Determinant or Source</a:t>
                      </a:r>
                      <a:endParaRPr lang="en-US" sz="1000" b="1" i="0" u="none" strike="noStrike" dirty="0">
                        <a:effectLst/>
                        <a:latin typeface="Times New Roman" panose="02020603050405020304" pitchFamily="18" charset="0"/>
                      </a:endParaRPr>
                    </a:p>
                  </a:txBody>
                  <a:tcPr marL="0" marR="0" marT="0" marB="0"/>
                </a:tc>
              </a:tr>
              <a:tr h="206723">
                <a:tc>
                  <a:txBody>
                    <a:bodyPr/>
                    <a:lstStyle/>
                    <a:p>
                      <a:pPr algn="l" fontAlgn="t"/>
                      <a:r>
                        <a:rPr lang="en-US" sz="1000" u="none" strike="noStrike" dirty="0" smtClean="0">
                          <a:effectLst/>
                        </a:rPr>
                        <a:t>  </a:t>
                      </a:r>
                      <a:r>
                        <a:rPr lang="en-US" sz="1000" u="none" strike="noStrike" dirty="0" err="1" smtClean="0">
                          <a:effectLst/>
                        </a:rPr>
                        <a:t>EROF</a:t>
                      </a:r>
                      <a:r>
                        <a:rPr lang="en-US" sz="1000" u="none" strike="noStrike" baseline="-25000" dirty="0" err="1" smtClean="0">
                          <a:effectLst/>
                        </a:rPr>
                        <a:t>q</a:t>
                      </a:r>
                      <a:endParaRPr lang="en-US" sz="1000" b="1" i="0" u="none" strike="noStrike" dirty="0">
                        <a:effectLst/>
                        <a:latin typeface="Times New Roman" panose="02020603050405020304" pitchFamily="18" charset="0"/>
                      </a:endParaRPr>
                    </a:p>
                  </a:txBody>
                  <a:tcPr marL="0" marR="0" marT="0" marB="0" anchor="ctr"/>
                </a:tc>
                <a:tc>
                  <a:txBody>
                    <a:bodyPr/>
                    <a:lstStyle/>
                    <a:p>
                      <a:pPr algn="ctr" fontAlgn="t"/>
                      <a:r>
                        <a:rPr lang="en-US" sz="1000" u="none" strike="noStrike" dirty="0">
                          <a:effectLst/>
                        </a:rPr>
                        <a:t>$</a:t>
                      </a:r>
                      <a:endParaRPr lang="en-US" sz="1000" b="0" i="0" u="none" strike="noStrike" dirty="0">
                        <a:effectLst/>
                        <a:latin typeface="Times New Roman" panose="02020603050405020304" pitchFamily="18" charset="0"/>
                      </a:endParaRPr>
                    </a:p>
                  </a:txBody>
                  <a:tcPr marL="0" marR="0" marT="0" marB="0" anchor="ctr"/>
                </a:tc>
                <a:tc>
                  <a:txBody>
                    <a:bodyPr/>
                    <a:lstStyle/>
                    <a:p>
                      <a:pPr algn="just" fontAlgn="t"/>
                      <a:r>
                        <a:rPr lang="en-US" sz="1000" u="none" strike="noStrike" dirty="0" smtClean="0">
                          <a:effectLst/>
                        </a:rPr>
                        <a:t>Market</a:t>
                      </a:r>
                      <a:r>
                        <a:rPr lang="en-US" sz="1000" u="none" strike="noStrike" baseline="0" dirty="0" smtClean="0">
                          <a:effectLst/>
                        </a:rPr>
                        <a:t> Participant’s</a:t>
                      </a:r>
                      <a:r>
                        <a:rPr lang="en-US" sz="1000" u="none" strike="noStrike" dirty="0" smtClean="0">
                          <a:effectLst/>
                        </a:rPr>
                        <a:t> </a:t>
                      </a:r>
                      <a:r>
                        <a:rPr lang="en-US" sz="1000" u="none" strike="noStrike" dirty="0">
                          <a:effectLst/>
                        </a:rPr>
                        <a:t>quarterly share of the next fiscal year’s NERC charges</a:t>
                      </a:r>
                      <a:endParaRPr lang="en-US" sz="1000" b="0" i="0" u="none" strike="noStrike" dirty="0">
                        <a:effectLst/>
                        <a:latin typeface="Times New Roman" panose="02020603050405020304" pitchFamily="18" charset="0"/>
                      </a:endParaRPr>
                    </a:p>
                  </a:txBody>
                  <a:tcPr marL="0" marR="0" marT="0" marB="0" anchor="ctr"/>
                </a:tc>
                <a:tc>
                  <a:txBody>
                    <a:bodyPr/>
                    <a:lstStyle/>
                    <a:p>
                      <a:pPr algn="l" fontAlgn="b"/>
                      <a:endParaRPr lang="en-US" sz="1000" b="0" i="0" u="none" strike="noStrike" dirty="0">
                        <a:effectLst/>
                        <a:latin typeface="Arial" panose="020B0604020202020204" pitchFamily="34" charset="0"/>
                      </a:endParaRPr>
                    </a:p>
                  </a:txBody>
                  <a:tcPr marL="0" marR="0" marT="0" marB="0" anchor="ctr"/>
                </a:tc>
              </a:tr>
              <a:tr h="341889">
                <a:tc>
                  <a:txBody>
                    <a:bodyPr/>
                    <a:lstStyle/>
                    <a:p>
                      <a:pPr algn="l" fontAlgn="t"/>
                      <a:r>
                        <a:rPr lang="en-US" sz="1000" u="none" strike="noStrike" dirty="0" smtClean="0">
                          <a:effectLst/>
                        </a:rPr>
                        <a:t>  Budget</a:t>
                      </a:r>
                      <a:endParaRPr lang="en-US" sz="1000" b="1" i="0" u="none" strike="noStrike" dirty="0">
                        <a:effectLst/>
                        <a:latin typeface="Times New Roman" panose="02020603050405020304" pitchFamily="18" charset="0"/>
                      </a:endParaRPr>
                    </a:p>
                  </a:txBody>
                  <a:tcPr marL="0" marR="0" marT="0" marB="0" anchor="ctr"/>
                </a:tc>
                <a:tc>
                  <a:txBody>
                    <a:bodyPr/>
                    <a:lstStyle/>
                    <a:p>
                      <a:pPr algn="ctr" fontAlgn="t"/>
                      <a:r>
                        <a:rPr lang="en-US" sz="1000" u="none" strike="noStrike" dirty="0">
                          <a:effectLst/>
                        </a:rPr>
                        <a:t>$</a:t>
                      </a:r>
                      <a:endParaRPr lang="en-US" sz="1000" b="0" i="0" u="none" strike="noStrike" dirty="0">
                        <a:effectLst/>
                        <a:latin typeface="Times New Roman" panose="02020603050405020304" pitchFamily="18" charset="0"/>
                      </a:endParaRPr>
                    </a:p>
                  </a:txBody>
                  <a:tcPr marL="0" marR="0" marT="0" marB="0" anchor="ctr"/>
                </a:tc>
                <a:tc>
                  <a:txBody>
                    <a:bodyPr/>
                    <a:lstStyle/>
                    <a:p>
                      <a:pPr algn="just" fontAlgn="t"/>
                      <a:r>
                        <a:rPr lang="en-US" sz="1000" u="none" strike="noStrike" dirty="0">
                          <a:effectLst/>
                        </a:rPr>
                        <a:t>The total NERC charges for the next fiscal year (as shown on NERC website, as it may differ from TRE proposed budget)</a:t>
                      </a:r>
                      <a:endParaRPr lang="en-US" sz="1000" b="0" i="0" u="none" strike="noStrike" dirty="0">
                        <a:effectLst/>
                        <a:latin typeface="Times New Roman" panose="02020603050405020304" pitchFamily="18" charset="0"/>
                      </a:endParaRPr>
                    </a:p>
                  </a:txBody>
                  <a:tcPr marL="0" marR="0" marT="0" marB="0" anchor="ctr"/>
                </a:tc>
                <a:tc>
                  <a:txBody>
                    <a:bodyPr/>
                    <a:lstStyle/>
                    <a:p>
                      <a:pPr algn="ctr" fontAlgn="b"/>
                      <a:r>
                        <a:rPr lang="en-US" sz="1000" u="none" strike="noStrike" dirty="0" smtClean="0">
                          <a:effectLst/>
                        </a:rPr>
                        <a:t>   2016 </a:t>
                      </a:r>
                      <a:r>
                        <a:rPr lang="en-US" sz="1000" u="none" strike="noStrike" dirty="0">
                          <a:effectLst/>
                        </a:rPr>
                        <a:t>Texas Regional Entity </a:t>
                      </a:r>
                      <a:r>
                        <a:rPr lang="en-US" sz="1000" u="none" strike="noStrike" dirty="0" smtClean="0">
                          <a:effectLst/>
                        </a:rPr>
                        <a:t>          Budget and </a:t>
                      </a:r>
                      <a:r>
                        <a:rPr lang="en-US" sz="1000" u="none" strike="noStrike" dirty="0" smtClean="0">
                          <a:effectLst/>
                        </a:rPr>
                        <a:t>NERC</a:t>
                      </a:r>
                      <a:r>
                        <a:rPr lang="en-US" sz="1000" u="none" strike="noStrike" baseline="0" dirty="0" smtClean="0">
                          <a:effectLst/>
                        </a:rPr>
                        <a:t> Filing on FERC website</a:t>
                      </a:r>
                      <a:endParaRPr lang="en-US" sz="1000" b="0" i="0" u="none" strike="noStrike" dirty="0">
                        <a:effectLst/>
                        <a:latin typeface="Arial" panose="020B0604020202020204" pitchFamily="34" charset="0"/>
                      </a:endParaRPr>
                    </a:p>
                  </a:txBody>
                  <a:tcPr marL="0" marR="0" marT="0" marB="0" anchor="ctr"/>
                </a:tc>
              </a:tr>
              <a:tr h="311716">
                <a:tc>
                  <a:txBody>
                    <a:bodyPr/>
                    <a:lstStyle/>
                    <a:p>
                      <a:pPr algn="l" fontAlgn="t"/>
                      <a:r>
                        <a:rPr lang="en-US" sz="1000" u="none" strike="noStrike" dirty="0" smtClean="0">
                          <a:solidFill>
                            <a:srgbClr val="00B050"/>
                          </a:solidFill>
                          <a:effectLst/>
                        </a:rPr>
                        <a:t>  </a:t>
                      </a:r>
                      <a:r>
                        <a:rPr lang="en-US" sz="1000" b="1" u="none" strike="noStrike" dirty="0" smtClean="0">
                          <a:solidFill>
                            <a:srgbClr val="00B050"/>
                          </a:solidFill>
                          <a:effectLst/>
                        </a:rPr>
                        <a:t>NERCC</a:t>
                      </a:r>
                      <a:endParaRPr lang="en-US" sz="1000" b="1" i="0" u="none" strike="noStrike" dirty="0">
                        <a:solidFill>
                          <a:srgbClr val="00B050"/>
                        </a:solidFill>
                        <a:effectLst/>
                        <a:latin typeface="Times New Roman" panose="02020603050405020304" pitchFamily="18" charset="0"/>
                      </a:endParaRPr>
                    </a:p>
                  </a:txBody>
                  <a:tcPr marL="0" marR="0" marT="0" marB="0" anchor="ctr"/>
                </a:tc>
                <a:tc>
                  <a:txBody>
                    <a:bodyPr/>
                    <a:lstStyle/>
                    <a:p>
                      <a:pPr algn="ctr" fontAlgn="t"/>
                      <a:r>
                        <a:rPr lang="en-US" sz="1000" u="none" strike="noStrike" dirty="0">
                          <a:effectLst/>
                        </a:rPr>
                        <a:t>$</a:t>
                      </a:r>
                      <a:endParaRPr lang="en-US" sz="1000" b="0" i="0" u="none" strike="noStrike" dirty="0">
                        <a:effectLst/>
                        <a:latin typeface="Times New Roman" panose="02020603050405020304" pitchFamily="18" charset="0"/>
                      </a:endParaRPr>
                    </a:p>
                  </a:txBody>
                  <a:tcPr marL="0" marR="0" marT="0" marB="0" anchor="ctr"/>
                </a:tc>
                <a:tc>
                  <a:txBody>
                    <a:bodyPr/>
                    <a:lstStyle/>
                    <a:p>
                      <a:pPr algn="just" fontAlgn="t"/>
                      <a:r>
                        <a:rPr lang="en-US" sz="1000" u="none" strike="noStrike" dirty="0">
                          <a:effectLst/>
                        </a:rPr>
                        <a:t>The total NERC charges for the appropriate quarter of the next fiscal year</a:t>
                      </a:r>
                      <a:endParaRPr lang="en-US" sz="1000" b="0" i="0" u="none" strike="noStrike" dirty="0">
                        <a:effectLst/>
                        <a:latin typeface="Times New Roman" panose="02020603050405020304" pitchFamily="18" charset="0"/>
                      </a:endParaRPr>
                    </a:p>
                  </a:txBody>
                  <a:tcPr marL="0" marR="0" marT="0" marB="0" anchor="ctr"/>
                </a:tc>
                <a:tc>
                  <a:txBody>
                    <a:bodyPr/>
                    <a:lstStyle/>
                    <a:p>
                      <a:pPr algn="ctr" fontAlgn="b"/>
                      <a:r>
                        <a:rPr lang="en-US" sz="1000" u="none" strike="noStrike" dirty="0" smtClean="0">
                          <a:effectLst/>
                        </a:rPr>
                        <a:t>Total</a:t>
                      </a:r>
                      <a:r>
                        <a:rPr lang="en-US" sz="1000" u="none" strike="noStrike" baseline="0" dirty="0" smtClean="0">
                          <a:effectLst/>
                        </a:rPr>
                        <a:t> Budget$ for the Quarter   of Next Fiscal Year</a:t>
                      </a:r>
                      <a:endParaRPr lang="en-US" sz="1000" b="0" i="0" u="none" strike="noStrike" dirty="0">
                        <a:effectLst/>
                        <a:latin typeface="Arial" panose="020B0604020202020204" pitchFamily="34" charset="0"/>
                      </a:endParaRPr>
                    </a:p>
                  </a:txBody>
                  <a:tcPr marL="0" marR="0" marT="0" marB="0" anchor="ctr"/>
                </a:tc>
              </a:tr>
              <a:tr h="1097224">
                <a:tc>
                  <a:txBody>
                    <a:bodyPr/>
                    <a:lstStyle/>
                    <a:p>
                      <a:pPr algn="l" fontAlgn="t"/>
                      <a:r>
                        <a:rPr lang="en-US" sz="1000" u="none" strike="noStrike" dirty="0" smtClean="0">
                          <a:effectLst/>
                        </a:rPr>
                        <a:t>  </a:t>
                      </a:r>
                      <a:r>
                        <a:rPr lang="en-US" sz="1000" b="1" u="none" strike="noStrike" dirty="0" err="1" smtClean="0">
                          <a:solidFill>
                            <a:srgbClr val="FF0000"/>
                          </a:solidFill>
                          <a:effectLst/>
                        </a:rPr>
                        <a:t>LOAD</a:t>
                      </a:r>
                      <a:r>
                        <a:rPr lang="en-US" sz="1000" b="1" u="none" strike="noStrike" baseline="-25000" dirty="0" err="1" smtClean="0">
                          <a:solidFill>
                            <a:srgbClr val="FF0000"/>
                          </a:solidFill>
                          <a:effectLst/>
                        </a:rPr>
                        <a:t>q</a:t>
                      </a:r>
                      <a:endParaRPr lang="en-US" sz="1000" b="1" i="0" u="none" strike="noStrike" dirty="0">
                        <a:solidFill>
                          <a:srgbClr val="FF0000"/>
                        </a:solidFill>
                        <a:effectLst/>
                        <a:latin typeface="Times New Roman" panose="02020603050405020304" pitchFamily="18" charset="0"/>
                      </a:endParaRPr>
                    </a:p>
                  </a:txBody>
                  <a:tcPr marL="0" marR="0" marT="0" marB="0" anchor="ctr"/>
                </a:tc>
                <a:tc>
                  <a:txBody>
                    <a:bodyPr/>
                    <a:lstStyle/>
                    <a:p>
                      <a:pPr algn="ctr" fontAlgn="t"/>
                      <a:r>
                        <a:rPr lang="en-US" sz="1000" u="none" strike="noStrike" dirty="0" err="1">
                          <a:effectLst/>
                        </a:rPr>
                        <a:t>MWh</a:t>
                      </a:r>
                      <a:endParaRPr lang="en-US" sz="1000" b="0" i="0" u="none" strike="noStrike" dirty="0">
                        <a:effectLst/>
                        <a:latin typeface="Times New Roman" panose="02020603050405020304" pitchFamily="18" charset="0"/>
                      </a:endParaRPr>
                    </a:p>
                  </a:txBody>
                  <a:tcPr marL="0" marR="0" marT="0" marB="0" anchor="ctr"/>
                </a:tc>
                <a:tc>
                  <a:txBody>
                    <a:bodyPr/>
                    <a:lstStyle/>
                    <a:p>
                      <a:pPr algn="just" fontAlgn="t"/>
                      <a:r>
                        <a:rPr lang="en-US" sz="1000" u="none" strike="noStrike" dirty="0">
                          <a:effectLst/>
                        </a:rPr>
                        <a:t>The total Load Obligation (including: (</a:t>
                      </a:r>
                      <a:r>
                        <a:rPr lang="en-US" sz="1000" u="none" strike="noStrike" dirty="0" err="1">
                          <a:effectLst/>
                        </a:rPr>
                        <a:t>i</a:t>
                      </a:r>
                      <a:r>
                        <a:rPr lang="en-US" sz="1000" u="none" strike="noStrike" dirty="0">
                          <a:effectLst/>
                        </a:rPr>
                        <a:t>) distribution losses, (ii) transmission losses and Unaccounted for Energy and excluding: (</a:t>
                      </a:r>
                      <a:r>
                        <a:rPr lang="en-US" sz="1000" u="none" strike="noStrike" dirty="0" err="1">
                          <a:effectLst/>
                        </a:rPr>
                        <a:t>i</a:t>
                      </a:r>
                      <a:r>
                        <a:rPr lang="en-US" sz="1000" u="none" strike="noStrike" dirty="0">
                          <a:effectLst/>
                        </a:rPr>
                        <a:t>) Direct Current (DC) Tie exports and (ii) Load represented by LSEs no longer transacting in the ERCOT Market) of all LSEs represented by the </a:t>
                      </a:r>
                      <a:r>
                        <a:rPr lang="en-US" sz="1000" u="none" strike="noStrike" dirty="0" smtClean="0">
                          <a:effectLst/>
                        </a:rPr>
                        <a:t>REP or QSE </a:t>
                      </a:r>
                      <a:r>
                        <a:rPr lang="en-US" sz="1000" u="none" strike="noStrike" dirty="0">
                          <a:effectLst/>
                        </a:rPr>
                        <a:t>for the calendar year (or part thereof) prior to the year in which ERCOT performs the </a:t>
                      </a:r>
                      <a:r>
                        <a:rPr lang="en-US" sz="1000" u="none" strike="noStrike" dirty="0" smtClean="0">
                          <a:effectLst/>
                        </a:rPr>
                        <a:t>calculation, </a:t>
                      </a:r>
                      <a:r>
                        <a:rPr lang="en-US" sz="1000" b="1" u="none" strike="noStrike" dirty="0" smtClean="0">
                          <a:effectLst/>
                        </a:rPr>
                        <a:t>at the time that ERCOT performs</a:t>
                      </a:r>
                      <a:r>
                        <a:rPr lang="en-US" sz="1000" b="1" u="none" strike="noStrike" baseline="0" dirty="0" smtClean="0">
                          <a:effectLst/>
                        </a:rPr>
                        <a:t> the calculation</a:t>
                      </a:r>
                      <a:r>
                        <a:rPr lang="en-US" sz="1000" u="none" strike="noStrike" baseline="0" dirty="0" smtClean="0">
                          <a:effectLst/>
                        </a:rPr>
                        <a:t>.</a:t>
                      </a:r>
                      <a:r>
                        <a:rPr lang="en-US" sz="1000" u="none" strike="noStrike" dirty="0" smtClean="0">
                          <a:effectLst/>
                        </a:rPr>
                        <a:t> </a:t>
                      </a:r>
                      <a:r>
                        <a:rPr lang="en-US" sz="1000" u="none" strike="noStrike" dirty="0">
                          <a:effectLst/>
                        </a:rPr>
                        <a:t>(Only that Load for which </a:t>
                      </a:r>
                      <a:r>
                        <a:rPr lang="en-US" sz="1000" u="none" strike="noStrike" dirty="0" smtClean="0">
                          <a:effectLst/>
                        </a:rPr>
                        <a:t>MP </a:t>
                      </a:r>
                      <a:r>
                        <a:rPr lang="en-US" sz="1000" u="none" strike="noStrike" dirty="0">
                          <a:effectLst/>
                        </a:rPr>
                        <a:t>is the LSE) On first invoice ERCOT uses </a:t>
                      </a:r>
                      <a:r>
                        <a:rPr lang="en-US" sz="1000" u="none" strike="noStrike" dirty="0" smtClean="0">
                          <a:effectLst/>
                        </a:rPr>
                        <a:t>LTOTQSE,</a:t>
                      </a:r>
                      <a:r>
                        <a:rPr lang="en-US" sz="1000" u="none" strike="noStrike" baseline="0" dirty="0" smtClean="0">
                          <a:effectLst/>
                        </a:rPr>
                        <a:t> divided by 4.</a:t>
                      </a:r>
                      <a:endParaRPr lang="en-US" sz="1000" b="0" i="0" u="none" strike="noStrike" dirty="0">
                        <a:effectLst/>
                        <a:latin typeface="Times New Roman" panose="02020603050405020304" pitchFamily="18" charset="0"/>
                      </a:endParaRPr>
                    </a:p>
                  </a:txBody>
                  <a:tcPr marL="0" marR="0" marT="0" marB="0" anchor="ctr"/>
                </a:tc>
                <a:tc>
                  <a:txBody>
                    <a:bodyPr/>
                    <a:lstStyle/>
                    <a:p>
                      <a:pPr algn="ctr" fontAlgn="b"/>
                      <a:r>
                        <a:rPr lang="en-US" sz="1000" u="none" strike="noStrike" dirty="0">
                          <a:effectLst/>
                        </a:rPr>
                        <a:t>LREPUFE </a:t>
                      </a:r>
                      <a:r>
                        <a:rPr lang="en-US" sz="1000" u="none" strike="noStrike" dirty="0" smtClean="0">
                          <a:effectLst/>
                        </a:rPr>
                        <a:t> or LTOTQSE  </a:t>
                      </a:r>
                      <a:endParaRPr lang="en-US" sz="1000" b="0" i="0" u="none" strike="noStrike" dirty="0">
                        <a:solidFill>
                          <a:srgbClr val="FF0000"/>
                        </a:solidFill>
                        <a:effectLst/>
                        <a:latin typeface="Arial" panose="020B0604020202020204" pitchFamily="34" charset="0"/>
                      </a:endParaRPr>
                    </a:p>
                  </a:txBody>
                  <a:tcPr marL="0" marR="0" marT="0" marB="0" anchor="ctr"/>
                </a:tc>
              </a:tr>
              <a:tr h="723531">
                <a:tc>
                  <a:txBody>
                    <a:bodyPr/>
                    <a:lstStyle/>
                    <a:p>
                      <a:pPr algn="l" fontAlgn="t"/>
                      <a:r>
                        <a:rPr lang="en-US" sz="1000" u="none" strike="noStrike" dirty="0" smtClean="0">
                          <a:effectLst/>
                        </a:rPr>
                        <a:t>  </a:t>
                      </a:r>
                      <a:r>
                        <a:rPr lang="en-US" sz="1000" b="1" u="none" strike="noStrike" dirty="0" err="1" smtClean="0">
                          <a:solidFill>
                            <a:srgbClr val="00B0F0"/>
                          </a:solidFill>
                          <a:effectLst/>
                        </a:rPr>
                        <a:t>LOAD</a:t>
                      </a:r>
                      <a:r>
                        <a:rPr lang="en-US" sz="1000" b="1" u="none" strike="noStrike" baseline="-25000" dirty="0" err="1" smtClean="0">
                          <a:solidFill>
                            <a:srgbClr val="00B0F0"/>
                          </a:solidFill>
                          <a:effectLst/>
                        </a:rPr>
                        <a:t>t</a:t>
                      </a:r>
                      <a:endParaRPr lang="en-US" sz="1000" b="1" i="0" u="none" strike="noStrike" dirty="0">
                        <a:solidFill>
                          <a:srgbClr val="00B0F0"/>
                        </a:solidFill>
                        <a:effectLst/>
                        <a:latin typeface="Times New Roman" panose="02020603050405020304" pitchFamily="18" charset="0"/>
                      </a:endParaRPr>
                    </a:p>
                  </a:txBody>
                  <a:tcPr marL="0" marR="0" marT="0" marB="0" anchor="ctr"/>
                </a:tc>
                <a:tc>
                  <a:txBody>
                    <a:bodyPr/>
                    <a:lstStyle/>
                    <a:p>
                      <a:pPr algn="ctr" fontAlgn="t"/>
                      <a:r>
                        <a:rPr lang="en-US" sz="1000" u="none" strike="noStrike" dirty="0" err="1">
                          <a:effectLst/>
                        </a:rPr>
                        <a:t>MWh</a:t>
                      </a:r>
                      <a:endParaRPr lang="en-US" sz="1000" b="0" i="0" u="none" strike="noStrike" dirty="0">
                        <a:effectLst/>
                        <a:latin typeface="Times New Roman" panose="02020603050405020304" pitchFamily="18" charset="0"/>
                      </a:endParaRPr>
                    </a:p>
                  </a:txBody>
                  <a:tcPr marL="0" marR="0" marT="0" marB="0" anchor="ctr"/>
                </a:tc>
                <a:tc>
                  <a:txBody>
                    <a:bodyPr/>
                    <a:lstStyle/>
                    <a:p>
                      <a:pPr algn="just" fontAlgn="t"/>
                      <a:r>
                        <a:rPr lang="en-US" sz="1000" u="none" strike="noStrike" dirty="0">
                          <a:effectLst/>
                        </a:rPr>
                        <a:t>The total Load Obligation (including: (</a:t>
                      </a:r>
                      <a:r>
                        <a:rPr lang="en-US" sz="1000" u="none" strike="noStrike" dirty="0" err="1">
                          <a:effectLst/>
                        </a:rPr>
                        <a:t>i</a:t>
                      </a:r>
                      <a:r>
                        <a:rPr lang="en-US" sz="1000" u="none" strike="noStrike" dirty="0">
                          <a:effectLst/>
                        </a:rPr>
                        <a:t>) distribution losses, (ii) transmission losses and Unaccounted for Energy and excluding DC Tie exports) in the ERCOT Region for the calendar year prior to the year in which ERCOT performs the </a:t>
                      </a:r>
                      <a:r>
                        <a:rPr lang="en-US" sz="1000" u="none" strike="noStrike" dirty="0" smtClean="0">
                          <a:effectLst/>
                        </a:rPr>
                        <a:t>calculation, divided</a:t>
                      </a:r>
                      <a:r>
                        <a:rPr lang="en-US" sz="1000" u="none" strike="noStrike" baseline="0" dirty="0" smtClean="0">
                          <a:effectLst/>
                        </a:rPr>
                        <a:t> by 4.</a:t>
                      </a:r>
                      <a:endParaRPr lang="en-US" sz="1000" b="0" i="0" u="none" strike="noStrike" dirty="0">
                        <a:effectLst/>
                        <a:latin typeface="Times New Roman" panose="02020603050405020304" pitchFamily="18" charset="0"/>
                      </a:endParaRPr>
                    </a:p>
                  </a:txBody>
                  <a:tcPr marL="0" marR="0" marT="0" marB="0" anchor="ctr"/>
                </a:tc>
                <a:tc>
                  <a:txBody>
                    <a:bodyPr/>
                    <a:lstStyle/>
                    <a:p>
                      <a:pPr algn="ctr" fontAlgn="b"/>
                      <a:r>
                        <a:rPr lang="en-US" sz="1000" u="none" strike="noStrike" dirty="0">
                          <a:effectLst/>
                        </a:rPr>
                        <a:t> LTOTERCOT_4CP - DEF_LSES_NEL</a:t>
                      </a:r>
                      <a:endParaRPr lang="en-US" sz="1000" b="0" i="0" u="none" strike="noStrike" dirty="0">
                        <a:effectLst/>
                        <a:latin typeface="Arial" panose="020B0604020202020204" pitchFamily="34" charset="0"/>
                      </a:endParaRPr>
                    </a:p>
                  </a:txBody>
                  <a:tcPr marL="0" marR="0" marT="0" marB="0" anchor="ctr"/>
                </a:tc>
              </a:tr>
              <a:tr h="381643">
                <a:tc>
                  <a:txBody>
                    <a:bodyPr/>
                    <a:lstStyle/>
                    <a:p>
                      <a:pPr algn="l" fontAlgn="t"/>
                      <a:r>
                        <a:rPr lang="en-US" sz="1000" u="none" strike="noStrike" dirty="0" smtClean="0">
                          <a:effectLst/>
                        </a:rPr>
                        <a:t>   q</a:t>
                      </a:r>
                      <a:endParaRPr lang="en-US" sz="1000" b="0" i="0" u="none" strike="noStrike" dirty="0">
                        <a:effectLst/>
                        <a:latin typeface="Times New Roman" panose="02020603050405020304" pitchFamily="18" charset="0"/>
                      </a:endParaRPr>
                    </a:p>
                  </a:txBody>
                  <a:tcPr marL="0" marR="0" marT="0" marB="0"/>
                </a:tc>
                <a:tc>
                  <a:txBody>
                    <a:bodyPr/>
                    <a:lstStyle/>
                    <a:p>
                      <a:pPr algn="ctr" fontAlgn="t"/>
                      <a:r>
                        <a:rPr lang="en-US" sz="1000" u="none" strike="noStrike" dirty="0">
                          <a:effectLst/>
                        </a:rPr>
                        <a:t>none</a:t>
                      </a:r>
                      <a:endParaRPr lang="en-US" sz="1000" b="0" i="0" u="none" strike="noStrike" dirty="0">
                        <a:effectLst/>
                        <a:latin typeface="Times New Roman" panose="02020603050405020304" pitchFamily="18" charset="0"/>
                      </a:endParaRPr>
                    </a:p>
                  </a:txBody>
                  <a:tcPr marL="0" marR="0" marT="0" marB="0" anchor="ctr"/>
                </a:tc>
                <a:tc>
                  <a:txBody>
                    <a:bodyPr/>
                    <a:lstStyle/>
                    <a:p>
                      <a:pPr algn="just" fontAlgn="t"/>
                      <a:r>
                        <a:rPr lang="en-US" sz="1000" u="none" strike="noStrike" dirty="0" smtClean="0">
                          <a:effectLst/>
                        </a:rPr>
                        <a:t>quarterly</a:t>
                      </a:r>
                      <a:endParaRPr lang="en-US" sz="1000" b="1" i="0" u="none" strike="noStrike" dirty="0">
                        <a:effectLst/>
                        <a:latin typeface="Times New Roman" panose="02020603050405020304" pitchFamily="18" charset="0"/>
                      </a:endParaRPr>
                    </a:p>
                  </a:txBody>
                  <a:tcPr marL="0" marR="0" marT="0" marB="0" anchor="ctr"/>
                </a:tc>
                <a:tc>
                  <a:txBody>
                    <a:bodyPr/>
                    <a:lstStyle/>
                    <a:p>
                      <a:pPr algn="ctr" fontAlgn="b"/>
                      <a:r>
                        <a:rPr lang="en-US" sz="1000" u="none" strike="noStrike" dirty="0">
                          <a:effectLst/>
                        </a:rPr>
                        <a:t> </a:t>
                      </a:r>
                      <a:endParaRPr lang="en-US" sz="1000" b="0" i="0" u="none" strike="noStrike" dirty="0">
                        <a:effectLst/>
                        <a:latin typeface="Arial" panose="020B0604020202020204" pitchFamily="34" charset="0"/>
                      </a:endParaRPr>
                    </a:p>
                  </a:txBody>
                  <a:tcPr marL="0" marR="0" marT="0" marB="0" anchor="ctr"/>
                </a:tc>
              </a:tr>
              <a:tr h="238527">
                <a:tc>
                  <a:txBody>
                    <a:bodyPr/>
                    <a:lstStyle/>
                    <a:p>
                      <a:pPr algn="l" fontAlgn="t"/>
                      <a:r>
                        <a:rPr lang="en-US" sz="1000" u="none" strike="noStrike" dirty="0" smtClean="0">
                          <a:effectLst/>
                        </a:rPr>
                        <a:t>  </a:t>
                      </a:r>
                      <a:r>
                        <a:rPr lang="en-US" sz="1000" b="1" i="0" u="none" strike="noStrike" dirty="0" smtClean="0">
                          <a:solidFill>
                            <a:srgbClr val="00B050"/>
                          </a:solidFill>
                          <a:effectLst/>
                        </a:rPr>
                        <a:t>NERCCADJ</a:t>
                      </a:r>
                      <a:endParaRPr lang="en-US" sz="1000" b="1" i="0" u="none" strike="noStrike" dirty="0">
                        <a:solidFill>
                          <a:srgbClr val="00B050"/>
                        </a:solidFill>
                        <a:effectLst/>
                        <a:latin typeface="Times New Roman" panose="02020603050405020304" pitchFamily="18" charset="0"/>
                      </a:endParaRPr>
                    </a:p>
                  </a:txBody>
                  <a:tcPr marL="0" marR="0" marT="0" marB="0" anchor="ctr"/>
                </a:tc>
                <a:tc>
                  <a:txBody>
                    <a:bodyPr/>
                    <a:lstStyle/>
                    <a:p>
                      <a:pPr algn="ctr" fontAlgn="t"/>
                      <a:r>
                        <a:rPr lang="en-US" sz="1000" u="none" strike="noStrike" dirty="0">
                          <a:effectLst/>
                        </a:rPr>
                        <a:t>$</a:t>
                      </a:r>
                      <a:endParaRPr lang="en-US" sz="1000" b="0" i="0" u="none" strike="noStrike" dirty="0">
                        <a:effectLst/>
                        <a:latin typeface="Times New Roman" panose="02020603050405020304" pitchFamily="18" charset="0"/>
                      </a:endParaRPr>
                    </a:p>
                  </a:txBody>
                  <a:tcPr marL="0" marR="0" marT="0" marB="0" anchor="ctr"/>
                </a:tc>
                <a:tc>
                  <a:txBody>
                    <a:bodyPr/>
                    <a:lstStyle/>
                    <a:p>
                      <a:pPr algn="just" fontAlgn="t"/>
                      <a:r>
                        <a:rPr lang="en-US" sz="1000" u="none" strike="noStrike" dirty="0">
                          <a:effectLst/>
                        </a:rPr>
                        <a:t>When necessary, unpaid EROF amounts from a previous period.</a:t>
                      </a:r>
                      <a:endParaRPr lang="en-US" sz="1000" b="0" i="0" u="none" strike="noStrike" dirty="0">
                        <a:effectLst/>
                        <a:latin typeface="Times New Roman" panose="02020603050405020304" pitchFamily="18" charset="0"/>
                      </a:endParaRPr>
                    </a:p>
                  </a:txBody>
                  <a:tcPr marL="0" marR="0" marT="0" marB="0" anchor="ctr"/>
                </a:tc>
                <a:tc>
                  <a:txBody>
                    <a:bodyPr/>
                    <a:lstStyle/>
                    <a:p>
                      <a:pPr algn="ctr" fontAlgn="b"/>
                      <a:r>
                        <a:rPr lang="en-US" sz="1000" u="none" strike="noStrike" dirty="0">
                          <a:effectLst/>
                        </a:rPr>
                        <a:t>Provided by ERCOT</a:t>
                      </a:r>
                      <a:endParaRPr lang="en-US" sz="1000" b="0" i="0" u="none" strike="noStrike" dirty="0">
                        <a:effectLst/>
                        <a:latin typeface="Arial" panose="020B0604020202020204" pitchFamily="34" charset="0"/>
                      </a:endParaRPr>
                    </a:p>
                  </a:txBody>
                  <a:tcPr marL="0" marR="0" marT="0" marB="0" anchor="ctr"/>
                </a:tc>
              </a:tr>
              <a:tr h="279873">
                <a:tc>
                  <a:txBody>
                    <a:bodyPr/>
                    <a:lstStyle/>
                    <a:p>
                      <a:pPr algn="l" fontAlgn="b"/>
                      <a:r>
                        <a:rPr lang="en-US" sz="1000" u="none" strike="noStrike" dirty="0" smtClean="0">
                          <a:effectLst/>
                        </a:rPr>
                        <a:t>  LTOTERCOT_4CP</a:t>
                      </a:r>
                      <a:endParaRPr lang="en-US" sz="1000" b="1" i="0" u="none" strike="noStrike" dirty="0">
                        <a:effectLst/>
                        <a:latin typeface="Times New Roman" panose="02020603050405020304" pitchFamily="18" charset="0"/>
                      </a:endParaRPr>
                    </a:p>
                  </a:txBody>
                  <a:tcPr marL="0" marR="0" marT="0" marB="0" anchor="ctr"/>
                </a:tc>
                <a:tc>
                  <a:txBody>
                    <a:bodyPr/>
                    <a:lstStyle/>
                    <a:p>
                      <a:pPr algn="ctr" fontAlgn="t"/>
                      <a:r>
                        <a:rPr lang="en-US" sz="1000" u="none" strike="noStrike" dirty="0">
                          <a:effectLst/>
                        </a:rPr>
                        <a:t> </a:t>
                      </a:r>
                      <a:endParaRPr lang="en-US" sz="1000" b="0" i="0" u="none" strike="noStrike" dirty="0">
                        <a:effectLst/>
                        <a:latin typeface="Times New Roman" panose="02020603050405020304" pitchFamily="18" charset="0"/>
                      </a:endParaRPr>
                    </a:p>
                  </a:txBody>
                  <a:tcPr marL="0" marR="0" marT="0" marB="0" anchor="ctr"/>
                </a:tc>
                <a:tc>
                  <a:txBody>
                    <a:bodyPr/>
                    <a:lstStyle/>
                    <a:p>
                      <a:pPr algn="just" fontAlgn="t"/>
                      <a:r>
                        <a:rPr lang="en-US" sz="1000" u="none" strike="noStrike" dirty="0">
                          <a:effectLst/>
                        </a:rPr>
                        <a:t>Total ERCOT CY Load - most recent settlement</a:t>
                      </a:r>
                      <a:endParaRPr lang="en-US" sz="1000" b="0" i="0" u="none" strike="noStrike" dirty="0">
                        <a:effectLst/>
                        <a:latin typeface="Times New Roman" panose="02020603050405020304" pitchFamily="18" charset="0"/>
                      </a:endParaRPr>
                    </a:p>
                  </a:txBody>
                  <a:tcPr marL="0" marR="0" marT="0" marB="0" anchor="ctr"/>
                </a:tc>
                <a:tc>
                  <a:txBody>
                    <a:bodyPr/>
                    <a:lstStyle/>
                    <a:p>
                      <a:pPr algn="ctr" fontAlgn="b"/>
                      <a:r>
                        <a:rPr lang="en-US" sz="1000" u="none" strike="noStrike" dirty="0">
                          <a:effectLst/>
                        </a:rPr>
                        <a:t>LTOTERCOT_4CP</a:t>
                      </a:r>
                      <a:endParaRPr lang="en-US" sz="1000" b="1" i="0" u="none" strike="noStrike" dirty="0">
                        <a:solidFill>
                          <a:srgbClr val="FF0000"/>
                        </a:solidFill>
                        <a:effectLst/>
                        <a:latin typeface="Arial" panose="020B0604020202020204" pitchFamily="34" charset="0"/>
                      </a:endParaRPr>
                    </a:p>
                  </a:txBody>
                  <a:tcPr marL="0" marR="0" marT="0" marB="0" anchor="ctr"/>
                </a:tc>
              </a:tr>
              <a:tr h="445250">
                <a:tc>
                  <a:txBody>
                    <a:bodyPr/>
                    <a:lstStyle/>
                    <a:p>
                      <a:pPr algn="l" fontAlgn="t"/>
                      <a:r>
                        <a:rPr lang="en-US" sz="1000" u="none" strike="noStrike" dirty="0" smtClean="0">
                          <a:effectLst/>
                        </a:rPr>
                        <a:t>   DEF_LSES_NEL</a:t>
                      </a:r>
                      <a:endParaRPr lang="en-US" sz="1000" b="1" i="0" u="none" strike="noStrike" dirty="0">
                        <a:effectLst/>
                        <a:latin typeface="Times New Roman" panose="02020603050405020304" pitchFamily="18" charset="0"/>
                      </a:endParaRPr>
                    </a:p>
                  </a:txBody>
                  <a:tcPr marL="0" marR="0" marT="0" marB="0" anchor="ctr"/>
                </a:tc>
                <a:tc>
                  <a:txBody>
                    <a:bodyPr/>
                    <a:lstStyle/>
                    <a:p>
                      <a:pPr algn="ctr" fontAlgn="t"/>
                      <a:r>
                        <a:rPr lang="en-US" sz="1000" u="none" strike="noStrike" dirty="0" err="1">
                          <a:effectLst/>
                        </a:rPr>
                        <a:t>MWh</a:t>
                      </a:r>
                      <a:endParaRPr lang="en-US" sz="1000" b="0" i="0" u="none" strike="noStrike" dirty="0">
                        <a:effectLst/>
                        <a:latin typeface="Times New Roman" panose="02020603050405020304" pitchFamily="18" charset="0"/>
                      </a:endParaRPr>
                    </a:p>
                  </a:txBody>
                  <a:tcPr marL="0" marR="0" marT="0" marB="0" anchor="ctr"/>
                </a:tc>
                <a:tc>
                  <a:txBody>
                    <a:bodyPr/>
                    <a:lstStyle/>
                    <a:p>
                      <a:pPr algn="just" fontAlgn="t"/>
                      <a:r>
                        <a:rPr lang="en-US" sz="1000" u="none" strike="noStrike" dirty="0">
                          <a:effectLst/>
                        </a:rPr>
                        <a:t> Prior year total of NEL for REP's no longer transacting in the ERCOT market</a:t>
                      </a:r>
                      <a:endParaRPr lang="en-US" sz="1000" b="0" i="0" u="none" strike="noStrike" dirty="0">
                        <a:effectLst/>
                        <a:latin typeface="Times New Roman" panose="02020603050405020304" pitchFamily="18" charset="0"/>
                      </a:endParaRPr>
                    </a:p>
                  </a:txBody>
                  <a:tcPr marL="0" marR="0" marT="0" marB="0" anchor="ctr"/>
                </a:tc>
                <a:tc>
                  <a:txBody>
                    <a:bodyPr/>
                    <a:lstStyle/>
                    <a:p>
                      <a:pPr algn="ctr" fontAlgn="b"/>
                      <a:r>
                        <a:rPr lang="en-US" sz="1000" u="none" strike="noStrike" dirty="0">
                          <a:effectLst/>
                        </a:rPr>
                        <a:t>Provided by ERCOT for the verification of Net Energy for Load.</a:t>
                      </a:r>
                      <a:endParaRPr lang="en-US" sz="1000" b="0" i="0" u="none" strike="noStrike" dirty="0">
                        <a:effectLst/>
                        <a:latin typeface="Arial" panose="020B0604020202020204" pitchFamily="34" charset="0"/>
                      </a:endParaRPr>
                    </a:p>
                  </a:txBody>
                  <a:tcPr marL="0" marR="0" marT="0" marB="0" anchor="ctr"/>
                </a:tc>
              </a:tr>
              <a:tr h="341889">
                <a:tc>
                  <a:txBody>
                    <a:bodyPr/>
                    <a:lstStyle/>
                    <a:p>
                      <a:pPr algn="l" fontAlgn="t"/>
                      <a:r>
                        <a:rPr lang="en-US" sz="1000" u="none" strike="noStrike" dirty="0" smtClean="0">
                          <a:effectLst/>
                        </a:rPr>
                        <a:t>  Load </a:t>
                      </a:r>
                      <a:r>
                        <a:rPr lang="en-US" sz="1000" u="none" strike="noStrike" dirty="0">
                          <a:effectLst/>
                        </a:rPr>
                        <a:t>Ratio Share</a:t>
                      </a:r>
                      <a:endParaRPr lang="en-US" sz="1000" b="1" i="0" u="none" strike="noStrike" dirty="0">
                        <a:effectLst/>
                        <a:latin typeface="Times New Roman" panose="02020603050405020304" pitchFamily="18" charset="0"/>
                      </a:endParaRPr>
                    </a:p>
                  </a:txBody>
                  <a:tcPr marL="0" marR="0" marT="0" marB="0" anchor="ctr"/>
                </a:tc>
                <a:tc>
                  <a:txBody>
                    <a:bodyPr/>
                    <a:lstStyle/>
                    <a:p>
                      <a:pPr algn="ctr" fontAlgn="t"/>
                      <a:r>
                        <a:rPr lang="en-US" sz="1000" b="0" i="0" u="none" strike="noStrike" dirty="0" smtClean="0">
                          <a:effectLst/>
                          <a:latin typeface="+mn-lt"/>
                        </a:rPr>
                        <a:t>none</a:t>
                      </a:r>
                      <a:endParaRPr lang="en-US" sz="1000" b="0" i="0" u="none" strike="noStrike" dirty="0">
                        <a:effectLst/>
                        <a:latin typeface="Times New Roman" panose="02020603050405020304" pitchFamily="18" charset="0"/>
                      </a:endParaRPr>
                    </a:p>
                  </a:txBody>
                  <a:tcPr marL="0" marR="0" marT="0" marB="0" anchor="ctr"/>
                </a:tc>
                <a:tc>
                  <a:txBody>
                    <a:bodyPr/>
                    <a:lstStyle/>
                    <a:p>
                      <a:pPr algn="just" fontAlgn="t"/>
                      <a:r>
                        <a:rPr lang="en-US" sz="1000" u="none" strike="noStrike" dirty="0">
                          <a:solidFill>
                            <a:srgbClr val="FF0000"/>
                          </a:solidFill>
                          <a:effectLst/>
                        </a:rPr>
                        <a:t>VERIFY and DISPUTE within </a:t>
                      </a:r>
                      <a:r>
                        <a:rPr lang="en-US" sz="1000" u="none" strike="noStrike" dirty="0" smtClean="0">
                          <a:solidFill>
                            <a:srgbClr val="FF0000"/>
                          </a:solidFill>
                          <a:effectLst/>
                        </a:rPr>
                        <a:t>15 </a:t>
                      </a:r>
                      <a:r>
                        <a:rPr lang="en-US" sz="1000" u="none" strike="noStrike" dirty="0">
                          <a:solidFill>
                            <a:srgbClr val="FF0000"/>
                          </a:solidFill>
                          <a:effectLst/>
                        </a:rPr>
                        <a:t>days after ERCOT posts AML (NEL) for Calendar Year</a:t>
                      </a:r>
                      <a:endParaRPr lang="en-US" sz="1000" b="0" i="0" u="none" strike="noStrike" dirty="0">
                        <a:solidFill>
                          <a:srgbClr val="FF0000"/>
                        </a:solidFill>
                        <a:effectLst/>
                        <a:latin typeface="Times New Roman" panose="02020603050405020304" pitchFamily="18" charset="0"/>
                      </a:endParaRPr>
                    </a:p>
                  </a:txBody>
                  <a:tcPr marL="0" marR="0" marT="0" marB="0" anchor="ctr"/>
                </a:tc>
                <a:tc>
                  <a:txBody>
                    <a:bodyPr/>
                    <a:lstStyle/>
                    <a:p>
                      <a:pPr algn="ctr" fontAlgn="b"/>
                      <a:endParaRPr lang="en-US" sz="1000" b="0" i="0" u="none" strike="noStrike" dirty="0">
                        <a:effectLst/>
                        <a:latin typeface="Arial" panose="020B0604020202020204" pitchFamily="34" charset="0"/>
                      </a:endParaRPr>
                    </a:p>
                  </a:txBody>
                  <a:tcPr marL="0" marR="0" marT="0" marB="0" anchor="ctr"/>
                </a:tc>
              </a:tr>
            </a:tbl>
          </a:graphicData>
        </a:graphic>
      </p:graphicFrame>
      <p:sp>
        <p:nvSpPr>
          <p:cNvPr id="8" name="Text Box 1"/>
          <p:cNvSpPr txBox="1">
            <a:spLocks noChangeArrowheads="1"/>
          </p:cNvSpPr>
          <p:nvPr/>
        </p:nvSpPr>
        <p:spPr bwMode="auto">
          <a:xfrm>
            <a:off x="2514600" y="784488"/>
            <a:ext cx="3962400" cy="549012"/>
          </a:xfrm>
          <a:prstGeom prst="rect">
            <a:avLst/>
          </a:prstGeom>
          <a:solidFill>
            <a:srgbClr val="FFFFFF"/>
          </a:solidFill>
          <a:ln w="9525">
            <a:noFill/>
            <a:miter lim="800000"/>
            <a:headEnd/>
            <a:tailEnd/>
          </a:ln>
        </p:spPr>
        <p:txBody>
          <a:bodyPr wrap="square" lIns="91440" tIns="45720" rIns="91440" bIns="4572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200" b="1" i="0" u="sng" strike="noStrike" baseline="0" dirty="0" err="1">
                <a:latin typeface="Times New Roman"/>
                <a:cs typeface="Times New Roman"/>
              </a:rPr>
              <a:t>EROFq</a:t>
            </a:r>
            <a:r>
              <a:rPr lang="en-US" sz="1200" b="1" i="0" u="sng" strike="noStrike" baseline="0" dirty="0">
                <a:latin typeface="Times New Roman"/>
                <a:cs typeface="Times New Roman"/>
              </a:rPr>
              <a:t> = </a:t>
            </a:r>
            <a:r>
              <a:rPr lang="en-US" sz="1200" b="1" i="0" u="sng" strike="noStrike" baseline="0" dirty="0" err="1">
                <a:solidFill>
                  <a:srgbClr val="FF0000"/>
                </a:solidFill>
                <a:latin typeface="Times New Roman"/>
                <a:cs typeface="Times New Roman"/>
              </a:rPr>
              <a:t>LOADq</a:t>
            </a:r>
            <a:r>
              <a:rPr lang="en-US" sz="1200" b="1" i="0" u="sng" strike="noStrike" baseline="0" dirty="0">
                <a:latin typeface="Times New Roman"/>
                <a:cs typeface="Times New Roman"/>
              </a:rPr>
              <a:t>   *  </a:t>
            </a:r>
            <a:r>
              <a:rPr lang="en-US" sz="1200" b="1" i="0" u="sng" strike="noStrike" baseline="0" dirty="0">
                <a:solidFill>
                  <a:srgbClr val="00B050"/>
                </a:solidFill>
                <a:latin typeface="Times New Roman"/>
                <a:cs typeface="Times New Roman"/>
              </a:rPr>
              <a:t>(NERCC + NERCC ADJ)</a:t>
            </a:r>
            <a:endParaRPr lang="en-US" sz="1200" b="1" i="0" u="none" strike="noStrike" baseline="0" dirty="0">
              <a:solidFill>
                <a:srgbClr val="00B050"/>
              </a:solidFill>
              <a:latin typeface="Times New Roman"/>
              <a:cs typeface="Times New Roman"/>
            </a:endParaRPr>
          </a:p>
          <a:p>
            <a:pPr algn="ctr" rtl="0">
              <a:defRPr sz="1000"/>
            </a:pPr>
            <a:r>
              <a:rPr lang="en-US" sz="1200" b="1" i="0" u="none" strike="noStrike" baseline="0" dirty="0" err="1">
                <a:solidFill>
                  <a:srgbClr val="00B0F0"/>
                </a:solidFill>
                <a:latin typeface="Times New Roman"/>
                <a:cs typeface="Times New Roman"/>
              </a:rPr>
              <a:t>LOADt</a:t>
            </a:r>
            <a:endParaRPr lang="en-US" sz="1200" b="0" i="0" u="none" strike="noStrike" baseline="0" dirty="0">
              <a:solidFill>
                <a:srgbClr val="00B0F0"/>
              </a:solidFill>
              <a:latin typeface="Times New Roman"/>
              <a:cs typeface="Times New Roman"/>
            </a:endParaRPr>
          </a:p>
          <a:p>
            <a:pPr algn="ctr" rtl="0">
              <a:defRPr sz="1000"/>
            </a:pPr>
            <a:endParaRPr lang="en-US" sz="1200" b="0" i="0" u="none" strike="noStrike" baseline="0" dirty="0">
              <a:solidFill>
                <a:srgbClr val="000000"/>
              </a:solidFill>
              <a:latin typeface="Times New Roman"/>
              <a:cs typeface="Times New Roman"/>
            </a:endParaRPr>
          </a:p>
          <a:p>
            <a:pPr algn="ctr" rtl="0">
              <a:defRPr sz="1000"/>
            </a:pPr>
            <a:endParaRPr lang="en-US" sz="1200" b="0" i="0" u="none" strike="noStrike" baseline="0" dirty="0">
              <a:solidFill>
                <a:srgbClr val="000000"/>
              </a:solidFill>
              <a:latin typeface="Times New Roman"/>
              <a:cs typeface="Times New Roman"/>
            </a:endParaRPr>
          </a:p>
          <a:p>
            <a:pPr algn="ctr" rtl="0">
              <a:defRPr sz="1000"/>
            </a:pPr>
            <a:endParaRPr lang="en-US" sz="1200" b="0" i="0" u="none" strike="noStrike" baseline="0" dirty="0">
              <a:solidFill>
                <a:srgbClr val="000000"/>
              </a:solidFill>
              <a:latin typeface="Times New Roman"/>
              <a:cs typeface="Times New Roman"/>
            </a:endParaRPr>
          </a:p>
        </p:txBody>
      </p:sp>
    </p:spTree>
    <p:extLst>
      <p:ext uri="{BB962C8B-B14F-4D97-AF65-F5344CB8AC3E}">
        <p14:creationId xmlns:p14="http://schemas.microsoft.com/office/powerpoint/2010/main" val="36119278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Invoice posts on MIS (Market Notice notifies when posted)</a:t>
            </a:r>
            <a:endParaRPr lang="en-US" dirty="0"/>
          </a:p>
        </p:txBody>
      </p:sp>
      <p:sp>
        <p:nvSpPr>
          <p:cNvPr id="3" name="Content Placeholder 2"/>
          <p:cNvSpPr>
            <a:spLocks noGrp="1"/>
          </p:cNvSpPr>
          <p:nvPr>
            <p:ph sz="half" idx="1"/>
          </p:nvPr>
        </p:nvSpPr>
        <p:spPr/>
        <p:txBody>
          <a:bodyPr/>
          <a:lstStyle/>
          <a:p>
            <a:pPr marL="0" indent="0">
              <a:buNone/>
            </a:pPr>
            <a:r>
              <a:rPr lang="en-US" sz="1050" dirty="0" smtClean="0">
                <a:hlinkClick r:id="rId2"/>
              </a:rPr>
              <a:t>mis.ercot.com/</a:t>
            </a:r>
            <a:r>
              <a:rPr lang="en-US" sz="1050" dirty="0" err="1" smtClean="0">
                <a:hlinkClick r:id="rId2"/>
              </a:rPr>
              <a:t>pps</a:t>
            </a:r>
            <a:r>
              <a:rPr lang="en-US" sz="1050" dirty="0" smtClean="0">
                <a:hlinkClick r:id="rId2"/>
              </a:rPr>
              <a:t>/</a:t>
            </a:r>
            <a:r>
              <a:rPr lang="en-US" sz="1050" dirty="0" err="1" smtClean="0">
                <a:hlinkClick r:id="rId2"/>
              </a:rPr>
              <a:t>tibco</a:t>
            </a:r>
            <a:r>
              <a:rPr lang="en-US" sz="1050" dirty="0" smtClean="0">
                <a:hlinkClick r:id="rId2"/>
              </a:rPr>
              <a:t>/</a:t>
            </a:r>
            <a:r>
              <a:rPr lang="en-US" sz="1050" dirty="0" err="1" smtClean="0">
                <a:hlinkClick r:id="rId2"/>
              </a:rPr>
              <a:t>mis</a:t>
            </a:r>
            <a:r>
              <a:rPr lang="en-US" sz="1050" dirty="0" smtClean="0">
                <a:hlinkClick r:id="rId2"/>
              </a:rPr>
              <a:t>/Pages/Reports/Reports</a:t>
            </a:r>
            <a:endParaRPr lang="en-US" sz="1050" dirty="0" smtClean="0"/>
          </a:p>
          <a:p>
            <a:pPr marL="0" indent="0">
              <a:buNone/>
            </a:pPr>
            <a:endParaRPr lang="en-US" dirty="0" smtClean="0"/>
          </a:p>
        </p:txBody>
      </p:sp>
      <p:sp>
        <p:nvSpPr>
          <p:cNvPr id="7" name="Content Placeholder 6"/>
          <p:cNvSpPr>
            <a:spLocks noGrp="1"/>
          </p:cNvSpPr>
          <p:nvPr>
            <p:ph sz="half" idx="2"/>
          </p:nvPr>
        </p:nvSpPr>
        <p:spPr>
          <a:xfrm>
            <a:off x="4800600" y="1066799"/>
            <a:ext cx="3809999" cy="4899731"/>
          </a:xfrm>
        </p:spPr>
        <p:txBody>
          <a:bodyPr/>
          <a:lstStyle/>
          <a:p>
            <a:pPr marL="0" indent="0">
              <a:buNone/>
            </a:pPr>
            <a:endParaRPr lang="en-US" sz="1050" dirty="0">
              <a:solidFill>
                <a:schemeClr val="accent6"/>
              </a:solidFill>
            </a:endParaRPr>
          </a:p>
          <a:p>
            <a:pPr marL="0" indent="0">
              <a:buNone/>
            </a:pPr>
            <a:r>
              <a:rPr lang="en-US" sz="1400" b="0" dirty="0" smtClean="0"/>
              <a:t>ERCOT must </a:t>
            </a:r>
            <a:r>
              <a:rPr lang="en-US" sz="1400" b="0" dirty="0"/>
              <a:t>pay NERC the quarterly NERC charges on January 1</a:t>
            </a:r>
            <a:r>
              <a:rPr lang="en-US" sz="1400" b="0" baseline="30000" dirty="0"/>
              <a:t>st</a:t>
            </a:r>
            <a:r>
              <a:rPr lang="en-US" sz="1400" b="0" dirty="0"/>
              <a:t>, April 1</a:t>
            </a:r>
            <a:r>
              <a:rPr lang="en-US" sz="1400" b="0" baseline="30000" dirty="0"/>
              <a:t>st</a:t>
            </a:r>
            <a:r>
              <a:rPr lang="en-US" sz="1400" b="0" dirty="0"/>
              <a:t>, July 1</a:t>
            </a:r>
            <a:r>
              <a:rPr lang="en-US" sz="1400" b="0" baseline="30000" dirty="0"/>
              <a:t>st </a:t>
            </a:r>
            <a:r>
              <a:rPr lang="en-US" sz="1400" b="0" dirty="0"/>
              <a:t>and October 1</a:t>
            </a:r>
            <a:r>
              <a:rPr lang="en-US" sz="1400" b="0" baseline="30000" dirty="0"/>
              <a:t>st</a:t>
            </a:r>
            <a:r>
              <a:rPr lang="en-US" sz="1400" b="0" dirty="0"/>
              <a:t>. </a:t>
            </a:r>
            <a:endParaRPr lang="en-US" sz="1400" b="0" dirty="0">
              <a:solidFill>
                <a:srgbClr val="40949A"/>
              </a:solidFill>
            </a:endParaRPr>
          </a:p>
          <a:p>
            <a:pPr marL="0" indent="0">
              <a:buNone/>
            </a:pPr>
            <a:endParaRPr lang="en-US" sz="1050" b="0" dirty="0" smtClean="0">
              <a:solidFill>
                <a:srgbClr val="40949A"/>
              </a:solidFill>
            </a:endParaRPr>
          </a:p>
          <a:p>
            <a:pPr marL="0" indent="0">
              <a:buNone/>
            </a:pPr>
            <a:r>
              <a:rPr lang="en-US" sz="1400" b="0" dirty="0"/>
              <a:t>ERCOT’s Finance Department will issue to QSEs (via email) four EROF Invoices each year, issuing each invoice no less than thirty calendar days prior to the date on which ERCOT must pay NERC the quarterly NERC charges</a:t>
            </a:r>
            <a:r>
              <a:rPr lang="en-US" sz="1050" b="0" dirty="0"/>
              <a:t>. </a:t>
            </a:r>
            <a:endParaRPr lang="en-US" sz="1050" b="0" dirty="0" smtClean="0"/>
          </a:p>
          <a:p>
            <a:pPr marL="0" indent="0">
              <a:buNone/>
            </a:pPr>
            <a:endParaRPr lang="en-US" sz="1050" b="0" dirty="0">
              <a:solidFill>
                <a:srgbClr val="40949A"/>
              </a:solidFill>
            </a:endParaRPr>
          </a:p>
          <a:p>
            <a:pPr marL="0" indent="0">
              <a:buNone/>
            </a:pPr>
            <a:r>
              <a:rPr lang="en-US" sz="1400" dirty="0" smtClean="0"/>
              <a:t>ERO Fee Invoices Market Participants before:</a:t>
            </a:r>
          </a:p>
          <a:p>
            <a:pPr marL="0" indent="0">
              <a:buNone/>
            </a:pPr>
            <a:r>
              <a:rPr lang="en-US" sz="1400" dirty="0" smtClean="0"/>
              <a:t>December 1 (Q1)</a:t>
            </a:r>
          </a:p>
          <a:p>
            <a:pPr marL="0" indent="0">
              <a:buNone/>
            </a:pPr>
            <a:r>
              <a:rPr lang="en-US" sz="1400" dirty="0" smtClean="0"/>
              <a:t>March 1 (Q2)</a:t>
            </a:r>
          </a:p>
          <a:p>
            <a:pPr marL="0" indent="0">
              <a:buNone/>
            </a:pPr>
            <a:r>
              <a:rPr lang="en-US" sz="1400" dirty="0" smtClean="0"/>
              <a:t>June 1 (Q3)</a:t>
            </a:r>
          </a:p>
          <a:p>
            <a:pPr marL="0" indent="0">
              <a:buNone/>
            </a:pPr>
            <a:r>
              <a:rPr lang="en-US" sz="1400" dirty="0" smtClean="0"/>
              <a:t>September 1 (Q4)</a:t>
            </a:r>
          </a:p>
          <a:p>
            <a:pPr marL="0" indent="0">
              <a:buNone/>
            </a:pPr>
            <a:endParaRPr lang="en-US" sz="1050" b="0" dirty="0">
              <a:solidFill>
                <a:srgbClr val="40949A"/>
              </a:solidFill>
            </a:endParaRPr>
          </a:p>
          <a:p>
            <a:pPr marL="0" indent="0">
              <a:buNone/>
            </a:pPr>
            <a:r>
              <a:rPr lang="en-US" sz="1400" b="0" dirty="0"/>
              <a:t>The EROF Invoices shall be due and payable within ten calendar </a:t>
            </a:r>
            <a:r>
              <a:rPr lang="en-US" sz="1400" b="0" u="sng" dirty="0"/>
              <a:t>days of the date on which ERCOT issues the invoice. </a:t>
            </a:r>
            <a:endParaRPr lang="en-US" sz="1400" b="0" u="sng" dirty="0">
              <a:solidFill>
                <a:srgbClr val="40949A"/>
              </a:solidFill>
            </a:endParaRPr>
          </a:p>
          <a:p>
            <a:pPr marL="0" indent="0">
              <a:buNone/>
            </a:pPr>
            <a:endParaRPr lang="en-US" sz="1050" b="0" dirty="0" smtClean="0">
              <a:solidFill>
                <a:srgbClr val="40949A"/>
              </a:solidFill>
            </a:endParaRPr>
          </a:p>
          <a:p>
            <a:pPr marL="0" indent="0">
              <a:buNone/>
            </a:pPr>
            <a:endParaRPr lang="en-US" sz="1050" b="0" dirty="0" smtClean="0">
              <a:solidFill>
                <a:srgbClr val="40949A"/>
              </a:solidFill>
            </a:endParaRPr>
          </a:p>
          <a:p>
            <a:pPr marL="0" indent="0">
              <a:buNone/>
            </a:pPr>
            <a:r>
              <a:rPr lang="en-US" sz="1050" b="0" dirty="0">
                <a:solidFill>
                  <a:srgbClr val="40949A"/>
                </a:solidFill>
              </a:rPr>
              <a:t>	</a:t>
            </a:r>
            <a:r>
              <a:rPr lang="en-US" sz="1050" b="0" dirty="0" smtClean="0">
                <a:solidFill>
                  <a:srgbClr val="40949A"/>
                </a:solidFill>
              </a:rPr>
              <a:t>	</a:t>
            </a:r>
            <a:endParaRPr lang="en-US" sz="1050" b="0" dirty="0">
              <a:solidFill>
                <a:srgbClr val="40949A"/>
              </a:solidFill>
            </a:endParaRPr>
          </a:p>
        </p:txBody>
      </p:sp>
      <p:sp>
        <p:nvSpPr>
          <p:cNvPr id="4" name="Date Placeholder 3"/>
          <p:cNvSpPr>
            <a:spLocks noGrp="1"/>
          </p:cNvSpPr>
          <p:nvPr>
            <p:ph type="dt" sz="half" idx="12"/>
          </p:nvPr>
        </p:nvSpPr>
        <p:spPr/>
        <p:txBody>
          <a:bodyPr/>
          <a:lstStyle/>
          <a:p>
            <a:fld id="{4E0AB946-8795-420C-AED1-0465333D42BF}" type="datetime1">
              <a:rPr lang="en-US" smtClean="0"/>
              <a:t>4/15/2016</a:t>
            </a:fld>
            <a:endParaRPr lang="en-US" dirty="0" smtClean="0"/>
          </a:p>
        </p:txBody>
      </p:sp>
      <p:pic>
        <p:nvPicPr>
          <p:cNvPr id="5" name="Picture 4"/>
          <p:cNvPicPr>
            <a:picLocks noChangeAspect="1"/>
          </p:cNvPicPr>
          <p:nvPr/>
        </p:nvPicPr>
        <p:blipFill rotWithShape="1">
          <a:blip r:embed="rId3"/>
          <a:srcRect l="65107" t="19014" r="24228" b="49630"/>
          <a:stretch/>
        </p:blipFill>
        <p:spPr>
          <a:xfrm>
            <a:off x="169333" y="1752600"/>
            <a:ext cx="4478867" cy="3703460"/>
          </a:xfrm>
          <a:prstGeom prst="rect">
            <a:avLst/>
          </a:prstGeom>
        </p:spPr>
      </p:pic>
      <p:sp>
        <p:nvSpPr>
          <p:cNvPr id="6" name="Oval 5"/>
          <p:cNvSpPr/>
          <p:nvPr/>
        </p:nvSpPr>
        <p:spPr>
          <a:xfrm>
            <a:off x="0" y="3810000"/>
            <a:ext cx="16764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429869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EROF User Guide and Data Transparency</a:t>
            </a:r>
            <a:endParaRPr lang="en-US" dirty="0"/>
          </a:p>
        </p:txBody>
      </p:sp>
      <p:sp>
        <p:nvSpPr>
          <p:cNvPr id="4" name="Content Placeholder 3"/>
          <p:cNvSpPr>
            <a:spLocks noGrp="1"/>
          </p:cNvSpPr>
          <p:nvPr>
            <p:ph idx="1"/>
          </p:nvPr>
        </p:nvSpPr>
        <p:spPr>
          <a:xfrm>
            <a:off x="457200" y="1066800"/>
            <a:ext cx="8229600" cy="1676400"/>
          </a:xfrm>
        </p:spPr>
        <p:txBody>
          <a:bodyPr/>
          <a:lstStyle/>
          <a:p>
            <a:pPr marL="0" indent="0">
              <a:buNone/>
            </a:pPr>
            <a:r>
              <a:rPr lang="en-US" dirty="0"/>
              <a:t>TAC maintains the guide</a:t>
            </a:r>
          </a:p>
          <a:p>
            <a:pPr marL="0" indent="0">
              <a:buNone/>
            </a:pPr>
            <a:endParaRPr lang="en-US" dirty="0">
              <a:hlinkClick r:id="rId2"/>
            </a:endParaRPr>
          </a:p>
          <a:p>
            <a:pPr marL="0" indent="0">
              <a:buNone/>
            </a:pPr>
            <a:r>
              <a:rPr lang="en-US" dirty="0" smtClean="0">
                <a:hlinkClick r:id="rId2"/>
              </a:rPr>
              <a:t>www.ercot.com/services/mdt/userguides/ERO </a:t>
            </a:r>
            <a:r>
              <a:rPr lang="en-US" dirty="0">
                <a:hlinkClick r:id="rId2"/>
              </a:rPr>
              <a:t>Fee Guide V1</a:t>
            </a: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smtClean="0"/>
              <a:t>Data Transparency</a:t>
            </a:r>
            <a:endParaRPr lang="en-US" dirty="0"/>
          </a:p>
        </p:txBody>
      </p:sp>
      <p:sp>
        <p:nvSpPr>
          <p:cNvPr id="3" name="Date Placeholder 2"/>
          <p:cNvSpPr>
            <a:spLocks noGrp="1"/>
          </p:cNvSpPr>
          <p:nvPr>
            <p:ph type="dt" sz="half" idx="11"/>
          </p:nvPr>
        </p:nvSpPr>
        <p:spPr/>
        <p:txBody>
          <a:bodyPr/>
          <a:lstStyle/>
          <a:p>
            <a:pPr>
              <a:defRPr/>
            </a:pPr>
            <a:r>
              <a:rPr lang="en-US" smtClean="0"/>
              <a:t>11/12/2013</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783099011"/>
              </p:ext>
            </p:extLst>
          </p:nvPr>
        </p:nvGraphicFramePr>
        <p:xfrm>
          <a:off x="647700" y="3750959"/>
          <a:ext cx="7696200" cy="1299182"/>
        </p:xfrm>
        <a:graphic>
          <a:graphicData uri="http://schemas.openxmlformats.org/drawingml/2006/table">
            <a:tbl>
              <a:tblPr>
                <a:tableStyleId>{5C22544A-7EE6-4342-B048-85BDC9FD1C3A}</a:tableStyleId>
              </a:tblPr>
              <a:tblGrid>
                <a:gridCol w="1007836"/>
                <a:gridCol w="1007836"/>
                <a:gridCol w="2107293"/>
                <a:gridCol w="1374321"/>
                <a:gridCol w="2198914"/>
              </a:tblGrid>
              <a:tr h="530287">
                <a:tc>
                  <a:txBody>
                    <a:bodyPr/>
                    <a:lstStyle/>
                    <a:p>
                      <a:pPr algn="l" fontAlgn="ctr"/>
                      <a:r>
                        <a:rPr lang="en-US" sz="1050" u="none" strike="noStrike" dirty="0">
                          <a:effectLst/>
                        </a:rPr>
                        <a:t>EMIL ID </a:t>
                      </a:r>
                      <a:endParaRPr lang="en-US" sz="1050" b="1" i="0" u="none" strike="noStrike" dirty="0">
                        <a:solidFill>
                          <a:srgbClr val="FFFFFF"/>
                        </a:solidFill>
                        <a:effectLst/>
                        <a:latin typeface="Calibri" panose="020F0502020204030204" pitchFamily="34" charset="0"/>
                      </a:endParaRPr>
                    </a:p>
                  </a:txBody>
                  <a:tcPr marL="4271" marR="4271" marT="4271" marB="0" anchor="ctr"/>
                </a:tc>
                <a:tc>
                  <a:txBody>
                    <a:bodyPr/>
                    <a:lstStyle/>
                    <a:p>
                      <a:pPr algn="l" fontAlgn="ctr"/>
                      <a:r>
                        <a:rPr lang="en-US" sz="1050" u="none" strike="noStrike" dirty="0">
                          <a:effectLst/>
                        </a:rPr>
                        <a:t>EMIL Name</a:t>
                      </a:r>
                      <a:endParaRPr lang="en-US" sz="1050" b="1" i="0" u="none" strike="noStrike" dirty="0">
                        <a:solidFill>
                          <a:srgbClr val="FFFFFF"/>
                        </a:solidFill>
                        <a:effectLst/>
                        <a:latin typeface="Calibri" panose="020F0502020204030204" pitchFamily="34" charset="0"/>
                      </a:endParaRPr>
                    </a:p>
                  </a:txBody>
                  <a:tcPr marL="4271" marR="4271" marT="4271" marB="0" anchor="ctr"/>
                </a:tc>
                <a:tc>
                  <a:txBody>
                    <a:bodyPr/>
                    <a:lstStyle/>
                    <a:p>
                      <a:pPr algn="l" fontAlgn="ctr"/>
                      <a:r>
                        <a:rPr lang="en-US" sz="1050" u="none" strike="noStrike" dirty="0">
                          <a:effectLst/>
                        </a:rPr>
                        <a:t>Content</a:t>
                      </a:r>
                      <a:endParaRPr lang="en-US" sz="1050" b="1" i="0" u="none" strike="noStrike" dirty="0">
                        <a:solidFill>
                          <a:srgbClr val="FFFFFF"/>
                        </a:solidFill>
                        <a:effectLst/>
                        <a:latin typeface="Calibri" panose="020F0502020204030204" pitchFamily="34" charset="0"/>
                      </a:endParaRPr>
                    </a:p>
                  </a:txBody>
                  <a:tcPr marL="4271" marR="4271" marT="4271" marB="0" anchor="ctr"/>
                </a:tc>
                <a:tc>
                  <a:txBody>
                    <a:bodyPr/>
                    <a:lstStyle/>
                    <a:p>
                      <a:pPr algn="l" fontAlgn="ctr"/>
                      <a:r>
                        <a:rPr lang="en-US" sz="1050" u="none" strike="noStrike">
                          <a:effectLst/>
                        </a:rPr>
                        <a:t>Frequency</a:t>
                      </a:r>
                      <a:endParaRPr lang="en-US" sz="1050" b="1" i="0" u="none" strike="noStrike">
                        <a:solidFill>
                          <a:srgbClr val="FFFFFF"/>
                        </a:solidFill>
                        <a:effectLst/>
                        <a:latin typeface="Calibri" panose="020F0502020204030204" pitchFamily="34" charset="0"/>
                      </a:endParaRPr>
                    </a:p>
                  </a:txBody>
                  <a:tcPr marL="4271" marR="4271" marT="4271" marB="0" anchor="ctr"/>
                </a:tc>
                <a:tc>
                  <a:txBody>
                    <a:bodyPr/>
                    <a:lstStyle/>
                    <a:p>
                      <a:pPr algn="l" fontAlgn="ctr"/>
                      <a:r>
                        <a:rPr lang="en-US" sz="1050" u="none" strike="noStrike">
                          <a:effectLst/>
                        </a:rPr>
                        <a:t>Traceability</a:t>
                      </a:r>
                      <a:endParaRPr lang="en-US" sz="1050" b="1" i="0" u="none" strike="noStrike">
                        <a:solidFill>
                          <a:srgbClr val="FFFFFF"/>
                        </a:solidFill>
                        <a:effectLst/>
                        <a:latin typeface="Calibri" panose="020F0502020204030204" pitchFamily="34" charset="0"/>
                      </a:endParaRPr>
                    </a:p>
                  </a:txBody>
                  <a:tcPr marL="4271" marR="4271" marT="4271" marB="0" anchor="ctr"/>
                </a:tc>
              </a:tr>
              <a:tr h="768895">
                <a:tc>
                  <a:txBody>
                    <a:bodyPr/>
                    <a:lstStyle/>
                    <a:p>
                      <a:pPr algn="l" fontAlgn="b"/>
                      <a:r>
                        <a:rPr lang="en-US" sz="1050" u="none" strike="noStrike" dirty="0">
                          <a:effectLst/>
                        </a:rPr>
                        <a:t>COMS-805-M</a:t>
                      </a:r>
                      <a:endParaRPr lang="en-US" sz="1050" b="0" i="0" u="none" strike="noStrike" dirty="0">
                        <a:solidFill>
                          <a:srgbClr val="000000"/>
                        </a:solidFill>
                        <a:effectLst/>
                        <a:latin typeface="Arial" panose="020B0604020202020204" pitchFamily="34" charset="0"/>
                      </a:endParaRPr>
                    </a:p>
                  </a:txBody>
                  <a:tcPr marL="4271" marR="4271" marT="4271" marB="0" anchor="b"/>
                </a:tc>
                <a:tc>
                  <a:txBody>
                    <a:bodyPr/>
                    <a:lstStyle/>
                    <a:p>
                      <a:pPr algn="l" fontAlgn="b"/>
                      <a:r>
                        <a:rPr lang="en-US" sz="1050" u="none" strike="noStrike" dirty="0">
                          <a:effectLst/>
                        </a:rPr>
                        <a:t>ERO Fee Assessment LSE Share Report</a:t>
                      </a:r>
                      <a:endParaRPr lang="en-US" sz="1050" b="0" i="0" u="none" strike="noStrike" dirty="0">
                        <a:solidFill>
                          <a:srgbClr val="000000"/>
                        </a:solidFill>
                        <a:effectLst/>
                        <a:latin typeface="Arial" panose="020B0604020202020204" pitchFamily="34" charset="0"/>
                      </a:endParaRPr>
                    </a:p>
                  </a:txBody>
                  <a:tcPr marL="4271" marR="4271" marT="4271" marB="0" anchor="b"/>
                </a:tc>
                <a:tc>
                  <a:txBody>
                    <a:bodyPr/>
                    <a:lstStyle/>
                    <a:p>
                      <a:pPr algn="l" fontAlgn="b"/>
                      <a:r>
                        <a:rPr lang="en-US" sz="1050" u="none" strike="noStrike" dirty="0">
                          <a:effectLst/>
                        </a:rPr>
                        <a:t>Annual report for total adjusted meter load by LSE that includes total </a:t>
                      </a:r>
                      <a:r>
                        <a:rPr lang="en-US" sz="1050" u="none" strike="noStrike" dirty="0" err="1">
                          <a:effectLst/>
                        </a:rPr>
                        <a:t>aml</a:t>
                      </a:r>
                      <a:r>
                        <a:rPr lang="en-US" sz="1050" u="none" strike="noStrike" dirty="0">
                          <a:effectLst/>
                        </a:rPr>
                        <a:t> for </a:t>
                      </a:r>
                      <a:r>
                        <a:rPr lang="en-US" sz="1050" u="none" strike="noStrike" dirty="0" err="1">
                          <a:effectLst/>
                        </a:rPr>
                        <a:t>ercot</a:t>
                      </a:r>
                      <a:r>
                        <a:rPr lang="en-US" sz="1050" u="none" strike="noStrike" dirty="0">
                          <a:effectLst/>
                        </a:rPr>
                        <a:t> and inactive LSEs.</a:t>
                      </a:r>
                      <a:endParaRPr lang="en-US" sz="1050" b="0" i="0" u="none" strike="noStrike" dirty="0">
                        <a:solidFill>
                          <a:srgbClr val="000000"/>
                        </a:solidFill>
                        <a:effectLst/>
                        <a:latin typeface="Arial" panose="020B0604020202020204" pitchFamily="34" charset="0"/>
                      </a:endParaRPr>
                    </a:p>
                  </a:txBody>
                  <a:tcPr marL="4271" marR="4271" marT="4271" marB="0" anchor="b"/>
                </a:tc>
                <a:tc>
                  <a:txBody>
                    <a:bodyPr/>
                    <a:lstStyle/>
                    <a:p>
                      <a:pPr algn="l" fontAlgn="b"/>
                      <a:r>
                        <a:rPr lang="en-US" sz="1050" u="none" strike="noStrike" dirty="0" err="1">
                          <a:effectLst/>
                        </a:rPr>
                        <a:t>Chron</a:t>
                      </a:r>
                      <a:r>
                        <a:rPr lang="en-US" sz="1050" u="none" strike="noStrike" dirty="0">
                          <a:effectLst/>
                        </a:rPr>
                        <a:t> - Annually; Quarterly</a:t>
                      </a:r>
                      <a:endParaRPr lang="en-US" sz="1050" b="0" i="0" u="none" strike="noStrike" dirty="0">
                        <a:solidFill>
                          <a:srgbClr val="000000"/>
                        </a:solidFill>
                        <a:effectLst/>
                        <a:latin typeface="Arial" panose="020B0604020202020204" pitchFamily="34" charset="0"/>
                      </a:endParaRPr>
                    </a:p>
                  </a:txBody>
                  <a:tcPr marL="4271" marR="4271" marT="4271" marB="0" anchor="b"/>
                </a:tc>
                <a:tc>
                  <a:txBody>
                    <a:bodyPr/>
                    <a:lstStyle/>
                    <a:p>
                      <a:pPr algn="l" fontAlgn="b"/>
                      <a:r>
                        <a:rPr lang="en-US" sz="1050" u="none" strike="noStrike" dirty="0">
                          <a:effectLst/>
                        </a:rPr>
                        <a:t>ERO Fee Assessment &amp; Collection Guide 3.2</a:t>
                      </a:r>
                      <a:br>
                        <a:rPr lang="en-US" sz="1050" u="none" strike="noStrike" dirty="0">
                          <a:effectLst/>
                        </a:rPr>
                      </a:br>
                      <a:r>
                        <a:rPr lang="en-US" sz="1050" u="none" strike="noStrike" dirty="0">
                          <a:effectLst/>
                        </a:rPr>
                        <a:t>NP1.1(2)(a)</a:t>
                      </a:r>
                      <a:br>
                        <a:rPr lang="en-US" sz="1050" u="none" strike="noStrike" dirty="0">
                          <a:effectLst/>
                        </a:rPr>
                      </a:br>
                      <a:r>
                        <a:rPr lang="en-US" sz="1050" u="none" strike="noStrike" dirty="0">
                          <a:effectLst/>
                        </a:rPr>
                        <a:t>NP12.3(b)</a:t>
                      </a:r>
                      <a:endParaRPr lang="en-US" sz="1050" b="0" i="0" u="none" strike="noStrike" dirty="0">
                        <a:solidFill>
                          <a:srgbClr val="000000"/>
                        </a:solidFill>
                        <a:effectLst/>
                        <a:latin typeface="Arial" panose="020B0604020202020204" pitchFamily="34" charset="0"/>
                      </a:endParaRPr>
                    </a:p>
                  </a:txBody>
                  <a:tcPr marL="4271" marR="4271" marT="4271" marB="0" anchor="b"/>
                </a:tc>
              </a:tr>
            </a:tbl>
          </a:graphicData>
        </a:graphic>
      </p:graphicFrame>
    </p:spTree>
    <p:extLst>
      <p:ext uri="{BB962C8B-B14F-4D97-AF65-F5344CB8AC3E}">
        <p14:creationId xmlns:p14="http://schemas.microsoft.com/office/powerpoint/2010/main" val="1043460600"/>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
  </documentManagement>
</p:properties>
</file>

<file path=customXml/itemProps1.xml><?xml version="1.0" encoding="utf-8"?>
<ds:datastoreItem xmlns:ds="http://schemas.openxmlformats.org/officeDocument/2006/customXml" ds:itemID="{0825E013-A11A-4E41-BBD9-78105CDE0F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B91161-3323-48F3-8EC8-C98D5648DBD3}">
  <ds:schemaRefs>
    <ds:schemaRef ds:uri="http://schemas.microsoft.com/sharepoint/v3/contenttype/forms"/>
  </ds:schemaRefs>
</ds:datastoreItem>
</file>

<file path=customXml/itemProps3.xml><?xml version="1.0" encoding="utf-8"?>
<ds:datastoreItem xmlns:ds="http://schemas.openxmlformats.org/officeDocument/2006/customXml" ds:itemID="{D6206FDB-A00F-4E50-B10F-7F91EE97870B}">
  <ds:schemaRefs>
    <ds:schemaRef ds:uri="http://schemas.openxmlformats.org/package/2006/metadata/core-properties"/>
    <ds:schemaRef ds:uri="http://purl.org/dc/elements/1.1/"/>
    <ds:schemaRef ds:uri="http://www.w3.org/XML/1998/namespace"/>
    <ds:schemaRef ds:uri="http://purl.org/dc/terms/"/>
    <ds:schemaRef ds:uri="http://schemas.microsoft.com/office/2006/documentManagement/types"/>
    <ds:schemaRef ds:uri="http://purl.org/dc/dcmitype/"/>
    <ds:schemaRef ds:uri="http://schemas.microsoft.com/office/infopath/2007/PartnerControls"/>
    <ds:schemaRef ds:uri="c34af464-7aa1-4edd-9be4-83dffc1cb926"/>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15797</TotalTime>
  <Words>686</Words>
  <Application>Microsoft Office PowerPoint</Application>
  <PresentationFormat>On-screen Show (4:3)</PresentationFormat>
  <Paragraphs>121</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Black</vt:lpstr>
      <vt:lpstr>Calibri</vt:lpstr>
      <vt:lpstr>Times New Roman</vt:lpstr>
      <vt:lpstr>Custom Design</vt:lpstr>
      <vt:lpstr>ERO Fee Verification for the Nodal Settlement Handbook</vt:lpstr>
      <vt:lpstr>ERO Fee:  2016 Budget costs </vt:lpstr>
      <vt:lpstr>Net Energy for Load</vt:lpstr>
      <vt:lpstr>PowerPoint Presentation</vt:lpstr>
      <vt:lpstr>Calculation of EROF</vt:lpstr>
      <vt:lpstr>Invoice posts on MIS (Market Notice notifies when posted)</vt:lpstr>
      <vt:lpstr>EROF User Guide and Data Transparency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Apodaca, Amy</dc:creator>
  <cp:lastModifiedBy>Heather Boisseau</cp:lastModifiedBy>
  <cp:revision>907</cp:revision>
  <cp:lastPrinted>2015-04-13T14:50:48Z</cp:lastPrinted>
  <dcterms:created xsi:type="dcterms:W3CDTF">2005-04-21T14:28:35Z</dcterms:created>
  <dcterms:modified xsi:type="dcterms:W3CDTF">2016-04-15T17:02:20Z</dcterms:modified>
</cp:coreProperties>
</file>