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58" r:id="rId5"/>
    <p:sldId id="286" r:id="rId6"/>
    <p:sldId id="291" r:id="rId7"/>
    <p:sldId id="288" r:id="rId8"/>
    <p:sldId id="289" r:id="rId9"/>
    <p:sldId id="284" r:id="rId10"/>
    <p:sldId id="28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 varScale="1">
        <p:scale>
          <a:sx n="77" d="100"/>
          <a:sy n="77" d="100"/>
        </p:scale>
        <p:origin x="1386" y="6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783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048" y="0"/>
            <a:ext cx="3038783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4/14/2016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015"/>
            <a:ext cx="3038783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048" y="8830015"/>
            <a:ext cx="3038783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78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048" y="0"/>
            <a:ext cx="303878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83" y="4416572"/>
            <a:ext cx="5606436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015"/>
            <a:ext cx="303878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048" y="8830015"/>
            <a:ext cx="3038783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4/14/2016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April 18,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CSWG GOALS and other items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– 2016 (</a:t>
            </a:r>
            <a:r>
              <a:rPr lang="en-US" i="1" dirty="0" smtClean="0"/>
              <a:t>approved by COPS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Support COPS Goals:</a:t>
            </a:r>
          </a:p>
          <a:p>
            <a:pPr lvl="1"/>
            <a:r>
              <a:rPr lang="en-US" sz="1400" dirty="0" smtClean="0"/>
              <a:t>Maintain </a:t>
            </a:r>
            <a:r>
              <a:rPr lang="en-US" sz="1400" dirty="0"/>
              <a:t>settlements stability in alignment with Protocol Section 8.2, ERCOT Performance Monitoring (2) Paragraphs (c), Settlement Stability and (g) Load Uplift Amounts </a:t>
            </a:r>
          </a:p>
          <a:p>
            <a:pPr lvl="1"/>
            <a:r>
              <a:rPr lang="en-US" sz="1400" dirty="0"/>
              <a:t>Improve Commercial Operations processes to accommodate changes in the ERCOT Market design</a:t>
            </a:r>
          </a:p>
          <a:p>
            <a:pPr lvl="1"/>
            <a:r>
              <a:rPr lang="en-US" sz="1400" dirty="0"/>
              <a:t>Work </a:t>
            </a:r>
            <a:r>
              <a:rPr lang="en-US" sz="1400" dirty="0" smtClean="0"/>
              <a:t>with Market Participants and </a:t>
            </a:r>
            <a:r>
              <a:rPr lang="en-US" sz="1400" dirty="0"/>
              <a:t>ERCOT staff to develop Market improvements and Protocols that support increased Commercial Operations data transparency and data availability</a:t>
            </a:r>
          </a:p>
          <a:p>
            <a:pPr lvl="1"/>
            <a:r>
              <a:rPr lang="en-US" sz="1400" dirty="0"/>
              <a:t>Maintain and update the Commercial Operations Market Guide and the Nodal Settlements </a:t>
            </a:r>
            <a:r>
              <a:rPr lang="en-US" sz="1400" dirty="0" smtClean="0"/>
              <a:t>Handbook</a:t>
            </a:r>
            <a:endParaRPr lang="en-US" sz="1400" dirty="0"/>
          </a:p>
          <a:p>
            <a:pPr lvl="1"/>
            <a:r>
              <a:rPr lang="en-US" sz="1400" dirty="0" smtClean="0"/>
              <a:t>Work </a:t>
            </a:r>
            <a:r>
              <a:rPr lang="en-US" sz="1400" dirty="0"/>
              <a:t>with Market Participants and ERCOT staff to review Market Communications/Notifications and identify process improvements</a:t>
            </a:r>
          </a:p>
          <a:p>
            <a:pPr lvl="1"/>
            <a:r>
              <a:rPr lang="en-US" sz="1400" dirty="0"/>
              <a:t>Work with Market Participants and </a:t>
            </a:r>
            <a:r>
              <a:rPr lang="en-US" sz="1400" dirty="0" smtClean="0"/>
              <a:t>ERCOT staff, and coordinate with MDWG, to </a:t>
            </a:r>
            <a:r>
              <a:rPr lang="en-US" sz="1400" dirty="0"/>
              <a:t>implement improvements to the Market Information System (MIS) and External Web Services (EWS) and market data access for market participants, information security classifications, data extracts and Commercial Operations reports </a:t>
            </a:r>
            <a:endParaRPr lang="en-US" sz="1400" dirty="0" smtClean="0"/>
          </a:p>
          <a:p>
            <a:r>
              <a:rPr lang="en-US" sz="1400" dirty="0" smtClean="0"/>
              <a:t>Review any revision request language with impacts to Settlement</a:t>
            </a:r>
          </a:p>
          <a:p>
            <a:r>
              <a:rPr lang="en-US" sz="1400" dirty="0" smtClean="0"/>
              <a:t>Nodal Settlements Handbook</a:t>
            </a:r>
          </a:p>
          <a:p>
            <a:r>
              <a:rPr lang="en-US" sz="1400" dirty="0" smtClean="0"/>
              <a:t>Monitoring:	</a:t>
            </a:r>
          </a:p>
          <a:p>
            <a:pPr lvl="1"/>
            <a:r>
              <a:rPr lang="en-US" sz="1400" dirty="0" smtClean="0"/>
              <a:t>Distributed Generation</a:t>
            </a:r>
          </a:p>
          <a:p>
            <a:pPr lvl="1"/>
            <a:r>
              <a:rPr lang="en-US" sz="1400" dirty="0" smtClean="0"/>
              <a:t>Market Continuity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4/18/2016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MDWG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 smtClean="0"/>
              <a:t>Proposed </a:t>
            </a:r>
            <a:r>
              <a:rPr lang="en-US" sz="2100" dirty="0"/>
              <a:t>scope</a:t>
            </a:r>
          </a:p>
          <a:p>
            <a:pPr lvl="2"/>
            <a:r>
              <a:rPr lang="en-US" sz="1900" dirty="0"/>
              <a:t>The Market Data Working Group (MDWG) reporting to Commercial Operating Subcommittee (COPS) provides a forum for discussion, input and comment on issues related to ERCOT market data, including data output, data access, data accuracy, and data classification.</a:t>
            </a:r>
          </a:p>
          <a:p>
            <a:pPr lvl="1"/>
            <a:r>
              <a:rPr lang="en-US" altLang="en-US" sz="2100" dirty="0"/>
              <a:t>Scope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Output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Access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Accuracy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sz="1900" dirty="0"/>
              <a:t>Data Classification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100" dirty="0"/>
              <a:t>Audience: </a:t>
            </a:r>
            <a:r>
              <a:rPr lang="en-US" altLang="en-US" sz="2100" dirty="0"/>
              <a:t>All Market Participants who would access ERCOT market </a:t>
            </a:r>
            <a:r>
              <a:rPr lang="en-US" altLang="en-US" sz="2100" dirty="0" smtClean="0"/>
              <a:t>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4/14/2016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MDWG Coordination</a:t>
            </a:r>
            <a:r>
              <a:rPr lang="en-US" sz="2400" b="1" dirty="0" smtClean="0">
                <a:solidFill>
                  <a:schemeClr val="bg1"/>
                </a:solidFill>
              </a:rPr>
              <a:t>	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143000"/>
            <a:ext cx="8458200" cy="498316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CRR BA User Guide feedback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err="1" smtClean="0"/>
              <a:t>Listserves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Data </a:t>
            </a:r>
            <a:r>
              <a:rPr lang="en-US" b="0" dirty="0" smtClean="0"/>
              <a:t>Transparency/EMIL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How to use/data </a:t>
            </a:r>
            <a:r>
              <a:rPr lang="en-US" b="0" dirty="0" smtClean="0"/>
              <a:t>definitions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New ERCOT website look &amp; </a:t>
            </a:r>
            <a:r>
              <a:rPr lang="en-US" b="0" dirty="0" smtClean="0"/>
              <a:t>feel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??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b="0" dirty="0" smtClean="0"/>
          </a:p>
          <a:p>
            <a:pPr marL="0" indent="0">
              <a:buNone/>
              <a:defRPr/>
            </a:pPr>
            <a:endParaRPr lang="en-US" b="0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953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MDWG/CSWG  Market Data Transparency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IT Services SLAs are approved, however</a:t>
            </a:r>
          </a:p>
          <a:p>
            <a:r>
              <a:rPr lang="en-US" sz="1200" dirty="0" smtClean="0"/>
              <a:t>How often are the logs updated on ercot.com?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/>
              <a:t>“How To Use” tab </a:t>
            </a:r>
          </a:p>
          <a:p>
            <a:pPr lvl="1"/>
            <a:r>
              <a:rPr lang="en-US" sz="1100" dirty="0"/>
              <a:t>Document Definition: This document is a summary of ERCOT IT incidents, or service delivery failures related to Data Extracts &amp; Reports that have been designated as Priority 1 extracts &amp; reports by the Settlements and Extracts Working Group</a:t>
            </a:r>
          </a:p>
          <a:p>
            <a:pPr lvl="1"/>
            <a:r>
              <a:rPr lang="en-US" sz="1100" dirty="0"/>
              <a:t>The notion of Priority 1 is gone, as is the ranking by </a:t>
            </a:r>
            <a:r>
              <a:rPr lang="en-US" sz="1100" dirty="0" smtClean="0"/>
              <a:t>SEWG, </a:t>
            </a:r>
            <a:r>
              <a:rPr lang="en-US" sz="1100" dirty="0"/>
              <a:t>now CSWG</a:t>
            </a:r>
          </a:p>
          <a:p>
            <a:endParaRPr lang="en-US" sz="1200" dirty="0" smtClean="0"/>
          </a:p>
          <a:p>
            <a:r>
              <a:rPr lang="en-US" sz="1200" dirty="0" smtClean="0"/>
              <a:t>“Extract &amp; Report Info” tab from zonal. Has EMIL has taken over from the report list in the incident log? Can the log point there?</a:t>
            </a:r>
          </a:p>
          <a:p>
            <a:endParaRPr lang="en-US" sz="1200" dirty="0"/>
          </a:p>
          <a:p>
            <a:r>
              <a:rPr lang="en-US" sz="1200" dirty="0" smtClean="0"/>
              <a:t>MIS Extracts </a:t>
            </a:r>
            <a:r>
              <a:rPr lang="en-US" sz="1200" dirty="0" err="1" smtClean="0"/>
              <a:t>Listserve</a:t>
            </a:r>
            <a:r>
              <a:rPr lang="en-US" sz="1200" dirty="0"/>
              <a:t> </a:t>
            </a:r>
            <a:r>
              <a:rPr lang="en-US" sz="1200" dirty="0" smtClean="0"/>
              <a:t>vs Settlements:  how do we want CODE MODE PRDE disruptions communicated?</a:t>
            </a:r>
          </a:p>
          <a:p>
            <a:endParaRPr lang="en-US" sz="1200" dirty="0" smtClean="0"/>
          </a:p>
          <a:p>
            <a:r>
              <a:rPr lang="en-US" sz="1200" dirty="0" smtClean="0"/>
              <a:t>Other </a:t>
            </a:r>
            <a:r>
              <a:rPr lang="en-US" sz="1200" dirty="0" smtClean="0"/>
              <a:t>“Priority 1” data sources?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1059614"/>
            <a:ext cx="4876800" cy="503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359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Nodal Settlement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ctr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Help Wanted:  graphic artist and volunteers</a:t>
            </a:r>
          </a:p>
          <a:p>
            <a:pPr marL="514350" indent="-514350" algn="ctr">
              <a:buNone/>
              <a:defRPr/>
            </a:pP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Non-binding, collaborative work-in-progress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Flexibility to incorporate Protocol grey-boxes and work ahead, or wait for efficient time to add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Broaden scope to include shadow techniques for charge types not in the ERCOT matrix, e.g. ERS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Further broaden to include Settlement-related workflows, not on Settlement statements, e.g. ERO Fee</a:t>
            </a:r>
          </a:p>
        </p:txBody>
      </p:sp>
    </p:spTree>
    <p:extLst>
      <p:ext uri="{BB962C8B-B14F-4D97-AF65-F5344CB8AC3E}">
        <p14:creationId xmlns:p14="http://schemas.microsoft.com/office/powerpoint/2010/main" val="361192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2016 schedule: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May </a:t>
            </a:r>
            <a:r>
              <a:rPr lang="en-US" dirty="0" smtClean="0"/>
              <a:t>16</a:t>
            </a:r>
          </a:p>
          <a:p>
            <a:pPr marL="0" indent="0">
              <a:buNone/>
            </a:pPr>
            <a:r>
              <a:rPr lang="en-US" dirty="0" smtClean="0"/>
              <a:t>	June 20</a:t>
            </a:r>
          </a:p>
          <a:p>
            <a:pPr marL="0" indent="0">
              <a:buNone/>
            </a:pPr>
            <a:r>
              <a:rPr lang="en-US" dirty="0" smtClean="0"/>
              <a:t>	July 25</a:t>
            </a:r>
          </a:p>
          <a:p>
            <a:pPr marL="0" indent="0">
              <a:buNone/>
            </a:pPr>
            <a:r>
              <a:rPr lang="en-US" dirty="0" smtClean="0"/>
              <a:t>	August 22</a:t>
            </a:r>
          </a:p>
          <a:p>
            <a:pPr marL="0" indent="0">
              <a:buNone/>
            </a:pPr>
            <a:r>
              <a:rPr lang="en-US" dirty="0" smtClean="0"/>
              <a:t>	September 19</a:t>
            </a:r>
          </a:p>
          <a:p>
            <a:pPr marL="0" indent="0">
              <a:buNone/>
            </a:pPr>
            <a:r>
              <a:rPr lang="en-US" dirty="0" smtClean="0"/>
              <a:t>	October 24</a:t>
            </a:r>
          </a:p>
          <a:p>
            <a:pPr marL="0" indent="0">
              <a:buNone/>
            </a:pPr>
            <a:r>
              <a:rPr lang="en-US" dirty="0" smtClean="0"/>
              <a:t>	November 14</a:t>
            </a:r>
          </a:p>
          <a:p>
            <a:pPr marL="0" indent="0">
              <a:buNone/>
            </a:pPr>
            <a:r>
              <a:rPr lang="en-US" dirty="0" smtClean="0"/>
              <a:t>	December </a:t>
            </a:r>
            <a:r>
              <a:rPr lang="en-US" dirty="0" smtClean="0"/>
              <a:t>19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609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206FDB-A00F-4E50-B10F-7F91EE97870B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16814</TotalTime>
  <Words>481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Arial Black</vt:lpstr>
      <vt:lpstr>Custom Design</vt:lpstr>
      <vt:lpstr>CSWG GOALS and other items</vt:lpstr>
      <vt:lpstr>Goals – 2016 (approved by COPS)</vt:lpstr>
      <vt:lpstr>Scope of MDWG </vt:lpstr>
      <vt:lpstr>MDWG Coordination </vt:lpstr>
      <vt:lpstr>MDWG/CSWG  Market Data Transparency Updates</vt:lpstr>
      <vt:lpstr>Nodal Settlement Handbook</vt:lpstr>
      <vt:lpstr>Next CSWG Meetings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Heather Boisseau</cp:lastModifiedBy>
  <cp:revision>899</cp:revision>
  <cp:lastPrinted>2016-04-04T15:14:48Z</cp:lastPrinted>
  <dcterms:created xsi:type="dcterms:W3CDTF">2005-04-21T14:28:35Z</dcterms:created>
  <dcterms:modified xsi:type="dcterms:W3CDTF">2016-04-15T17:03:12Z</dcterms:modified>
</cp:coreProperties>
</file>