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295" r:id="rId8"/>
    <p:sldId id="270" r:id="rId9"/>
    <p:sldId id="275" r:id="rId10"/>
    <p:sldId id="305" r:id="rId11"/>
    <p:sldId id="274" r:id="rId12"/>
    <p:sldId id="303" r:id="rId13"/>
    <p:sldId id="304" r:id="rId14"/>
    <p:sldId id="302" r:id="rId15"/>
    <p:sldId id="277" r:id="rId16"/>
    <p:sldId id="278" r:id="rId17"/>
    <p:sldId id="287" r:id="rId18"/>
    <p:sldId id="289" r:id="rId19"/>
    <p:sldId id="293" r:id="rId20"/>
    <p:sldId id="306" r:id="rId21"/>
    <p:sldId id="307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ercot.com\users\dmaggio\Graphs%20for%20SASM%20Examples%20for%20QMW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h:mm</c:formatCode>
                <c:ptCount val="10"/>
                <c:pt idx="0">
                  <c:v>0.33333333333333331</c:v>
                </c:pt>
                <c:pt idx="1">
                  <c:v>0.33680555555555558</c:v>
                </c:pt>
                <c:pt idx="2">
                  <c:v>0.34027777777777773</c:v>
                </c:pt>
                <c:pt idx="3">
                  <c:v>0.34375</c:v>
                </c:pt>
                <c:pt idx="4">
                  <c:v>0.34722222222222199</c:v>
                </c:pt>
                <c:pt idx="5">
                  <c:v>0.35069444444444497</c:v>
                </c:pt>
                <c:pt idx="6">
                  <c:v>0.35416666666666702</c:v>
                </c:pt>
                <c:pt idx="7">
                  <c:v>0.35763888888888901</c:v>
                </c:pt>
                <c:pt idx="8">
                  <c:v>0.36111111111111099</c:v>
                </c:pt>
                <c:pt idx="9">
                  <c:v>0.36458333333333398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LSL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h:mm</c:formatCode>
                <c:ptCount val="10"/>
                <c:pt idx="0">
                  <c:v>0.33333333333333331</c:v>
                </c:pt>
                <c:pt idx="1">
                  <c:v>0.33680555555555558</c:v>
                </c:pt>
                <c:pt idx="2">
                  <c:v>0.34027777777777773</c:v>
                </c:pt>
                <c:pt idx="3">
                  <c:v>0.34375</c:v>
                </c:pt>
                <c:pt idx="4">
                  <c:v>0.34722222222222199</c:v>
                </c:pt>
                <c:pt idx="5">
                  <c:v>0.35069444444444497</c:v>
                </c:pt>
                <c:pt idx="6">
                  <c:v>0.35416666666666702</c:v>
                </c:pt>
                <c:pt idx="7">
                  <c:v>0.35763888888888901</c:v>
                </c:pt>
                <c:pt idx="8">
                  <c:v>0.36111111111111099</c:v>
                </c:pt>
                <c:pt idx="9">
                  <c:v>0.36458333333333398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LASL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h:mm</c:formatCode>
                <c:ptCount val="10"/>
                <c:pt idx="0">
                  <c:v>0.33333333333333331</c:v>
                </c:pt>
                <c:pt idx="1">
                  <c:v>0.33680555555555558</c:v>
                </c:pt>
                <c:pt idx="2">
                  <c:v>0.34027777777777773</c:v>
                </c:pt>
                <c:pt idx="3">
                  <c:v>0.34375</c:v>
                </c:pt>
                <c:pt idx="4">
                  <c:v>0.34722222222222199</c:v>
                </c:pt>
                <c:pt idx="5">
                  <c:v>0.35069444444444497</c:v>
                </c:pt>
                <c:pt idx="6">
                  <c:v>0.35416666666666702</c:v>
                </c:pt>
                <c:pt idx="7">
                  <c:v>0.35763888888888901</c:v>
                </c:pt>
                <c:pt idx="8">
                  <c:v>0.36111111111111099</c:v>
                </c:pt>
                <c:pt idx="9">
                  <c:v>0.36458333333333398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110</c:v>
                </c:pt>
                <c:pt idx="1">
                  <c:v>110</c:v>
                </c:pt>
                <c:pt idx="2">
                  <c:v>110</c:v>
                </c:pt>
                <c:pt idx="3">
                  <c:v>110</c:v>
                </c:pt>
                <c:pt idx="4">
                  <c:v>110</c:v>
                </c:pt>
                <c:pt idx="5">
                  <c:v>110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h:mm</c:formatCode>
                <c:ptCount val="10"/>
                <c:pt idx="0">
                  <c:v>0.33333333333333331</c:v>
                </c:pt>
                <c:pt idx="1">
                  <c:v>0.33680555555555558</c:v>
                </c:pt>
                <c:pt idx="2">
                  <c:v>0.34027777777777773</c:v>
                </c:pt>
                <c:pt idx="3">
                  <c:v>0.34375</c:v>
                </c:pt>
                <c:pt idx="4">
                  <c:v>0.34722222222222199</c:v>
                </c:pt>
                <c:pt idx="5">
                  <c:v>0.35069444444444497</c:v>
                </c:pt>
                <c:pt idx="6">
                  <c:v>0.35416666666666702</c:v>
                </c:pt>
                <c:pt idx="7">
                  <c:v>0.35763888888888901</c:v>
                </c:pt>
                <c:pt idx="8">
                  <c:v>0.36111111111111099</c:v>
                </c:pt>
                <c:pt idx="9">
                  <c:v>0.36458333333333398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110</c:v>
                </c:pt>
                <c:pt idx="4">
                  <c:v>110</c:v>
                </c:pt>
                <c:pt idx="5">
                  <c:v>110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255168"/>
        <c:axId val="141255560"/>
      </c:lineChart>
      <c:catAx>
        <c:axId val="141255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Stamp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55560"/>
        <c:crosses val="autoZero"/>
        <c:auto val="1"/>
        <c:lblAlgn val="ctr"/>
        <c:lblOffset val="100"/>
        <c:noMultiLvlLbl val="0"/>
      </c:catAx>
      <c:valAx>
        <c:axId val="141255560"/>
        <c:scaling>
          <c:orientation val="minMax"/>
          <c:max val="21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5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0.34663</cdr:x>
      <cdr:y>0.03763</cdr:y>
    </cdr:from>
    <cdr:to>
      <cdr:x>0.60198</cdr:x>
      <cdr:y>0.74914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048886" y="157164"/>
          <a:ext cx="1509382" cy="297177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alpha val="3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0.60117</cdr:x>
      <cdr:y>0.03763</cdr:y>
    </cdr:from>
    <cdr:to>
      <cdr:x>0.97341</cdr:x>
      <cdr:y>0.74914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553506" y="157164"/>
          <a:ext cx="2200263" cy="297177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3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15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7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1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3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3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5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2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1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5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5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0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8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3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Settlement of Ancillary Service Infeasibility</a:t>
            </a:r>
          </a:p>
          <a:p>
            <a:endParaRPr lang="en-US" sz="2800" dirty="0"/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/>
              <a:t>QMWG</a:t>
            </a:r>
          </a:p>
          <a:p>
            <a:r>
              <a:rPr lang="en-US" dirty="0"/>
              <a:t>April 15, 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ERCOT was asked to explain impact of an AS Responsibility declared infeasible due to transmission constraints on DAM Make Whole Payments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457200"/>
            <a:r>
              <a:rPr lang="en-US" sz="2800" dirty="0"/>
              <a:t>Day-Ahead Make-Whole Payment</a:t>
            </a:r>
          </a:p>
          <a:p>
            <a:pPr marL="457200"/>
            <a:endParaRPr lang="en-US" dirty="0" smtClean="0"/>
          </a:p>
          <a:p>
            <a:pPr marL="914400" indent="-457200">
              <a:buAutoNum type="alphaLcPeriod"/>
            </a:pPr>
            <a:endParaRPr lang="en-US" dirty="0"/>
          </a:p>
          <a:p>
            <a:pPr marL="914400" indent="-457200">
              <a:buAutoNum type="alphaLcPeriod"/>
            </a:pPr>
            <a:endParaRPr lang="en-US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424363" y="3236911"/>
            <a:ext cx="28352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/>
              <a:t>DAM Guaranteed Amount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235075" y="2795586"/>
            <a:ext cx="5969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/>
              <a:t>(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163887" y="2764629"/>
            <a:ext cx="5969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/>
              <a:t>)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135437" y="2764629"/>
            <a:ext cx="5969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/>
              <a:t>(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994525" y="2795586"/>
            <a:ext cx="5969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/>
              <a:t>)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538536" y="2809875"/>
            <a:ext cx="849314" cy="13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en-US" sz="8800" b="1" dirty="0">
                <a:solidFill>
                  <a:srgbClr val="A0C758"/>
                </a:solidFill>
              </a:rPr>
              <a:t>&lt;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676400" y="3228974"/>
            <a:ext cx="16700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/>
              <a:t>DAM 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/>
              <a:t>Revenues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343275" y="4634706"/>
            <a:ext cx="6530975" cy="111601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306512" y="4713161"/>
            <a:ext cx="6530975" cy="124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lvl="1" indent="-1588">
              <a:spcBef>
                <a:spcPct val="20000"/>
              </a:spcBef>
            </a:pPr>
            <a:r>
              <a:rPr lang="en-US" sz="1800" b="1" dirty="0"/>
              <a:t>A QSE will receive a Make-Whole Payment if its revenues from the DAM are less than the Startup, Minimum Energy, and Operating costs </a:t>
            </a:r>
          </a:p>
          <a:p>
            <a:pPr marL="115888" lvl="1" indent="-1588">
              <a:spcBef>
                <a:spcPct val="2000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2019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Day-Ahead Make-Whole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revenues are less than costs?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852613" y="2239963"/>
            <a:ext cx="54975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Difference = Make-Whole Payment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743075" y="3806825"/>
            <a:ext cx="2605088" cy="1800225"/>
          </a:xfrm>
          <a:prstGeom prst="rect">
            <a:avLst/>
          </a:prstGeom>
          <a:solidFill>
            <a:srgbClr val="B7BD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Day-Ahead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Market Sales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8113" y="2800350"/>
            <a:ext cx="466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$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744663" y="3251200"/>
            <a:ext cx="2605087" cy="541338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/>
              <a:t>Make-Whole Payment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844550" y="2379663"/>
            <a:ext cx="7772400" cy="3271837"/>
            <a:chOff x="532" y="1499"/>
            <a:chExt cx="4896" cy="2061"/>
          </a:xfrm>
        </p:grpSpPr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551" y="1499"/>
              <a:ext cx="0" cy="206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532" y="3537"/>
              <a:ext cx="48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1747838" y="3251200"/>
            <a:ext cx="3686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602288" y="5532438"/>
            <a:ext cx="2335212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/>
              <a:t>Costs Incurred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539875" y="5586413"/>
            <a:ext cx="3049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Revenues Received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440363" y="3254375"/>
            <a:ext cx="2605087" cy="711200"/>
          </a:xfrm>
          <a:prstGeom prst="rect">
            <a:avLst/>
          </a:prstGeom>
          <a:solidFill>
            <a:srgbClr val="37B34A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Incremental 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438775" y="3967163"/>
            <a:ext cx="2605088" cy="541337"/>
          </a:xfrm>
          <a:prstGeom prst="rect">
            <a:avLst/>
          </a:prstGeom>
          <a:solidFill>
            <a:srgbClr val="37B34A">
              <a:alpha val="7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Minimum 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437188" y="4508500"/>
            <a:ext cx="2605087" cy="1069975"/>
          </a:xfrm>
          <a:prstGeom prst="rect">
            <a:avLst/>
          </a:prstGeom>
          <a:solidFill>
            <a:srgbClr val="37B34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Start-up Costs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1599532" y="3079750"/>
            <a:ext cx="2930273" cy="885825"/>
          </a:xfrm>
          <a:prstGeom prst="roundRect">
            <a:avLst>
              <a:gd name="adj" fmla="val 16667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00B0F0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3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Day-Ahead Make-Whole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idx="1"/>
          </p:nvPr>
        </p:nvSpPr>
        <p:spPr>
          <a:xfrm>
            <a:off x="379664" y="762001"/>
            <a:ext cx="8229600" cy="51831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revenues are greater than costs?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636713" y="2705100"/>
            <a:ext cx="2854073" cy="2881313"/>
          </a:xfrm>
          <a:prstGeom prst="rect">
            <a:avLst/>
          </a:prstGeom>
          <a:solidFill>
            <a:srgbClr val="B7BD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Day-Ahead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Market Sales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8113" y="2800350"/>
            <a:ext cx="466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/>
              <a:t>$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844550" y="2379663"/>
            <a:ext cx="7772400" cy="3271837"/>
            <a:chOff x="532" y="1499"/>
            <a:chExt cx="4896" cy="2061"/>
          </a:xfrm>
        </p:grpSpPr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551" y="1499"/>
              <a:ext cx="0" cy="206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532" y="3537"/>
              <a:ext cx="48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602288" y="5532438"/>
            <a:ext cx="2335212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/>
              <a:t>Costs Incurred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539875" y="5586413"/>
            <a:ext cx="3049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Revenues Received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440363" y="3254375"/>
            <a:ext cx="2605087" cy="711200"/>
          </a:xfrm>
          <a:prstGeom prst="rect">
            <a:avLst/>
          </a:prstGeom>
          <a:solidFill>
            <a:srgbClr val="37B34A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Incremental 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438775" y="3967163"/>
            <a:ext cx="2605088" cy="541337"/>
          </a:xfrm>
          <a:prstGeom prst="rect">
            <a:avLst/>
          </a:prstGeom>
          <a:solidFill>
            <a:srgbClr val="37B34A">
              <a:alpha val="7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Minimum 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437188" y="4508500"/>
            <a:ext cx="2605087" cy="1069975"/>
          </a:xfrm>
          <a:prstGeom prst="rect">
            <a:avLst/>
          </a:prstGeom>
          <a:solidFill>
            <a:srgbClr val="37B34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Start-up Costs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617662" y="2108994"/>
            <a:ext cx="2854074" cy="54133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No Make-Whole </a:t>
            </a:r>
            <a:r>
              <a:rPr lang="en-US" b="1" dirty="0"/>
              <a:t>Payment</a:t>
            </a: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1617662" y="2042754"/>
            <a:ext cx="3049588" cy="739700"/>
          </a:xfrm>
          <a:prstGeom prst="roundRect">
            <a:avLst>
              <a:gd name="adj" fmla="val 16667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FFCC00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751013" y="3254375"/>
            <a:ext cx="3686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058102" y="1410136"/>
            <a:ext cx="77927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654175" algn="l"/>
              </a:tabLst>
            </a:pPr>
            <a:r>
              <a:rPr lang="en-US" sz="1600" b="1" dirty="0"/>
              <a:t>Day-Ahead Market Sales =  </a:t>
            </a:r>
            <a:r>
              <a:rPr lang="en-US" sz="1600" b="1" dirty="0" smtClean="0"/>
              <a:t>DAM </a:t>
            </a:r>
            <a:r>
              <a:rPr lang="en-US" sz="1600" b="1" dirty="0"/>
              <a:t>Energy Sales * SPP  + </a:t>
            </a:r>
            <a:r>
              <a:rPr lang="en-US" sz="1600" b="1" u="sng" dirty="0">
                <a:solidFill>
                  <a:srgbClr val="FF0000"/>
                </a:solidFill>
              </a:rPr>
              <a:t>AS Sales </a:t>
            </a:r>
            <a:r>
              <a:rPr lang="en-US" sz="1600" b="1" dirty="0"/>
              <a:t>* MCPC</a:t>
            </a:r>
          </a:p>
        </p:txBody>
      </p:sp>
    </p:spTree>
    <p:extLst>
      <p:ext uri="{BB962C8B-B14F-4D97-AF65-F5344CB8AC3E}">
        <p14:creationId xmlns:p14="http://schemas.microsoft.com/office/powerpoint/2010/main" val="255691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Day-Ahead Make-Whole Payment</a:t>
            </a:r>
            <a:endParaRPr lang="en-US" sz="1800" dirty="0" smtClean="0"/>
          </a:p>
        </p:txBody>
      </p:sp>
      <p:sp>
        <p:nvSpPr>
          <p:cNvPr id="64516" name="Text Box 12"/>
          <p:cNvSpPr txBox="1">
            <a:spLocks noChangeArrowheads="1"/>
          </p:cNvSpPr>
          <p:nvPr/>
        </p:nvSpPr>
        <p:spPr bwMode="auto">
          <a:xfrm>
            <a:off x="922014" y="1519298"/>
            <a:ext cx="412597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654175" algn="l"/>
              </a:tabLst>
            </a:pPr>
            <a:r>
              <a:rPr lang="en-US" sz="2000" b="1" dirty="0" smtClean="0"/>
              <a:t>Energy </a:t>
            </a:r>
            <a:r>
              <a:rPr lang="en-US" sz="2000" b="1" dirty="0"/>
              <a:t>Sales * SPP  + </a:t>
            </a:r>
            <a:r>
              <a:rPr lang="en-US" sz="2000" b="1" u="sng" dirty="0">
                <a:solidFill>
                  <a:srgbClr val="FF0000"/>
                </a:solidFill>
              </a:rPr>
              <a:t>AS Sales </a:t>
            </a:r>
            <a:r>
              <a:rPr lang="en-US" sz="2000" b="1" dirty="0"/>
              <a:t>* MCPC</a:t>
            </a:r>
          </a:p>
        </p:txBody>
      </p:sp>
      <p:sp>
        <p:nvSpPr>
          <p:cNvPr id="64517" name="Rectangle 13"/>
          <p:cNvSpPr>
            <a:spLocks noChangeArrowheads="1"/>
          </p:cNvSpPr>
          <p:nvPr/>
        </p:nvSpPr>
        <p:spPr bwMode="auto">
          <a:xfrm>
            <a:off x="1743075" y="3209731"/>
            <a:ext cx="2896394" cy="2397319"/>
          </a:xfrm>
          <a:prstGeom prst="rect">
            <a:avLst/>
          </a:prstGeom>
          <a:solidFill>
            <a:srgbClr val="B7BD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Day-Ahead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Market Sales</a:t>
            </a:r>
          </a:p>
        </p:txBody>
      </p:sp>
      <p:sp>
        <p:nvSpPr>
          <p:cNvPr id="64518" name="Text Box 14"/>
          <p:cNvSpPr txBox="1">
            <a:spLocks noChangeArrowheads="1"/>
          </p:cNvSpPr>
          <p:nvPr/>
        </p:nvSpPr>
        <p:spPr bwMode="auto">
          <a:xfrm>
            <a:off x="138113" y="2800350"/>
            <a:ext cx="466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$</a:t>
            </a:r>
          </a:p>
        </p:txBody>
      </p:sp>
      <p:sp>
        <p:nvSpPr>
          <p:cNvPr id="64519" name="Rectangle 15"/>
          <p:cNvSpPr>
            <a:spLocks noChangeArrowheads="1"/>
          </p:cNvSpPr>
          <p:nvPr/>
        </p:nvSpPr>
        <p:spPr bwMode="auto">
          <a:xfrm>
            <a:off x="1767261" y="2798596"/>
            <a:ext cx="2894806" cy="541338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No Make-Whole </a:t>
            </a:r>
            <a:r>
              <a:rPr lang="en-US" b="1" dirty="0"/>
              <a:t>Payment</a:t>
            </a:r>
          </a:p>
        </p:txBody>
      </p:sp>
      <p:grpSp>
        <p:nvGrpSpPr>
          <p:cNvPr id="64520" name="Group 16"/>
          <p:cNvGrpSpPr>
            <a:grpSpLocks/>
          </p:cNvGrpSpPr>
          <p:nvPr/>
        </p:nvGrpSpPr>
        <p:grpSpPr bwMode="auto">
          <a:xfrm>
            <a:off x="844550" y="2379663"/>
            <a:ext cx="7772400" cy="3271837"/>
            <a:chOff x="532" y="1499"/>
            <a:chExt cx="4896" cy="2061"/>
          </a:xfrm>
        </p:grpSpPr>
        <p:sp>
          <p:nvSpPr>
            <p:cNvPr id="64528" name="Line 17"/>
            <p:cNvSpPr>
              <a:spLocks noChangeShapeType="1"/>
            </p:cNvSpPr>
            <p:nvPr/>
          </p:nvSpPr>
          <p:spPr bwMode="auto">
            <a:xfrm>
              <a:off x="551" y="1499"/>
              <a:ext cx="0" cy="206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9" name="Line 18"/>
            <p:cNvSpPr>
              <a:spLocks noChangeShapeType="1"/>
            </p:cNvSpPr>
            <p:nvPr/>
          </p:nvSpPr>
          <p:spPr bwMode="auto">
            <a:xfrm>
              <a:off x="532" y="3537"/>
              <a:ext cx="48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2" name="Rectangle 20"/>
          <p:cNvSpPr>
            <a:spLocks noChangeArrowheads="1"/>
          </p:cNvSpPr>
          <p:nvPr/>
        </p:nvSpPr>
        <p:spPr bwMode="auto">
          <a:xfrm>
            <a:off x="5427532" y="5594350"/>
            <a:ext cx="271612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 smtClean="0"/>
              <a:t>Without AS Sales</a:t>
            </a:r>
            <a:endParaRPr lang="en-US" sz="2400" b="1" dirty="0"/>
          </a:p>
        </p:txBody>
      </p:sp>
      <p:sp>
        <p:nvSpPr>
          <p:cNvPr id="64523" name="Rectangle 21"/>
          <p:cNvSpPr>
            <a:spLocks noChangeArrowheads="1"/>
          </p:cNvSpPr>
          <p:nvPr/>
        </p:nvSpPr>
        <p:spPr bwMode="auto">
          <a:xfrm>
            <a:off x="1954083" y="5614988"/>
            <a:ext cx="22384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With AS Sales</a:t>
            </a:r>
            <a:endParaRPr lang="en-US" sz="2400" b="1" dirty="0"/>
          </a:p>
        </p:txBody>
      </p:sp>
      <p:sp>
        <p:nvSpPr>
          <p:cNvPr id="64524" name="AutoShape 22"/>
          <p:cNvSpPr>
            <a:spLocks noChangeArrowheads="1"/>
          </p:cNvSpPr>
          <p:nvPr/>
        </p:nvSpPr>
        <p:spPr bwMode="auto">
          <a:xfrm>
            <a:off x="1543050" y="2706151"/>
            <a:ext cx="3187700" cy="821783"/>
          </a:xfrm>
          <a:prstGeom prst="roundRect">
            <a:avLst>
              <a:gd name="adj" fmla="val 16667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FFCC00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427531" y="4432041"/>
            <a:ext cx="2605088" cy="1141672"/>
          </a:xfrm>
          <a:prstGeom prst="rect">
            <a:avLst/>
          </a:prstGeom>
          <a:solidFill>
            <a:srgbClr val="B7BD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Day-Ahead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Market Sales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27532" y="3209731"/>
            <a:ext cx="2605087" cy="122231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/>
              <a:t>Make-Whole Payment</a:t>
            </a: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>
            <a:off x="5257799" y="3058080"/>
            <a:ext cx="3010142" cy="1513920"/>
          </a:xfrm>
          <a:prstGeom prst="roundRect">
            <a:avLst>
              <a:gd name="adj" fmla="val 16667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00B0F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845800" y="1536412"/>
            <a:ext cx="442214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654175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Energy </a:t>
            </a:r>
            <a:r>
              <a:rPr lang="en-US" sz="2000" b="1" dirty="0"/>
              <a:t>Sales * SPP </a:t>
            </a:r>
          </a:p>
        </p:txBody>
      </p:sp>
      <p:sp>
        <p:nvSpPr>
          <p:cNvPr id="2" name="Rectangle 1"/>
          <p:cNvSpPr/>
          <p:nvPr/>
        </p:nvSpPr>
        <p:spPr>
          <a:xfrm>
            <a:off x="874713" y="1366555"/>
            <a:ext cx="4072683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20100" y="1398929"/>
            <a:ext cx="321995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4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Day-Ahead Make-Whole Payment</a:t>
            </a:r>
            <a:endParaRPr lang="en-US" sz="1800" dirty="0" smtClean="0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64391" y="1143000"/>
            <a:ext cx="8691418" cy="203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dirty="0" smtClean="0"/>
              <a:t>Should DAM AS Revenues be removed from Make Whole Payments if these are clawed back due to an AS Infeasible event?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600" i="1" baseline="-25000" dirty="0">
              <a:solidFill>
                <a:srgbClr val="0000FF"/>
              </a:solidFill>
            </a:endParaRP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1600" dirty="0"/>
              <a:t>C</a:t>
            </a:r>
            <a:r>
              <a:rPr lang="en-US" sz="1600" dirty="0" smtClean="0"/>
              <a:t>reates a dependency whenever ERCOT settles DAM (Requires Resettlement)</a:t>
            </a: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1600" dirty="0" smtClean="0"/>
              <a:t>Historically few instances of AS </a:t>
            </a:r>
            <a:r>
              <a:rPr lang="en-US" sz="1600" dirty="0"/>
              <a:t>Infeasibility</a:t>
            </a:r>
            <a:r>
              <a:rPr lang="en-US" sz="1600" dirty="0" smtClean="0"/>
              <a:t>.  </a:t>
            </a:r>
            <a:r>
              <a:rPr lang="en-US" sz="1600" dirty="0" smtClean="0"/>
              <a:t>May not justify changing DAM Make whole settlement equations</a:t>
            </a:r>
            <a:endParaRPr lang="en-US" sz="1600" i="1" dirty="0"/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1600" i="1" dirty="0" smtClean="0"/>
              <a:t>Creates System impact to modify settlement equations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208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Settlement Treatment for Replacement of </a:t>
            </a:r>
            <a:r>
              <a:rPr lang="en-US" sz="1800" dirty="0" smtClean="0"/>
              <a:t>Infeasible </a:t>
            </a:r>
            <a:r>
              <a:rPr lang="en-US" sz="1800" dirty="0"/>
              <a:t>Ancillary Services</a:t>
            </a:r>
            <a:endParaRPr lang="en-US" sz="1800" dirty="0" smtClean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1066800"/>
            <a:ext cx="8534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General Settlement Principles for discussion with QMWG: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The QSE with the </a:t>
            </a:r>
            <a:r>
              <a:rPr lang="en-US" dirty="0"/>
              <a:t>infeasible AS </a:t>
            </a:r>
            <a:r>
              <a:rPr lang="en-US" dirty="0" smtClean="0"/>
              <a:t>will </a:t>
            </a:r>
            <a:r>
              <a:rPr lang="en-US" dirty="0"/>
              <a:t>be charged the DAM clearing price </a:t>
            </a:r>
            <a:r>
              <a:rPr lang="en-US" dirty="0" smtClean="0"/>
              <a:t>regardless whether the </a:t>
            </a:r>
            <a:r>
              <a:rPr lang="en-US" dirty="0"/>
              <a:t>responsibility was awarded, self-arranged, or </a:t>
            </a:r>
            <a:r>
              <a:rPr lang="en-US" dirty="0" smtClean="0"/>
              <a:t>traded, and regardless of whether a SASM is executed.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The replacement </a:t>
            </a:r>
            <a:r>
              <a:rPr lang="en-US" dirty="0" smtClean="0"/>
              <a:t>cost, if any, is </a:t>
            </a:r>
            <a:r>
              <a:rPr lang="en-US" dirty="0"/>
              <a:t>charged </a:t>
            </a:r>
            <a:r>
              <a:rPr lang="en-US" dirty="0" smtClean="0"/>
              <a:t>to all QSEs </a:t>
            </a:r>
            <a:r>
              <a:rPr lang="en-US" dirty="0"/>
              <a:t>based on LRS.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The QSE </a:t>
            </a:r>
            <a:r>
              <a:rPr lang="en-US" dirty="0" smtClean="0"/>
              <a:t>with the AS infeasible is not directly charged the full replacement cost, if any.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revenues collected from </a:t>
            </a:r>
            <a:r>
              <a:rPr lang="en-US" dirty="0" smtClean="0"/>
              <a:t>charges </a:t>
            </a:r>
            <a:r>
              <a:rPr lang="en-US" dirty="0"/>
              <a:t>to </a:t>
            </a:r>
            <a:r>
              <a:rPr lang="en-US" dirty="0" smtClean="0"/>
              <a:t>QSEs due to </a:t>
            </a:r>
            <a:r>
              <a:rPr lang="en-US" dirty="0"/>
              <a:t>infeasible AS are paid to </a:t>
            </a:r>
            <a:r>
              <a:rPr lang="en-US" dirty="0" smtClean="0"/>
              <a:t>all QSEs based on LRS.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914400" indent="-457200">
              <a:buFontTx/>
              <a:buAutoNum type="arabicPeriod"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08900" cy="2430760"/>
            <a:chOff x="603250" y="546100"/>
            <a:chExt cx="7708900" cy="2430760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68350" y="2115086"/>
              <a:ext cx="75438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  <a:r>
                <a:rPr lang="en-US" sz="3200" dirty="0" smtClean="0"/>
                <a:t>ppendix</a:t>
              </a:r>
              <a:endParaRPr lang="en-US" sz="3200" b="1" dirty="0" smtClean="0"/>
            </a:p>
            <a:p>
              <a:endParaRPr lang="en-US" b="1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Presenter:  Ino 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July 10,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</a:t>
            </a:r>
            <a:r>
              <a:rPr lang="en-US" sz="2000" b="1" kern="0" dirty="0" smtClean="0">
                <a:latin typeface="Arial" pitchFamily="34" charset="0"/>
              </a:rPr>
              <a:t>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</a:t>
            </a:r>
            <a:endParaRPr lang="en-US" sz="2000" b="1" i="1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r>
              <a:rPr lang="en-US" sz="2000" b="1" i="1" dirty="0" smtClean="0"/>
              <a:t>		Due 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(4)</a:t>
            </a:r>
            <a:r>
              <a:rPr lang="en-US" sz="2000" dirty="0"/>
              <a:t>	</a:t>
            </a:r>
            <a:r>
              <a:rPr lang="en-US" sz="2000" i="1" dirty="0" smtClean="0">
                <a:solidFill>
                  <a:srgbClr val="40949A"/>
                </a:solidFill>
              </a:rPr>
              <a:t>If </a:t>
            </a:r>
            <a:r>
              <a:rPr lang="en-US" sz="2000" i="1" dirty="0">
                <a:solidFill>
                  <a:srgbClr val="40949A"/>
                </a:solidFill>
              </a:rPr>
              <a:t>ERCOT procures additional Ancillary Services for the </a:t>
            </a:r>
            <a:r>
              <a:rPr lang="en-US" sz="2000" i="1" dirty="0" smtClean="0">
                <a:solidFill>
                  <a:srgbClr val="40949A"/>
                </a:solidFill>
              </a:rPr>
              <a:t>			amount </a:t>
            </a:r>
            <a:r>
              <a:rPr lang="en-US" sz="2000" i="1" dirty="0">
                <a:solidFill>
                  <a:srgbClr val="40949A"/>
                </a:solidFill>
              </a:rPr>
              <a:t>of substituted capacity that is deemed infeasible </a:t>
            </a:r>
            <a:r>
              <a:rPr lang="en-US" sz="2000" i="1" dirty="0" smtClean="0">
                <a:solidFill>
                  <a:srgbClr val="40949A"/>
                </a:solidFill>
              </a:rPr>
              <a:t>			</a:t>
            </a:r>
            <a:r>
              <a:rPr lang="en-US" sz="2000" i="1" dirty="0" smtClean="0">
                <a:solidFill>
                  <a:srgbClr val="FF0000"/>
                </a:solidFill>
              </a:rPr>
              <a:t>or </a:t>
            </a:r>
            <a:r>
              <a:rPr lang="en-US" sz="2000" i="1" dirty="0">
                <a:solidFill>
                  <a:srgbClr val="FF0000"/>
                </a:solidFill>
              </a:rPr>
              <a:t>the amount of Ancillary Services capacity that each </a:t>
            </a:r>
            <a:r>
              <a:rPr lang="en-US" sz="2000" i="1" dirty="0" smtClean="0">
                <a:solidFill>
                  <a:srgbClr val="FF0000"/>
                </a:solidFill>
              </a:rPr>
              <a:t>			affected </a:t>
            </a:r>
            <a:r>
              <a:rPr lang="en-US" sz="2000" i="1" dirty="0">
                <a:solidFill>
                  <a:srgbClr val="FF0000"/>
                </a:solidFill>
              </a:rPr>
              <a:t>QSE does not replace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CC"/>
                </a:solidFill>
              </a:rPr>
              <a:t>then all QSEs that bought </a:t>
            </a:r>
            <a:r>
              <a:rPr lang="en-US" sz="2000" dirty="0" smtClean="0">
                <a:solidFill>
                  <a:srgbClr val="0000CC"/>
                </a:solidFill>
              </a:rPr>
              <a:t>		the </a:t>
            </a:r>
            <a:r>
              <a:rPr lang="en-US" sz="2000" dirty="0">
                <a:solidFill>
                  <a:srgbClr val="0000CC"/>
                </a:solidFill>
              </a:rPr>
              <a:t>specific Ancillary Service in the DAM are charged for </a:t>
            </a:r>
            <a:r>
              <a:rPr lang="en-US" sz="2000" dirty="0" smtClean="0">
                <a:solidFill>
                  <a:srgbClr val="0000CC"/>
                </a:solidFill>
              </a:rPr>
              <a:t>			their </a:t>
            </a:r>
            <a:r>
              <a:rPr lang="en-US" sz="2000" dirty="0">
                <a:solidFill>
                  <a:srgbClr val="0000CC"/>
                </a:solidFill>
              </a:rPr>
              <a:t>share of the net cost incurred for the Ancillary </a:t>
            </a:r>
            <a:r>
              <a:rPr lang="en-US" sz="2000" dirty="0" smtClean="0">
                <a:solidFill>
                  <a:srgbClr val="0000CC"/>
                </a:solidFill>
              </a:rPr>
              <a:t>Service 		procured </a:t>
            </a:r>
            <a:r>
              <a:rPr lang="en-US" sz="2000" dirty="0">
                <a:solidFill>
                  <a:srgbClr val="0000CC"/>
                </a:solidFill>
              </a:rPr>
              <a:t>by ERCOT as part of the multiple </a:t>
            </a:r>
            <a:r>
              <a:rPr lang="en-US" sz="2000" dirty="0" smtClean="0">
                <a:solidFill>
                  <a:srgbClr val="0000CC"/>
                </a:solidFill>
              </a:rPr>
              <a:t>procurement 			processes </a:t>
            </a:r>
            <a:r>
              <a:rPr lang="en-US" sz="2000" dirty="0">
                <a:solidFill>
                  <a:srgbClr val="0000CC"/>
                </a:solidFill>
              </a:rPr>
              <a:t>(DAM and SASMs) </a:t>
            </a:r>
            <a:r>
              <a:rPr lang="en-US" sz="2000" dirty="0"/>
              <a:t>, in </a:t>
            </a:r>
            <a:r>
              <a:rPr lang="en-US" sz="2000" dirty="0" smtClean="0"/>
              <a:t>accordance </a:t>
            </a:r>
            <a:r>
              <a:rPr lang="en-US" sz="2000" dirty="0"/>
              <a:t>with Section </a:t>
            </a:r>
            <a:r>
              <a:rPr lang="en-US" sz="2000" dirty="0">
                <a:solidFill>
                  <a:srgbClr val="0000CC"/>
                </a:solidFill>
              </a:rPr>
              <a:t>6.7.3, 	</a:t>
            </a:r>
            <a:r>
              <a:rPr lang="en-US" sz="2000" dirty="0" smtClean="0"/>
              <a:t>Adjustments </a:t>
            </a:r>
            <a:r>
              <a:rPr lang="en-US" sz="2000" dirty="0"/>
              <a:t>to Cost </a:t>
            </a:r>
            <a:r>
              <a:rPr lang="en-US" sz="2000" dirty="0" smtClean="0"/>
              <a:t>Allocations </a:t>
            </a:r>
            <a:r>
              <a:rPr lang="en-US" sz="2000" dirty="0"/>
              <a:t>for Ancillary </a:t>
            </a:r>
            <a:r>
              <a:rPr lang="en-US" sz="2000" dirty="0" smtClean="0"/>
              <a:t>Services 			Procurement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/>
              <a:t>(5)	</a:t>
            </a:r>
            <a:r>
              <a:rPr lang="en-US" sz="2000" dirty="0" smtClean="0">
                <a:solidFill>
                  <a:srgbClr val="0000FF"/>
                </a:solidFill>
              </a:rPr>
              <a:t>If </a:t>
            </a:r>
            <a:r>
              <a:rPr lang="en-US" sz="2000" dirty="0">
                <a:solidFill>
                  <a:srgbClr val="0000FF"/>
                </a:solidFill>
              </a:rPr>
              <a:t>the QSE’s Ancillary Service capacity that is undeliverable </a:t>
            </a:r>
            <a:r>
              <a:rPr lang="en-US" sz="2000" dirty="0" smtClean="0">
                <a:solidFill>
                  <a:srgbClr val="0000FF"/>
                </a:solidFill>
              </a:rPr>
              <a:t>		because </a:t>
            </a:r>
            <a:r>
              <a:rPr lang="en-US" sz="2000" dirty="0">
                <a:solidFill>
                  <a:srgbClr val="0000FF"/>
                </a:solidFill>
              </a:rPr>
              <a:t>of a transmission constraint identified by ERCOT</a:t>
            </a:r>
            <a:r>
              <a:rPr lang="en-US" sz="2000" dirty="0"/>
              <a:t>, as set 	</a:t>
            </a:r>
            <a:r>
              <a:rPr lang="en-US" sz="2000" dirty="0" smtClean="0"/>
              <a:t>forth </a:t>
            </a:r>
            <a:r>
              <a:rPr lang="en-US" sz="2000" dirty="0"/>
              <a:t>in (1) above, </a:t>
            </a:r>
            <a:r>
              <a:rPr lang="en-US" sz="2000" dirty="0">
                <a:solidFill>
                  <a:srgbClr val="FF0000"/>
                </a:solidFill>
              </a:rPr>
              <a:t>was not awarded in the DAM or any SASM (i.e., </a:t>
            </a:r>
            <a:r>
              <a:rPr lang="en-US" sz="2000" dirty="0" smtClean="0">
                <a:solidFill>
                  <a:srgbClr val="FF0000"/>
                </a:solidFill>
              </a:rPr>
              <a:t>	the </a:t>
            </a:r>
            <a:r>
              <a:rPr lang="en-US" sz="2000" dirty="0">
                <a:solidFill>
                  <a:srgbClr val="FF0000"/>
                </a:solidFill>
              </a:rPr>
              <a:t>capacity is part of  Self-Arranged Ancillary Services for the </a:t>
            </a:r>
            <a:r>
              <a:rPr lang="en-US" sz="2000" dirty="0" smtClean="0">
                <a:solidFill>
                  <a:srgbClr val="FF0000"/>
                </a:solidFill>
              </a:rPr>
              <a:t>		hours </a:t>
            </a:r>
            <a:r>
              <a:rPr lang="en-US" sz="2000" dirty="0">
                <a:solidFill>
                  <a:srgbClr val="FF0000"/>
                </a:solidFill>
              </a:rPr>
              <a:t>of the RUC Study Period</a:t>
            </a:r>
            <a:r>
              <a:rPr lang="en-US" sz="2000" dirty="0"/>
              <a:t>), </a:t>
            </a:r>
            <a:r>
              <a:rPr lang="en-US" sz="2000" dirty="0">
                <a:solidFill>
                  <a:srgbClr val="008373"/>
                </a:solidFill>
              </a:rPr>
              <a:t>then the QSE is charged for the </a:t>
            </a:r>
            <a:r>
              <a:rPr lang="en-US" sz="2000" dirty="0" smtClean="0">
                <a:solidFill>
                  <a:srgbClr val="008373"/>
                </a:solidFill>
              </a:rPr>
              <a:t>	insufficient </a:t>
            </a:r>
            <a:r>
              <a:rPr lang="en-US" sz="2000" dirty="0">
                <a:solidFill>
                  <a:srgbClr val="008373"/>
                </a:solidFill>
              </a:rPr>
              <a:t>Ancillary Service capacity the same price paid for the </a:t>
            </a:r>
            <a:r>
              <a:rPr lang="en-US" sz="2000" dirty="0" smtClean="0">
                <a:solidFill>
                  <a:srgbClr val="008373"/>
                </a:solidFill>
              </a:rPr>
              <a:t>		Ancillary </a:t>
            </a:r>
            <a:r>
              <a:rPr lang="en-US" sz="2000" dirty="0">
                <a:solidFill>
                  <a:srgbClr val="008373"/>
                </a:solidFill>
              </a:rPr>
              <a:t>Service as purchasers in the DAM paid for that time </a:t>
            </a:r>
            <a:r>
              <a:rPr lang="en-US" sz="2000" dirty="0" smtClean="0">
                <a:solidFill>
                  <a:srgbClr val="008373"/>
                </a:solidFill>
              </a:rPr>
              <a:t>		period</a:t>
            </a:r>
            <a:r>
              <a:rPr lang="en-US" sz="2000" dirty="0"/>
              <a:t>, as determined under paragraph (4) above.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Settlement Treatment for Replacement of </a:t>
            </a:r>
            <a:r>
              <a:rPr lang="en-US" sz="1800" dirty="0" smtClean="0"/>
              <a:t>Infeasible </a:t>
            </a:r>
            <a:r>
              <a:rPr lang="en-US" sz="1800" dirty="0"/>
              <a:t>Ancillary Services</a:t>
            </a:r>
            <a:endParaRPr lang="en-US" sz="1800" dirty="0" smtClean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1066800"/>
            <a:ext cx="8534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General Settlement Principles for discussion with QMWG: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The QSE with the </a:t>
            </a:r>
            <a:r>
              <a:rPr lang="en-US" dirty="0"/>
              <a:t>infeasible AS </a:t>
            </a:r>
            <a:r>
              <a:rPr lang="en-US" dirty="0" smtClean="0"/>
              <a:t>will </a:t>
            </a:r>
            <a:r>
              <a:rPr lang="en-US" dirty="0"/>
              <a:t>be charged the DAM clearing price </a:t>
            </a:r>
            <a:r>
              <a:rPr lang="en-US" dirty="0" smtClean="0"/>
              <a:t>regardless whether the </a:t>
            </a:r>
            <a:r>
              <a:rPr lang="en-US" dirty="0"/>
              <a:t>responsibility was awarded, self-arranged, or </a:t>
            </a:r>
            <a:r>
              <a:rPr lang="en-US" dirty="0" smtClean="0"/>
              <a:t>traded, and regardless of whether a SASM is executed.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The replacement </a:t>
            </a:r>
            <a:r>
              <a:rPr lang="en-US" dirty="0" smtClean="0"/>
              <a:t>cost, if any, is </a:t>
            </a:r>
            <a:r>
              <a:rPr lang="en-US" dirty="0"/>
              <a:t>charged </a:t>
            </a:r>
            <a:r>
              <a:rPr lang="en-US" dirty="0" smtClean="0"/>
              <a:t>to all QSEs </a:t>
            </a:r>
            <a:r>
              <a:rPr lang="en-US" dirty="0"/>
              <a:t>based on LRS.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The QSE </a:t>
            </a:r>
            <a:r>
              <a:rPr lang="en-US" dirty="0" smtClean="0"/>
              <a:t>with the AS infeasible is not directly charged the full replacement cost, if any.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revenues collected from </a:t>
            </a:r>
            <a:r>
              <a:rPr lang="en-US" dirty="0" smtClean="0"/>
              <a:t>charges </a:t>
            </a:r>
            <a:r>
              <a:rPr lang="en-US" dirty="0"/>
              <a:t>to </a:t>
            </a:r>
            <a:r>
              <a:rPr lang="en-US" dirty="0" smtClean="0"/>
              <a:t>QSEs due to </a:t>
            </a:r>
            <a:r>
              <a:rPr lang="en-US" dirty="0"/>
              <a:t>infeasible AS are paid to </a:t>
            </a:r>
            <a:r>
              <a:rPr lang="en-US" dirty="0" smtClean="0"/>
              <a:t>all QSEs based on LRS.</a:t>
            </a:r>
          </a:p>
          <a:p>
            <a:pPr marL="914400" indent="-457200">
              <a:buFont typeface="+mj-lt"/>
              <a:buAutoNum type="arabicPeriod"/>
            </a:pPr>
            <a:endParaRPr lang="en-US" dirty="0" smtClean="0"/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914400" indent="-457200">
              <a:buFontTx/>
              <a:buAutoNum type="arabicPeriod"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7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(6)	If </a:t>
            </a:r>
            <a:r>
              <a:rPr lang="en-US" sz="2000" dirty="0"/>
              <a:t>the QSE’s Ancillary Service capacity that is </a:t>
            </a:r>
            <a:r>
              <a:rPr lang="en-US" sz="2000" dirty="0" smtClean="0"/>
              <a:t>				undeliverable </a:t>
            </a:r>
            <a:r>
              <a:rPr lang="en-US" sz="2000" dirty="0"/>
              <a:t>because of a transmission constraint </a:t>
            </a:r>
            <a:r>
              <a:rPr lang="en-US" sz="2000" dirty="0" smtClean="0"/>
              <a:t>			identified </a:t>
            </a:r>
            <a:r>
              <a:rPr lang="en-US" sz="2000" dirty="0"/>
              <a:t>by ERCOT, as set forth in (1) above, </a:t>
            </a:r>
            <a:r>
              <a:rPr lang="en-US" sz="2000" dirty="0">
                <a:solidFill>
                  <a:srgbClr val="0000CC"/>
                </a:solidFill>
              </a:rPr>
              <a:t>was </a:t>
            </a:r>
            <a:r>
              <a:rPr lang="en-US" sz="2000" dirty="0" smtClean="0">
                <a:solidFill>
                  <a:srgbClr val="0000CC"/>
                </a:solidFill>
              </a:rPr>
              <a:t>			awarded </a:t>
            </a:r>
            <a:r>
              <a:rPr lang="en-US" sz="2000" dirty="0">
                <a:solidFill>
                  <a:srgbClr val="0000CC"/>
                </a:solidFill>
              </a:rPr>
              <a:t>in the DAM or any SASM, then the QSE is not </a:t>
            </a:r>
            <a:r>
              <a:rPr lang="en-US" sz="2000" dirty="0" smtClean="0">
                <a:solidFill>
                  <a:srgbClr val="0000CC"/>
                </a:solidFill>
              </a:rPr>
              <a:t>			compensated </a:t>
            </a:r>
            <a:r>
              <a:rPr lang="en-US" sz="2000" dirty="0">
                <a:solidFill>
                  <a:srgbClr val="0000CC"/>
                </a:solidFill>
              </a:rPr>
              <a:t>for the quantity of the Ancillary Service </a:t>
            </a:r>
            <a:r>
              <a:rPr lang="en-US" sz="2000" dirty="0" smtClean="0">
                <a:solidFill>
                  <a:srgbClr val="0000CC"/>
                </a:solidFill>
              </a:rPr>
              <a:t>			capacity </a:t>
            </a:r>
            <a:r>
              <a:rPr lang="en-US" sz="2000" dirty="0">
                <a:solidFill>
                  <a:srgbClr val="0000CC"/>
                </a:solidFill>
              </a:rPr>
              <a:t>that is undeliverable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</a:t>
            </a:r>
            <a:r>
              <a:rPr lang="en-US" sz="2000" b="1" kern="0" dirty="0" smtClean="0">
                <a:latin typeface="Arial" pitchFamily="34" charset="0"/>
              </a:rPr>
              <a:t>6.7.3  </a:t>
            </a:r>
            <a:r>
              <a:rPr lang="en-US" sz="2000" b="1" kern="0" dirty="0">
                <a:latin typeface="Arial" pitchFamily="34" charset="0"/>
              </a:rPr>
              <a:t>	</a:t>
            </a:r>
            <a:r>
              <a:rPr lang="en-US" sz="2000" b="1" i="1" dirty="0" smtClean="0"/>
              <a:t>Adjustments to Cost Allocations for Ancillary 			Procurement </a:t>
            </a:r>
            <a:endParaRPr lang="en-US" sz="2000" b="1" i="1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1400" dirty="0" smtClean="0"/>
              <a:t>            Each </a:t>
            </a:r>
            <a:r>
              <a:rPr lang="en-US" sz="1400" dirty="0"/>
              <a:t>QSE’s share of the net total costs for </a:t>
            </a:r>
            <a:r>
              <a:rPr lang="en-US" sz="1400" dirty="0" err="1"/>
              <a:t>Reg</a:t>
            </a:r>
            <a:r>
              <a:rPr lang="en-US" sz="1400" dirty="0"/>
              <a:t>-Up for the Operating Hour is calculated </a:t>
            </a:r>
            <a:r>
              <a:rPr lang="en-US" sz="1400" dirty="0" smtClean="0"/>
              <a:t>		as follows:</a:t>
            </a:r>
          </a:p>
          <a:p>
            <a:pPr marL="342900" indent="-342900">
              <a:buAutoNum type="alphaLcParenBoth" startAt="2"/>
            </a:pPr>
            <a:endParaRPr lang="en-US" sz="1400" dirty="0"/>
          </a:p>
          <a:p>
            <a:r>
              <a:rPr lang="en-US" sz="1400" b="1" dirty="0" smtClean="0"/>
              <a:t>		RUCOST </a:t>
            </a:r>
            <a:r>
              <a:rPr lang="en-US" sz="1400" b="1" i="1" baseline="-25000" dirty="0"/>
              <a:t>q</a:t>
            </a:r>
            <a:r>
              <a:rPr lang="en-US" sz="1400" b="1" dirty="0"/>
              <a:t>	=	RUPR * RUQ </a:t>
            </a:r>
            <a:r>
              <a:rPr lang="en-US" sz="1400" b="1" i="1" baseline="-25000" dirty="0" smtClean="0"/>
              <a:t>q </a:t>
            </a:r>
            <a:r>
              <a:rPr lang="en-US" sz="1400" dirty="0">
                <a:solidFill>
                  <a:srgbClr val="0000CC"/>
                </a:solidFill>
              </a:rPr>
              <a:t>+</a:t>
            </a:r>
            <a:r>
              <a:rPr lang="en-US" sz="1400" dirty="0"/>
              <a:t> P</a:t>
            </a:r>
            <a:r>
              <a:rPr lang="en-US" sz="1400" dirty="0">
                <a:solidFill>
                  <a:srgbClr val="0000CC"/>
                </a:solidFill>
              </a:rPr>
              <a:t>ayment COLLECTED*</a:t>
            </a:r>
            <a:r>
              <a:rPr lang="en-US" sz="1400" dirty="0" err="1">
                <a:solidFill>
                  <a:srgbClr val="0000CC"/>
                </a:solidFill>
              </a:rPr>
              <a:t>HLRS</a:t>
            </a:r>
            <a:r>
              <a:rPr lang="en-US" sz="1400" i="1" baseline="-25000" dirty="0" err="1">
                <a:solidFill>
                  <a:srgbClr val="0000CC"/>
                </a:solidFill>
              </a:rPr>
              <a:t>q</a:t>
            </a:r>
            <a:endParaRPr lang="en-US" sz="1400" dirty="0">
              <a:solidFill>
                <a:srgbClr val="0000CC"/>
              </a:solidFill>
            </a:endParaRPr>
          </a:p>
          <a:p>
            <a:endParaRPr lang="en-US" sz="1400" b="1" dirty="0"/>
          </a:p>
          <a:p>
            <a:r>
              <a:rPr lang="en-US" sz="1400" dirty="0"/>
              <a:t>Where:</a:t>
            </a:r>
          </a:p>
          <a:p>
            <a:r>
              <a:rPr lang="en-US" sz="1400" dirty="0" smtClean="0"/>
              <a:t>		RUPR</a:t>
            </a:r>
            <a:r>
              <a:rPr lang="en-US" sz="1400" dirty="0"/>
              <a:t>	=	RUCOSTTOT / RUQTOT</a:t>
            </a:r>
          </a:p>
          <a:p>
            <a:r>
              <a:rPr lang="en-US" sz="1400" dirty="0" smtClean="0"/>
              <a:t>		RUQTOT</a:t>
            </a:r>
            <a:r>
              <a:rPr lang="en-US" sz="1400" dirty="0"/>
              <a:t>	=	</a:t>
            </a:r>
            <a:r>
              <a:rPr lang="en-US" sz="1400" dirty="0" smtClean="0"/>
              <a:t>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RUQ </a:t>
            </a:r>
            <a:r>
              <a:rPr lang="en-US" sz="1400" i="1" baseline="-25000" dirty="0"/>
              <a:t>q</a:t>
            </a:r>
            <a:r>
              <a:rPr lang="en-US" sz="1400" dirty="0"/>
              <a:t>	=	RUO </a:t>
            </a:r>
            <a:r>
              <a:rPr lang="en-US" sz="1400" i="1" baseline="-25000" dirty="0"/>
              <a:t>q</a:t>
            </a:r>
            <a:r>
              <a:rPr lang="en-US" sz="1400" dirty="0"/>
              <a:t> – SARUQ </a:t>
            </a:r>
            <a:r>
              <a:rPr lang="en-US" sz="1400" i="1" baseline="-25000" dirty="0" smtClean="0"/>
              <a:t>q </a:t>
            </a:r>
            <a:r>
              <a:rPr lang="en-US" sz="1400" dirty="0" smtClean="0"/>
              <a:t>+</a:t>
            </a:r>
            <a:r>
              <a:rPr lang="en-US" sz="1400" dirty="0" err="1" smtClean="0"/>
              <a:t>sasm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dirty="0" smtClean="0"/>
              <a:t>		RUO </a:t>
            </a:r>
            <a:r>
              <a:rPr lang="en-US" sz="1400" i="1" baseline="-25000" dirty="0" smtClean="0"/>
              <a:t>q</a:t>
            </a:r>
            <a:r>
              <a:rPr lang="en-US" sz="1400" dirty="0" smtClean="0"/>
              <a:t>	=	</a:t>
            </a:r>
            <a:r>
              <a:rPr lang="pt-BR" sz="1400" dirty="0" smtClean="0"/>
              <a:t>Sum</a:t>
            </a:r>
            <a:r>
              <a:rPr lang="en-US" sz="1400" dirty="0" smtClean="0"/>
              <a:t>[SARUQ </a:t>
            </a:r>
            <a:r>
              <a:rPr lang="en-US" sz="1400" i="1" baseline="-25000" dirty="0" smtClean="0"/>
              <a:t>q</a:t>
            </a:r>
            <a:r>
              <a:rPr lang="en-US" sz="1400" dirty="0" smtClean="0"/>
              <a:t> + (RTPCRU </a:t>
            </a:r>
            <a:r>
              <a:rPr lang="en-US" sz="1400" i="1" baseline="-25000" dirty="0" smtClean="0"/>
              <a:t>q, m</a:t>
            </a:r>
            <a:r>
              <a:rPr lang="en-US" sz="1400" dirty="0" smtClean="0"/>
              <a:t>)</a:t>
            </a:r>
            <a:r>
              <a:rPr lang="en-US" sz="1400" i="1" dirty="0" smtClean="0"/>
              <a:t> </a:t>
            </a:r>
            <a:r>
              <a:rPr lang="en-US" sz="1400" dirty="0" smtClean="0"/>
              <a:t>+ PCRU </a:t>
            </a:r>
            <a:r>
              <a:rPr lang="en-US" sz="1400" i="1" baseline="-25000" dirty="0" smtClean="0"/>
              <a:t>q</a:t>
            </a:r>
            <a:r>
              <a:rPr lang="en-US" sz="1400" dirty="0" smtClean="0"/>
              <a:t> – RURP </a:t>
            </a:r>
            <a:r>
              <a:rPr lang="en-US" sz="1400" i="1" baseline="-25000" dirty="0" smtClean="0"/>
              <a:t>q </a:t>
            </a:r>
            <a:r>
              <a:rPr lang="en-US" sz="1400" dirty="0" smtClean="0"/>
              <a:t>– 					RUFQ</a:t>
            </a:r>
            <a:r>
              <a:rPr lang="en-US" sz="1400" i="1" dirty="0" smtClean="0"/>
              <a:t> </a:t>
            </a:r>
            <a:r>
              <a:rPr lang="en-US" sz="1400" i="1" baseline="-25000" dirty="0" smtClean="0"/>
              <a:t>q</a:t>
            </a:r>
            <a:r>
              <a:rPr lang="en-US" sz="1400" dirty="0" smtClean="0"/>
              <a:t>] * 	HLRS</a:t>
            </a:r>
            <a:r>
              <a:rPr lang="en-US" sz="1400" i="1" dirty="0" smtClean="0"/>
              <a:t> </a:t>
            </a:r>
            <a:r>
              <a:rPr lang="en-US" sz="1400" i="1" baseline="-25000" dirty="0" smtClean="0"/>
              <a:t>q</a:t>
            </a:r>
            <a:r>
              <a:rPr lang="en-US" sz="1400" baseline="-250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+ RURP </a:t>
            </a:r>
            <a:r>
              <a:rPr lang="en-US" sz="1400" i="1" baseline="-25000" dirty="0" smtClean="0">
                <a:solidFill>
                  <a:srgbClr val="FF0000"/>
                </a:solidFill>
              </a:rPr>
              <a:t>q 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en-US" sz="1400" dirty="0" smtClean="0">
              <a:solidFill>
                <a:srgbClr val="0000CC"/>
              </a:solidFill>
            </a:endParaRPr>
          </a:p>
          <a:p>
            <a:r>
              <a:rPr lang="fr-FR" sz="1400" dirty="0" smtClean="0"/>
              <a:t>			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SARUQ </a:t>
            </a:r>
            <a:r>
              <a:rPr lang="fr-FR" sz="1400" i="1" baseline="-25000" dirty="0"/>
              <a:t>q</a:t>
            </a:r>
            <a:r>
              <a:rPr lang="fr-FR" sz="1400" baseline="-25000" dirty="0"/>
              <a:t>	</a:t>
            </a:r>
            <a:r>
              <a:rPr lang="fr-FR" sz="1400" dirty="0"/>
              <a:t>=	DASARUQ </a:t>
            </a:r>
            <a:r>
              <a:rPr lang="fr-FR" sz="1400" i="1" baseline="-25000" dirty="0"/>
              <a:t>q</a:t>
            </a:r>
            <a:r>
              <a:rPr lang="fr-FR" sz="1400" dirty="0"/>
              <a:t> + RTSARUQ </a:t>
            </a:r>
            <a:r>
              <a:rPr lang="fr-FR" sz="1400" i="1" baseline="-25000" dirty="0"/>
              <a:t>q</a:t>
            </a:r>
            <a:endParaRPr lang="en-US" sz="14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Questions that need to be answered to develop an NPRR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691418" cy="41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Should QSEs be charged (claw back) for undeliverable MWs?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 smtClean="0"/>
              <a:t>Options:  Based on replaced MW or Undeliverable MW quantities</a:t>
            </a:r>
            <a:endParaRPr lang="en-US" sz="2800" dirty="0"/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Note:  Replaced MWs </a:t>
            </a:r>
            <a:r>
              <a:rPr lang="en-US" sz="1600" i="1" dirty="0">
                <a:solidFill>
                  <a:srgbClr val="0000FF"/>
                </a:solidFill>
              </a:rPr>
              <a:t>≤ Undeliverable </a:t>
            </a:r>
            <a:r>
              <a:rPr lang="en-US" sz="1600" i="1" dirty="0" smtClean="0">
                <a:solidFill>
                  <a:srgbClr val="0000FF"/>
                </a:solidFill>
              </a:rPr>
              <a:t>MWs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Example: DAM Award (10MW), Undeliverable (7MW), RURP(5MW),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</a:rPr>
              <a:t>MCPCRU ($3)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DAM Payment = (-1)*10MW*$3/</a:t>
            </a:r>
            <a:r>
              <a:rPr lang="en-US" sz="1600" i="1" dirty="0" err="1" smtClean="0">
                <a:solidFill>
                  <a:srgbClr val="0000FF"/>
                </a:solidFill>
              </a:rPr>
              <a:t>MWh</a:t>
            </a:r>
            <a:r>
              <a:rPr lang="en-US" sz="1600" i="1" dirty="0" smtClean="0">
                <a:solidFill>
                  <a:srgbClr val="0000FF"/>
                </a:solidFill>
              </a:rPr>
              <a:t> = ($30)</a:t>
            </a:r>
            <a:endParaRPr lang="en-US" sz="1600" i="1" baseline="-25000" dirty="0" smtClean="0">
              <a:solidFill>
                <a:srgbClr val="0000FF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>
                <a:solidFill>
                  <a:srgbClr val="0000FF"/>
                </a:solidFill>
              </a:rPr>
              <a:t>C</a:t>
            </a:r>
            <a:r>
              <a:rPr lang="en-US" sz="1600" i="1" dirty="0" smtClean="0">
                <a:solidFill>
                  <a:srgbClr val="0000FF"/>
                </a:solidFill>
              </a:rPr>
              <a:t>law back option 1= 7MW*$</a:t>
            </a:r>
            <a:r>
              <a:rPr lang="en-US" sz="1600" i="1" dirty="0">
                <a:solidFill>
                  <a:srgbClr val="0000FF"/>
                </a:solidFill>
              </a:rPr>
              <a:t>3/MWh = </a:t>
            </a:r>
            <a:r>
              <a:rPr lang="en-US" sz="1600" i="1" dirty="0" smtClean="0">
                <a:solidFill>
                  <a:srgbClr val="0000FF"/>
                </a:solidFill>
              </a:rPr>
              <a:t>$21 </a:t>
            </a:r>
            <a:r>
              <a:rPr lang="en-US" sz="1600" i="1" dirty="0" smtClean="0">
                <a:solidFill>
                  <a:srgbClr val="FF0000"/>
                </a:solidFill>
              </a:rPr>
              <a:t>(QMWG consensus) </a:t>
            </a:r>
            <a:endParaRPr lang="en-US" sz="1600" i="1" baseline="-25000" dirty="0">
              <a:solidFill>
                <a:srgbClr val="FF0000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Claw </a:t>
            </a:r>
            <a:r>
              <a:rPr lang="en-US" sz="1600" i="1" dirty="0">
                <a:solidFill>
                  <a:srgbClr val="0000FF"/>
                </a:solidFill>
              </a:rPr>
              <a:t>back </a:t>
            </a:r>
            <a:r>
              <a:rPr lang="en-US" sz="1600" i="1" dirty="0" smtClean="0">
                <a:solidFill>
                  <a:srgbClr val="0000FF"/>
                </a:solidFill>
              </a:rPr>
              <a:t>option 2 = 5MW*</a:t>
            </a:r>
            <a:r>
              <a:rPr lang="en-US" sz="1600" i="1" dirty="0">
                <a:solidFill>
                  <a:srgbClr val="0000FF"/>
                </a:solidFill>
              </a:rPr>
              <a:t>*$3/</a:t>
            </a:r>
            <a:r>
              <a:rPr lang="en-US" sz="1600" i="1" dirty="0" err="1">
                <a:solidFill>
                  <a:srgbClr val="0000FF"/>
                </a:solidFill>
              </a:rPr>
              <a:t>MWh</a:t>
            </a:r>
            <a:r>
              <a:rPr lang="en-US" sz="1600" i="1" dirty="0">
                <a:solidFill>
                  <a:srgbClr val="0000FF"/>
                </a:solidFill>
              </a:rPr>
              <a:t> = </a:t>
            </a:r>
            <a:r>
              <a:rPr lang="en-US" sz="1600" i="1" dirty="0" smtClean="0">
                <a:solidFill>
                  <a:srgbClr val="0000FF"/>
                </a:solidFill>
              </a:rPr>
              <a:t>$15</a:t>
            </a:r>
            <a:endParaRPr lang="en-US" sz="1600" i="1" baseline="-25000" dirty="0">
              <a:solidFill>
                <a:srgbClr val="0000FF"/>
              </a:solidFill>
            </a:endParaRPr>
          </a:p>
          <a:p>
            <a:pPr marL="1371600"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600" i="1" baseline="-25000" dirty="0">
              <a:solidFill>
                <a:srgbClr val="0000FF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To what extend QSEs with self-arrange MWs are responsible for undeliverable quantities?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Should QSEs with DAM Obligations be charged when the self-arranged MWs are part of a trade that is undeliverable? </a:t>
            </a:r>
            <a:r>
              <a:rPr lang="en-US" sz="1600" dirty="0" smtClean="0">
                <a:solidFill>
                  <a:srgbClr val="FF0000"/>
                </a:solidFill>
              </a:rPr>
              <a:t>(Yes, QMWG consensus)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i="1" dirty="0" smtClean="0">
                <a:latin typeface="Arial" pitchFamily="34" charset="0"/>
              </a:rPr>
              <a:t>Other  policy questions?</a:t>
            </a: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/>
              <a:t>Settlement Treatment for Replacement of </a:t>
            </a:r>
            <a:r>
              <a:rPr lang="en-US" sz="1800" dirty="0" smtClean="0"/>
              <a:t>Infeasible </a:t>
            </a:r>
            <a:r>
              <a:rPr lang="en-US" sz="1800" dirty="0"/>
              <a:t>Ancillary Services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7175" y="1367632"/>
            <a:ext cx="8534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Definition of Ancillary Service being </a:t>
            </a:r>
            <a:r>
              <a:rPr lang="en-US" sz="2000" b="1" u="sng" kern="0" dirty="0" smtClean="0">
                <a:latin typeface="Arial" pitchFamily="34" charset="0"/>
              </a:rPr>
              <a:t>Undeliverable</a:t>
            </a:r>
            <a:endParaRPr lang="en-US" sz="2000" b="1" u="sng" kern="0" dirty="0">
              <a:latin typeface="Arial" pitchFamily="34" charset="0"/>
            </a:endParaRPr>
          </a:p>
          <a:p>
            <a:pPr marL="457200"/>
            <a:endParaRPr lang="en-US" sz="2000" b="1" kern="0" dirty="0">
              <a:latin typeface="Arial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terms </a:t>
            </a:r>
            <a:r>
              <a:rPr lang="en-US" u="sng" dirty="0" smtClean="0"/>
              <a:t>undeliverable</a:t>
            </a:r>
            <a:r>
              <a:rPr lang="en-US" dirty="0" smtClean="0"/>
              <a:t> and </a:t>
            </a:r>
            <a:r>
              <a:rPr lang="en-US" u="sng" dirty="0" smtClean="0"/>
              <a:t>infeasible</a:t>
            </a:r>
            <a:r>
              <a:rPr lang="en-US" dirty="0" smtClean="0"/>
              <a:t> are used interchangeably in the Protocols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dirty="0" smtClean="0"/>
              <a:t>ERCOT believes the term </a:t>
            </a:r>
            <a:r>
              <a:rPr lang="en-US" u="sng" dirty="0" smtClean="0"/>
              <a:t>undeliverable</a:t>
            </a:r>
            <a:r>
              <a:rPr lang="en-US" dirty="0" smtClean="0"/>
              <a:t> is misleading and will provide additional clarity in the NPRR.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577632"/>
            <a:ext cx="8534400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ERCOT was asked to provide samples of Resource AS Responsibility being infeasible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500" b="1" kern="0" dirty="0" smtClean="0">
              <a:latin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3 distinct scenarios</a:t>
            </a:r>
            <a:r>
              <a:rPr lang="en-US" sz="2000" b="1" kern="0" dirty="0">
                <a:latin typeface="Arial" pitchFamily="34" charset="0"/>
              </a:rPr>
              <a:t> </a:t>
            </a:r>
            <a:r>
              <a:rPr lang="en-US" sz="2000" b="1" kern="0" dirty="0" smtClean="0">
                <a:latin typeface="Arial" pitchFamily="34" charset="0"/>
              </a:rPr>
              <a:t>have been discussed</a:t>
            </a:r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Reserved Resource capacity needed </a:t>
            </a:r>
            <a:r>
              <a:rPr lang="en-US" dirty="0"/>
              <a:t>to </a:t>
            </a:r>
            <a:r>
              <a:rPr lang="en-US" dirty="0" smtClean="0"/>
              <a:t>solve transmission congestion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Resource deployment needs to be between HSL and HASL or LASL and LSL to solve the congestion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May be detected in HRUC or in real-time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Common reason for AS being deemed infeasible</a:t>
            </a:r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Reserved Resource capacity needed to </a:t>
            </a:r>
            <a:r>
              <a:rPr lang="en-US" dirty="0" smtClean="0"/>
              <a:t>match </a:t>
            </a:r>
            <a:r>
              <a:rPr lang="en-US" dirty="0"/>
              <a:t>expected </a:t>
            </a:r>
            <a:r>
              <a:rPr lang="en-US" dirty="0" smtClean="0"/>
              <a:t>supply and demand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Resource </a:t>
            </a:r>
            <a:r>
              <a:rPr lang="en-US" sz="1600" dirty="0"/>
              <a:t>deployment needs to be between HSL and HASL or LASL and LSL to solve the </a:t>
            </a:r>
            <a:r>
              <a:rPr lang="en-US" sz="1600" dirty="0" smtClean="0"/>
              <a:t>congestion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/>
              <a:t>D</a:t>
            </a:r>
            <a:r>
              <a:rPr lang="en-US" sz="1600" dirty="0" smtClean="0"/>
              <a:t>etected in HRUC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Expectation that  AS would not be deemed infeasible and that AS would be deployed in real-time as needed </a:t>
            </a:r>
            <a:endParaRPr lang="en-US" sz="1600" dirty="0"/>
          </a:p>
          <a:p>
            <a:pPr marL="914400" indent="-457200">
              <a:buFont typeface="+mj-lt"/>
              <a:buAutoNum type="arabicPeriod"/>
            </a:pPr>
            <a:r>
              <a:rPr lang="en-US" dirty="0" smtClean="0"/>
              <a:t>Physical deployment of AS would negatively effect transmission congestion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/>
              <a:t>For </a:t>
            </a:r>
            <a:r>
              <a:rPr lang="en-US" sz="1600" dirty="0" smtClean="0"/>
              <a:t>example, Reg. Up deployments </a:t>
            </a:r>
            <a:r>
              <a:rPr lang="en-US" sz="1600" dirty="0"/>
              <a:t>on a Resource with a hurting shift factor on a constraint results in overloads that cannot be managed by </a:t>
            </a:r>
            <a:r>
              <a:rPr lang="en-US" sz="1600" dirty="0" smtClean="0"/>
              <a:t>SCED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This is not captured in HRUC and would be rare for deeming as infeasible</a:t>
            </a:r>
          </a:p>
          <a:p>
            <a:pPr marL="1371600" lvl="1" indent="-457200">
              <a:buFont typeface="+mj-lt"/>
              <a:buAutoNum type="alphaLcPeriod"/>
            </a:pPr>
            <a:r>
              <a:rPr lang="en-US" sz="1600" dirty="0" smtClean="0"/>
              <a:t>Likely needs Protocol clarification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/>
            <a:endParaRPr lang="en-US" dirty="0"/>
          </a:p>
          <a:p>
            <a:pPr marL="13716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indent="-457200">
              <a:buAutoNum type="arabicPeriod"/>
            </a:pPr>
            <a:endParaRPr lang="en-US" dirty="0" smtClean="0"/>
          </a:p>
          <a:p>
            <a:pPr marL="914400" indent="-457200">
              <a:buAutoNum type="arabicPeriod"/>
            </a:pPr>
            <a:endParaRPr lang="en-US" dirty="0"/>
          </a:p>
          <a:p>
            <a:pPr marL="914400" indent="-457200">
              <a:buAutoNum type="arabicPeriod"/>
            </a:pPr>
            <a:endParaRPr lang="en-US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108734"/>
            <a:ext cx="8534400" cy="574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ERCOT was asked to provide samples of Resource AS Responsibility being infeasible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b="1" kern="0" dirty="0" smtClean="0">
              <a:latin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	Non-Spin is unique from other AS regarding infeasibility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Unlike other AS, Non-Spin can be deployed for solving local transmission congestion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Current operational practice is to not deem Non-Spin capacity infeasible when it is needed for transmission congestion and to deploy the Non-Spin on that specific Resource, as necessary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Not intending to change this practice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/>
            <a:endParaRPr lang="en-US" dirty="0"/>
          </a:p>
          <a:p>
            <a:pPr marL="13716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indent="-457200">
              <a:buAutoNum type="arabicPeriod"/>
            </a:pPr>
            <a:endParaRPr lang="en-US" dirty="0" smtClean="0"/>
          </a:p>
          <a:p>
            <a:pPr marL="914400" indent="-457200">
              <a:buAutoNum type="arabicPeriod"/>
            </a:pPr>
            <a:endParaRPr lang="en-US" dirty="0"/>
          </a:p>
          <a:p>
            <a:pPr marL="914400" indent="-457200">
              <a:buAutoNum type="arabicPeriod"/>
            </a:pPr>
            <a:endParaRPr lang="en-US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6603" y="832514"/>
            <a:ext cx="85525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	ERCOT </a:t>
            </a:r>
            <a:r>
              <a:rPr lang="en-US" sz="2000" b="1" kern="0" dirty="0" smtClean="0">
                <a:latin typeface="Arial" pitchFamily="34" charset="0"/>
              </a:rPr>
              <a:t>was asked </a:t>
            </a:r>
            <a:r>
              <a:rPr lang="en-US" sz="2000" b="1" kern="0" dirty="0">
                <a:latin typeface="Arial" pitchFamily="34" charset="0"/>
              </a:rPr>
              <a:t>to provide a sample of an AS Responsibility </a:t>
            </a:r>
            <a:r>
              <a:rPr lang="en-US" sz="2000" b="1" kern="0" dirty="0" smtClean="0">
                <a:latin typeface="Arial" pitchFamily="34" charset="0"/>
              </a:rPr>
              <a:t>declared infeasible due </a:t>
            </a:r>
            <a:r>
              <a:rPr lang="en-US" sz="2000" b="1" kern="0" dirty="0">
                <a:latin typeface="Arial" pitchFamily="34" charset="0"/>
              </a:rPr>
              <a:t>to transmission constraints for Regulation </a:t>
            </a:r>
            <a:r>
              <a:rPr lang="en-US" sz="2000" b="1" kern="0" dirty="0" smtClean="0">
                <a:latin typeface="Arial" pitchFamily="34" charset="0"/>
              </a:rPr>
              <a:t>Down</a:t>
            </a:r>
            <a:endParaRPr lang="en-US" sz="2000" b="1" kern="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615" y="2085235"/>
            <a:ext cx="2663407" cy="3705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Resource with a 50% hurting shift factor on the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SCED constraint flow is 4 MW greater than the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Resource must be dispatched down 8 additional MW to resolve the constraint (from 110 to 102)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975212" y="1873345"/>
            <a:ext cx="5990988" cy="4527455"/>
            <a:chOff x="1466850" y="1340643"/>
            <a:chExt cx="6210300" cy="4176714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/>
            </p:nvPr>
          </p:nvGraphicFramePr>
          <p:xfrm>
            <a:off x="1466850" y="1340643"/>
            <a:ext cx="6210300" cy="41767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2324101" y="1497807"/>
              <a:ext cx="1295400" cy="2971800"/>
            </a:xfrm>
            <a:prstGeom prst="rect">
              <a:avLst/>
            </a:prstGeom>
            <a:solidFill>
              <a:srgbClr val="00ACC8">
                <a:alpha val="3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" name="TextBox 3"/>
            <p:cNvSpPr txBox="1"/>
            <p:nvPr/>
          </p:nvSpPr>
          <p:spPr>
            <a:xfrm>
              <a:off x="2238374" y="1869281"/>
              <a:ext cx="1485901" cy="733426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Constraint</a:t>
              </a:r>
            </a:p>
          </p:txBody>
        </p:sp>
        <p:sp>
          <p:nvSpPr>
            <p:cNvPr id="11" name="TextBox 5"/>
            <p:cNvSpPr txBox="1"/>
            <p:nvPr/>
          </p:nvSpPr>
          <p:spPr>
            <a:xfrm>
              <a:off x="3657600" y="1840707"/>
              <a:ext cx="1485901" cy="12573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Constraint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Resolution Limited by LASL</a:t>
              </a:r>
            </a:p>
          </p:txBody>
        </p:sp>
        <p:sp>
          <p:nvSpPr>
            <p:cNvPr id="12" name="TextBox 7"/>
            <p:cNvSpPr txBox="1"/>
            <p:nvPr/>
          </p:nvSpPr>
          <p:spPr>
            <a:xfrm>
              <a:off x="5381625" y="1840707"/>
              <a:ext cx="1924050" cy="12573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Reg. Down Relocated and Constraint Fully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Resolved by SCED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536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" name="AutoShape 37"/>
          <p:cNvSpPr>
            <a:spLocks noChangeArrowheads="1"/>
          </p:cNvSpPr>
          <p:nvPr/>
        </p:nvSpPr>
        <p:spPr bwMode="auto">
          <a:xfrm>
            <a:off x="145778" y="1777325"/>
            <a:ext cx="8670679" cy="699318"/>
          </a:xfrm>
          <a:prstGeom prst="roundRect">
            <a:avLst>
              <a:gd name="adj" fmla="val 16667"/>
            </a:avLst>
          </a:prstGeom>
          <a:solidFill>
            <a:srgbClr val="A0C75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63451" y="1882089"/>
            <a:ext cx="8724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rgbClr val="FF9900"/>
                </a:solidFill>
                <a:latin typeface="+mn-lt"/>
                <a:cs typeface="Tahoma" pitchFamily="34" charset="0"/>
              </a:rPr>
              <a:t>RTASOLIMB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q</a:t>
            </a:r>
            <a:r>
              <a:rPr lang="en-US" altLang="en-US" sz="2000" i="1" baseline="-25000" dirty="0" smtClean="0">
                <a:solidFill>
                  <a:srgbClr val="FF9900"/>
                </a:solidFill>
                <a:latin typeface="+mn-lt"/>
                <a:cs typeface="Tahoma" pitchFamily="34" charset="0"/>
              </a:rPr>
              <a:t> 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 </a:t>
            </a:r>
            <a:r>
              <a:rPr lang="en-US" altLang="en-US" sz="2000" dirty="0" smtClean="0">
                <a:latin typeface="+mn-lt"/>
                <a:cs typeface="Tahoma" pitchFamily="34" charset="0"/>
              </a:rPr>
              <a:t>=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44932" y="810260"/>
            <a:ext cx="84829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b="1" kern="0" dirty="0">
                <a:latin typeface="Arial" pitchFamily="34" charset="0"/>
              </a:rPr>
              <a:t>ERCOT </a:t>
            </a:r>
            <a:r>
              <a:rPr lang="en-US" sz="2400" b="1" kern="0" dirty="0" smtClean="0">
                <a:latin typeface="Arial" pitchFamily="34" charset="0"/>
              </a:rPr>
              <a:t>was asked to </a:t>
            </a:r>
            <a:r>
              <a:rPr lang="en-US" sz="2400" b="1" kern="0" dirty="0">
                <a:latin typeface="Arial" pitchFamily="34" charset="0"/>
              </a:rPr>
              <a:t>explain </a:t>
            </a:r>
            <a:r>
              <a:rPr lang="en-US" sz="2400" b="1" kern="0" dirty="0" smtClean="0">
                <a:latin typeface="Arial" pitchFamily="34" charset="0"/>
              </a:rPr>
              <a:t>the impact of AS infeasibility </a:t>
            </a:r>
            <a:r>
              <a:rPr lang="en-US" sz="2400" b="1" kern="0" dirty="0">
                <a:latin typeface="Arial" pitchFamily="34" charset="0"/>
              </a:rPr>
              <a:t>on AS Imbalance</a:t>
            </a:r>
            <a:endParaRPr lang="en-US" sz="2400" b="1" dirty="0">
              <a:latin typeface="+mn-lt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244932" y="3089713"/>
            <a:ext cx="36353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en-US" dirty="0" smtClean="0"/>
              <a:t>Online Capacity in Real-Time:</a:t>
            </a:r>
            <a:endParaRPr lang="en-US" dirty="0"/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1611769" y="4113996"/>
            <a:ext cx="971550" cy="185861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66" name="Group 60"/>
          <p:cNvGraphicFramePr>
            <a:graphicFrameLocks/>
          </p:cNvGraphicFramePr>
          <p:nvPr>
            <p:extLst/>
          </p:nvPr>
        </p:nvGraphicFramePr>
        <p:xfrm>
          <a:off x="3754301" y="4692453"/>
          <a:ext cx="5156793" cy="1280160"/>
        </p:xfrm>
        <a:graphic>
          <a:graphicData uri="http://schemas.openxmlformats.org/drawingml/2006/table">
            <a:tbl>
              <a:tblPr/>
              <a:tblGrid>
                <a:gridCol w="1902535"/>
                <a:gridCol w="3254258"/>
              </a:tblGrid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RTASOLIMB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eal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ime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ncillary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ervice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O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ine Reserve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Imb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RTOLCAP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O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ine Reserve 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Cap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Rectangle 66"/>
          <p:cNvSpPr/>
          <p:nvPr/>
        </p:nvSpPr>
        <p:spPr bwMode="auto">
          <a:xfrm>
            <a:off x="437392" y="3751700"/>
            <a:ext cx="971550" cy="2220913"/>
          </a:xfrm>
          <a:prstGeom prst="rect">
            <a:avLst/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873832" y="3743735"/>
            <a:ext cx="1691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9900"/>
                </a:solidFill>
                <a:cs typeface="Tahoma" pitchFamily="34" charset="0"/>
              </a:rPr>
              <a:t>RTASOLIMB</a:t>
            </a:r>
            <a:endParaRPr lang="en-US" b="1" dirty="0"/>
          </a:p>
        </p:txBody>
      </p:sp>
      <p:sp>
        <p:nvSpPr>
          <p:cNvPr id="69" name="AutoShape 40"/>
          <p:cNvSpPr>
            <a:spLocks/>
          </p:cNvSpPr>
          <p:nvPr/>
        </p:nvSpPr>
        <p:spPr bwMode="auto">
          <a:xfrm>
            <a:off x="2583319" y="3769514"/>
            <a:ext cx="290513" cy="359687"/>
          </a:xfrm>
          <a:prstGeom prst="rightBrace">
            <a:avLst>
              <a:gd name="adj1" fmla="val 200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1408942" y="3751700"/>
            <a:ext cx="1077843" cy="0"/>
          </a:xfrm>
          <a:prstGeom prst="line">
            <a:avLst/>
          </a:prstGeom>
          <a:solidFill>
            <a:srgbClr val="FFCC00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TOLCAP"/>
          <p:cNvSpPr>
            <a:spLocks noChangeArrowheads="1"/>
          </p:cNvSpPr>
          <p:nvPr/>
        </p:nvSpPr>
        <p:spPr bwMode="auto">
          <a:xfrm>
            <a:off x="2178150" y="1864439"/>
            <a:ext cx="16063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rgbClr val="3333CC"/>
                </a:solidFill>
                <a:latin typeface="+mn-lt"/>
                <a:cs typeface="Tahoma" pitchFamily="34" charset="0"/>
              </a:rPr>
              <a:t>RTOLCAP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q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72" name="Already Reserved"/>
          <p:cNvSpPr>
            <a:spLocks noChangeArrowheads="1"/>
          </p:cNvSpPr>
          <p:nvPr/>
        </p:nvSpPr>
        <p:spPr bwMode="auto">
          <a:xfrm>
            <a:off x="3641943" y="1825423"/>
            <a:ext cx="43145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latin typeface="+mn-lt"/>
                <a:cs typeface="Tahoma" pitchFamily="34" charset="0"/>
              </a:rPr>
              <a:t>– </a:t>
            </a:r>
            <a:r>
              <a:rPr lang="en-US" altLang="en-US" sz="2000" b="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Online </a:t>
            </a:r>
            <a:r>
              <a:rPr lang="en-US" altLang="en-US" sz="2000" b="0" dirty="0">
                <a:solidFill>
                  <a:srgbClr val="FF0000"/>
                </a:solidFill>
                <a:latin typeface="+mn-lt"/>
                <a:cs typeface="Tahoma" pitchFamily="34" charset="0"/>
              </a:rPr>
              <a:t>Capacity already </a:t>
            </a:r>
            <a:r>
              <a:rPr lang="en-US" altLang="en-US" sz="2000" b="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reserved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 flipV="1">
            <a:off x="244933" y="5972613"/>
            <a:ext cx="278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466183" y="5944288"/>
            <a:ext cx="1282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mtClean="0">
                <a:cs typeface="Tahoma" pitchFamily="34" charset="0"/>
              </a:rPr>
              <a:t>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67" grpId="0" animBg="1"/>
      <p:bldP spid="68" grpId="0"/>
      <p:bldP spid="69" grpId="0" animBg="1"/>
      <p:bldP spid="73" grpId="0" animBg="1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/>
              <a:t>Questions Raised at March 2016 QMWG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1" name="AutoShape 37"/>
          <p:cNvSpPr>
            <a:spLocks noChangeArrowheads="1"/>
          </p:cNvSpPr>
          <p:nvPr/>
        </p:nvSpPr>
        <p:spPr bwMode="auto">
          <a:xfrm>
            <a:off x="145778" y="1777325"/>
            <a:ext cx="8670679" cy="699318"/>
          </a:xfrm>
          <a:prstGeom prst="roundRect">
            <a:avLst>
              <a:gd name="adj" fmla="val 16667"/>
            </a:avLst>
          </a:prstGeom>
          <a:solidFill>
            <a:srgbClr val="A0C75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63451" y="1882089"/>
            <a:ext cx="8724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rgbClr val="FF9900"/>
                </a:solidFill>
                <a:latin typeface="+mn-lt"/>
                <a:cs typeface="Tahoma" pitchFamily="34" charset="0"/>
              </a:rPr>
              <a:t>RTASOLIMB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q</a:t>
            </a:r>
            <a:r>
              <a:rPr lang="en-US" altLang="en-US" sz="2000" i="1" baseline="-25000" dirty="0" smtClean="0">
                <a:solidFill>
                  <a:srgbClr val="FF9900"/>
                </a:solidFill>
                <a:latin typeface="+mn-lt"/>
                <a:cs typeface="Tahoma" pitchFamily="34" charset="0"/>
              </a:rPr>
              <a:t> 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 </a:t>
            </a:r>
            <a:r>
              <a:rPr lang="en-US" altLang="en-US" sz="2000" dirty="0" smtClean="0">
                <a:latin typeface="+mn-lt"/>
                <a:cs typeface="Tahoma" pitchFamily="34" charset="0"/>
              </a:rPr>
              <a:t>=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44932" y="810260"/>
            <a:ext cx="84829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b="1" kern="0" dirty="0">
                <a:latin typeface="Arial" pitchFamily="34" charset="0"/>
              </a:rPr>
              <a:t>ERCOT </a:t>
            </a:r>
            <a:r>
              <a:rPr lang="en-US" sz="2400" b="1" kern="0" dirty="0" smtClean="0">
                <a:latin typeface="Arial" pitchFamily="34" charset="0"/>
              </a:rPr>
              <a:t>was asked to </a:t>
            </a:r>
            <a:r>
              <a:rPr lang="en-US" sz="2400" b="1" kern="0" dirty="0">
                <a:latin typeface="Arial" pitchFamily="34" charset="0"/>
              </a:rPr>
              <a:t>explain the impact of AS infeasibility on AS Imbalance</a:t>
            </a:r>
            <a:endParaRPr lang="en-US" sz="2400" b="1" dirty="0"/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227580" y="3006755"/>
            <a:ext cx="36353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en-US" dirty="0" smtClean="0"/>
              <a:t>Online Capacity in Real-Time:</a:t>
            </a:r>
            <a:endParaRPr lang="en-US" dirty="0"/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1594417" y="4821842"/>
            <a:ext cx="971550" cy="106781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66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699505"/>
              </p:ext>
            </p:extLst>
          </p:nvPr>
        </p:nvGraphicFramePr>
        <p:xfrm>
          <a:off x="3736949" y="4609495"/>
          <a:ext cx="5156793" cy="1280160"/>
        </p:xfrm>
        <a:graphic>
          <a:graphicData uri="http://schemas.openxmlformats.org/drawingml/2006/table">
            <a:tbl>
              <a:tblPr/>
              <a:tblGrid>
                <a:gridCol w="1902535"/>
                <a:gridCol w="3254258"/>
              </a:tblGrid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RTASOLIMB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eal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ime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ncillary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ervice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O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ine Reserve </a:t>
                      </a:r>
                      <a:r>
                        <a:rPr lang="en-US" sz="1800" b="1" kern="1200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+mn-ea"/>
                          <a:cs typeface="Tahoma" pitchFamily="34" charset="0"/>
                        </a:rPr>
                        <a:t>Imb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RTOLCAP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O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ine Reserve </a:t>
                      </a:r>
                      <a:r>
                        <a:rPr lang="en-US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Tahoma" pitchFamily="34" charset="0"/>
                        </a:rPr>
                        <a:t>Cap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Rectangle 66"/>
          <p:cNvSpPr/>
          <p:nvPr/>
        </p:nvSpPr>
        <p:spPr bwMode="auto">
          <a:xfrm>
            <a:off x="420040" y="3668742"/>
            <a:ext cx="971550" cy="2220913"/>
          </a:xfrm>
          <a:prstGeom prst="rect">
            <a:avLst/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38687" y="4054143"/>
            <a:ext cx="1691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9900"/>
                </a:solidFill>
                <a:cs typeface="Tahoma" pitchFamily="34" charset="0"/>
              </a:rPr>
              <a:t>RTASOLIMB</a:t>
            </a:r>
            <a:endParaRPr lang="en-US" b="1" dirty="0"/>
          </a:p>
        </p:txBody>
      </p:sp>
      <p:sp>
        <p:nvSpPr>
          <p:cNvPr id="69" name="AutoShape 40"/>
          <p:cNvSpPr>
            <a:spLocks/>
          </p:cNvSpPr>
          <p:nvPr/>
        </p:nvSpPr>
        <p:spPr bwMode="auto">
          <a:xfrm>
            <a:off x="2565967" y="3686556"/>
            <a:ext cx="290513" cy="1135285"/>
          </a:xfrm>
          <a:prstGeom prst="rightBrace">
            <a:avLst>
              <a:gd name="adj1" fmla="val 200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1391590" y="3668742"/>
            <a:ext cx="1077843" cy="0"/>
          </a:xfrm>
          <a:prstGeom prst="line">
            <a:avLst/>
          </a:prstGeom>
          <a:solidFill>
            <a:srgbClr val="FFCC00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TOLCAP"/>
          <p:cNvSpPr>
            <a:spLocks noChangeArrowheads="1"/>
          </p:cNvSpPr>
          <p:nvPr/>
        </p:nvSpPr>
        <p:spPr bwMode="auto">
          <a:xfrm>
            <a:off x="2178150" y="1883333"/>
            <a:ext cx="16063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rgbClr val="3333CC"/>
                </a:solidFill>
                <a:latin typeface="+mn-lt"/>
                <a:cs typeface="Tahoma" pitchFamily="34" charset="0"/>
              </a:rPr>
              <a:t>RTOLCAP</a:t>
            </a:r>
            <a:r>
              <a:rPr lang="en-US" altLang="en-US" sz="2000" i="1" baseline="-25000" dirty="0" smtClean="0">
                <a:latin typeface="+mn-lt"/>
                <a:cs typeface="Tahoma" pitchFamily="34" charset="0"/>
              </a:rPr>
              <a:t>q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72" name="Already Reserved"/>
          <p:cNvSpPr>
            <a:spLocks noChangeArrowheads="1"/>
          </p:cNvSpPr>
          <p:nvPr/>
        </p:nvSpPr>
        <p:spPr bwMode="auto">
          <a:xfrm>
            <a:off x="3581400" y="1851277"/>
            <a:ext cx="43145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latin typeface="+mn-lt"/>
                <a:cs typeface="Tahoma" pitchFamily="34" charset="0"/>
              </a:rPr>
              <a:t>– </a:t>
            </a:r>
            <a:r>
              <a:rPr lang="en-US" altLang="en-US" sz="2000" b="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Online </a:t>
            </a:r>
            <a:r>
              <a:rPr lang="en-US" altLang="en-US" sz="2000" b="0" dirty="0">
                <a:solidFill>
                  <a:srgbClr val="FF0000"/>
                </a:solidFill>
                <a:latin typeface="+mn-lt"/>
                <a:cs typeface="Tahoma" pitchFamily="34" charset="0"/>
              </a:rPr>
              <a:t>Capacity already </a:t>
            </a:r>
            <a:r>
              <a:rPr lang="en-US" altLang="en-US" sz="2000" b="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reserved</a:t>
            </a:r>
            <a:endParaRPr lang="en-US" altLang="en-US" sz="2000" b="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000" b="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 flipV="1">
            <a:off x="227581" y="5889655"/>
            <a:ext cx="278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-432322" y="5861330"/>
            <a:ext cx="5045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dirty="0" smtClean="0">
                <a:cs typeface="Tahoma" pitchFamily="34" charset="0"/>
              </a:rPr>
              <a:t>                           (Reserved – AS Undeliverable)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6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67" grpId="0" animBg="1"/>
      <p:bldP spid="68" grpId="0"/>
      <p:bldP spid="69" grpId="0" animBg="1"/>
      <p:bldP spid="73" grpId="0" animBg="1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76"/>
              </a:spcBef>
            </a:pPr>
            <a:r>
              <a:rPr lang="en-US" sz="1800" dirty="0"/>
              <a:t>Ancillary Service On-Line Reserve Imbalance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AutoShape 37"/>
          <p:cNvSpPr>
            <a:spLocks noChangeArrowheads="1"/>
          </p:cNvSpPr>
          <p:nvPr/>
        </p:nvSpPr>
        <p:spPr bwMode="auto">
          <a:xfrm>
            <a:off x="206621" y="3495779"/>
            <a:ext cx="8670679" cy="906539"/>
          </a:xfrm>
          <a:prstGeom prst="roundRect">
            <a:avLst>
              <a:gd name="adj" fmla="val 16667"/>
            </a:avLst>
          </a:prstGeom>
          <a:solidFill>
            <a:srgbClr val="A0C75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7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785458"/>
              </p:ext>
            </p:extLst>
          </p:nvPr>
        </p:nvGraphicFramePr>
        <p:xfrm>
          <a:off x="477837" y="4620339"/>
          <a:ext cx="8132763" cy="1571625"/>
        </p:xfrm>
        <a:graphic>
          <a:graphicData uri="http://schemas.openxmlformats.org/drawingml/2006/table">
            <a:tbl>
              <a:tblPr/>
              <a:tblGrid>
                <a:gridCol w="2225674"/>
                <a:gridCol w="5907089"/>
              </a:tblGrid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FF"/>
                          </a:solidFill>
                        </a:rPr>
                        <a:t>RTASRESP</a:t>
                      </a:r>
                      <a:endParaRPr lang="en-US" sz="1000" b="1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ncillary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ervice Supply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RTASOFF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ncillary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ervice Schedule for the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-Line Generation Resource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RTRUCNBBRESP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Ancillary Service Supply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onsibility in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uy-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ack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RTCLRNSRESP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eal-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ime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ontrollable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oad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esource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pin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RTRMRRESP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eal-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ime Ancillary Service Supply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onsibility for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RMR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206621" y="3572021"/>
            <a:ext cx="8653007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54175" algn="l"/>
                <a:tab pos="1939925" algn="l"/>
              </a:tabLst>
            </a:pPr>
            <a:r>
              <a:rPr lang="en-US" altLang="en-US" sz="1900" b="0" dirty="0">
                <a:solidFill>
                  <a:srgbClr val="00B0F0"/>
                </a:solidFill>
                <a:latin typeface="+mn-lt"/>
                <a:cs typeface="Tahoma" pitchFamily="34" charset="0"/>
              </a:rPr>
              <a:t>RTASOLIMB</a:t>
            </a:r>
            <a:r>
              <a:rPr lang="en-US" altLang="en-US" sz="1900" b="0" i="1" baseline="-25000" dirty="0">
                <a:solidFill>
                  <a:srgbClr val="00B0F0"/>
                </a:solidFill>
                <a:latin typeface="+mn-lt"/>
                <a:cs typeface="Tahoma" pitchFamily="34" charset="0"/>
              </a:rPr>
              <a:t>q </a:t>
            </a:r>
            <a:r>
              <a:rPr lang="en-US" altLang="en-US" sz="1900" b="0" i="1" baseline="-25000" dirty="0">
                <a:latin typeface="+mn-lt"/>
                <a:cs typeface="Tahoma" pitchFamily="34" charset="0"/>
              </a:rPr>
              <a:t>	</a:t>
            </a:r>
            <a:r>
              <a:rPr lang="en-US" altLang="en-US" sz="1900" b="0" dirty="0" smtClean="0">
                <a:latin typeface="+mn-lt"/>
                <a:cs typeface="Tahoma" pitchFamily="34" charset="0"/>
              </a:rPr>
              <a:t>=	</a:t>
            </a:r>
            <a:r>
              <a:rPr lang="en-US" altLang="en-US" sz="1900" b="0" dirty="0">
                <a:solidFill>
                  <a:srgbClr val="FF0000"/>
                </a:solidFill>
                <a:latin typeface="+mn-lt"/>
                <a:cs typeface="Tahoma" pitchFamily="34" charset="0"/>
              </a:rPr>
              <a:t>RTOLCAP</a:t>
            </a:r>
            <a:r>
              <a:rPr lang="en-US" altLang="en-US" sz="1900" b="0" i="1" baseline="-25000" dirty="0">
                <a:solidFill>
                  <a:srgbClr val="FF0000"/>
                </a:solidFill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>
                <a:latin typeface="+mn-lt"/>
                <a:cs typeface="Tahoma" pitchFamily="34" charset="0"/>
              </a:rPr>
              <a:t> – [(</a:t>
            </a:r>
            <a:r>
              <a:rPr lang="en-US" altLang="en-US" sz="1900" b="0" dirty="0">
                <a:solidFill>
                  <a:srgbClr val="0000FF"/>
                </a:solidFill>
                <a:latin typeface="+mn-lt"/>
                <a:cs typeface="Tahoma" pitchFamily="34" charset="0"/>
              </a:rPr>
              <a:t>RTASRESP</a:t>
            </a:r>
            <a:r>
              <a:rPr lang="en-US" altLang="en-US" sz="1900" b="0" i="1" baseline="-25000" dirty="0">
                <a:solidFill>
                  <a:srgbClr val="0000FF"/>
                </a:solidFill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>
                <a:solidFill>
                  <a:srgbClr val="0000FF"/>
                </a:solidFill>
                <a:latin typeface="+mn-lt"/>
                <a:cs typeface="Tahoma" pitchFamily="34" charset="0"/>
              </a:rPr>
              <a:t> </a:t>
            </a:r>
            <a:r>
              <a:rPr lang="en-US" altLang="en-US" sz="1900" b="0" dirty="0">
                <a:latin typeface="+mn-lt"/>
                <a:cs typeface="Tahoma" pitchFamily="34" charset="0"/>
              </a:rPr>
              <a:t>* ¼) – RTASOFF</a:t>
            </a:r>
            <a:r>
              <a:rPr lang="en-US" altLang="en-US" sz="1900" b="0" i="1" baseline="-25000" dirty="0"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>
                <a:latin typeface="+mn-lt"/>
                <a:cs typeface="Tahoma" pitchFamily="34" charset="0"/>
              </a:rPr>
              <a:t> </a:t>
            </a:r>
            <a:endParaRPr lang="en-US" altLang="en-US" sz="1900" b="0" dirty="0" smtClean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54175" algn="l"/>
                <a:tab pos="1939925" algn="l"/>
              </a:tabLst>
            </a:pPr>
            <a:r>
              <a:rPr lang="en-US" altLang="en-US" sz="1900" b="0" dirty="0">
                <a:latin typeface="+mn-lt"/>
                <a:cs typeface="Tahoma" pitchFamily="34" charset="0"/>
              </a:rPr>
              <a:t>	</a:t>
            </a:r>
            <a:r>
              <a:rPr lang="en-US" altLang="en-US" sz="1900" b="0" dirty="0" smtClean="0">
                <a:latin typeface="+mn-lt"/>
                <a:cs typeface="Tahoma" pitchFamily="34" charset="0"/>
              </a:rPr>
              <a:t>	– RTRUCNBBRESP</a:t>
            </a:r>
            <a:r>
              <a:rPr lang="en-US" altLang="en-US" sz="1900" b="0" i="1" baseline="-25000" dirty="0" smtClean="0"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 smtClean="0">
                <a:latin typeface="+mn-lt"/>
                <a:cs typeface="Tahoma" pitchFamily="34" charset="0"/>
              </a:rPr>
              <a:t> – RTCLRNSRESP</a:t>
            </a:r>
            <a:r>
              <a:rPr lang="en-US" altLang="en-US" sz="1900" b="0" i="1" baseline="-25000" dirty="0" smtClean="0"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 smtClean="0">
                <a:latin typeface="+mn-lt"/>
                <a:cs typeface="Tahoma" pitchFamily="34" charset="0"/>
              </a:rPr>
              <a:t> </a:t>
            </a:r>
            <a:r>
              <a:rPr lang="en-US" altLang="en-US" sz="1900" b="0" dirty="0">
                <a:latin typeface="+mn-lt"/>
                <a:cs typeface="Tahoma" pitchFamily="34" charset="0"/>
              </a:rPr>
              <a:t>– RTRMRRESP</a:t>
            </a:r>
            <a:r>
              <a:rPr lang="en-US" altLang="en-US" sz="1900" b="0" i="1" baseline="-25000" dirty="0">
                <a:latin typeface="+mn-lt"/>
                <a:cs typeface="Tahoma" pitchFamily="34" charset="0"/>
              </a:rPr>
              <a:t>q</a:t>
            </a:r>
            <a:r>
              <a:rPr lang="en-US" altLang="en-US" sz="1900" b="0" dirty="0" smtClean="0">
                <a:latin typeface="+mn-lt"/>
                <a:cs typeface="Tahoma" pitchFamily="34" charset="0"/>
              </a:rPr>
              <a:t>]</a:t>
            </a:r>
            <a:endParaRPr lang="en-US" altLang="en-US" sz="1900" b="0" dirty="0">
              <a:latin typeface="+mn-lt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87859" y="756266"/>
            <a:ext cx="922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US" dirty="0"/>
              <a:t>The Real-Time Ancillary Service Supply Responsibility will be reduced by the MW of </a:t>
            </a:r>
            <a:r>
              <a:rPr lang="en-US" dirty="0" smtClean="0"/>
              <a:t>infeasible </a:t>
            </a:r>
            <a:r>
              <a:rPr lang="en-US" dirty="0"/>
              <a:t>AS, which will increase the Real Time Ancillary Service On-Line Reserve Imbalance volume used in the calculation of the Real-Time Ancillary Service Imbalance Amount payment.</a:t>
            </a:r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215456" y="2217409"/>
            <a:ext cx="8670679" cy="906539"/>
          </a:xfrm>
          <a:prstGeom prst="roundRect">
            <a:avLst>
              <a:gd name="adj" fmla="val 16667"/>
            </a:avLst>
          </a:prstGeom>
          <a:solidFill>
            <a:srgbClr val="A0C75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ts val="600"/>
              </a:spcAft>
              <a:tabLst>
                <a:tab pos="1654175" algn="l"/>
                <a:tab pos="1939925" algn="l"/>
              </a:tabLst>
            </a:pPr>
            <a:r>
              <a:rPr lang="en-US" dirty="0" smtClean="0"/>
              <a:t>RTASIAMT</a:t>
            </a:r>
            <a:r>
              <a:rPr lang="en-US" altLang="en-US" i="1" baseline="-25000" dirty="0" smtClean="0">
                <a:cs typeface="Tahoma" pitchFamily="34" charset="0"/>
              </a:rPr>
              <a:t>q</a:t>
            </a:r>
            <a:r>
              <a:rPr lang="en-US" altLang="en-US" i="1" baseline="-25000" dirty="0" smtClean="0">
                <a:solidFill>
                  <a:srgbClr val="FF9900"/>
                </a:solidFill>
                <a:cs typeface="Tahoma" pitchFamily="34" charset="0"/>
              </a:rPr>
              <a:t> </a:t>
            </a:r>
            <a:r>
              <a:rPr lang="en-US" altLang="en-US" i="1" baseline="-25000" dirty="0" smtClean="0">
                <a:cs typeface="Tahoma" pitchFamily="34" charset="0"/>
              </a:rPr>
              <a:t>	</a:t>
            </a:r>
            <a:r>
              <a:rPr lang="en-US" altLang="en-US" dirty="0" smtClean="0">
                <a:cs typeface="Tahoma" pitchFamily="34" charset="0"/>
              </a:rPr>
              <a:t>=	(-1)* </a:t>
            </a:r>
            <a:r>
              <a:rPr lang="en-US" dirty="0" smtClean="0"/>
              <a:t>[(</a:t>
            </a:r>
            <a:r>
              <a:rPr lang="en-US" dirty="0">
                <a:solidFill>
                  <a:srgbClr val="00B0F0"/>
                </a:solidFill>
              </a:rPr>
              <a:t>RTASOLIMB</a:t>
            </a:r>
            <a:r>
              <a:rPr lang="en-US" dirty="0"/>
              <a:t> q * RTRSVPOR) </a:t>
            </a:r>
            <a:r>
              <a:rPr lang="en-US" dirty="0" smtClean="0"/>
              <a:t>+ </a:t>
            </a:r>
          </a:p>
          <a:p>
            <a:pPr>
              <a:spcBef>
                <a:spcPct val="0"/>
              </a:spcBef>
              <a:spcAft>
                <a:spcPts val="600"/>
              </a:spcAft>
              <a:tabLst>
                <a:tab pos="1654175" algn="l"/>
                <a:tab pos="1939925" algn="l"/>
              </a:tabLst>
            </a:pPr>
            <a:r>
              <a:rPr lang="en-US" dirty="0" smtClean="0"/>
              <a:t>		        (RTASOFFIMB q * TRSVPOFF)</a:t>
            </a:r>
            <a:r>
              <a:rPr lang="en-US" altLang="en-US" dirty="0" smtClean="0">
                <a:cs typeface="Tahoma" pitchFamily="34" charset="0"/>
              </a:rPr>
              <a:t>]</a:t>
            </a:r>
            <a:endParaRPr lang="en-US" altLang="en-US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5525</TotalTime>
  <Words>886</Words>
  <Application>Microsoft Office PowerPoint</Application>
  <PresentationFormat>On-screen Show (4:3)</PresentationFormat>
  <Paragraphs>256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Settlement Treatment for Replacement of Infeasible Ancillary Services</vt:lpstr>
      <vt:lpstr>Settlement Treatment for Replacement of Infeasible Ancillary Services</vt:lpstr>
      <vt:lpstr>Questions Raised at March 2016 QMWG Meeting</vt:lpstr>
      <vt:lpstr>Questions Raised at March 2016 QMWG Meeting</vt:lpstr>
      <vt:lpstr>Questions Raised at March 2016 QMWG Meeting</vt:lpstr>
      <vt:lpstr>Questions Raised at March 2016 QMWG Meeting</vt:lpstr>
      <vt:lpstr>Questions Raised at March 2016 QMWG Meeting</vt:lpstr>
      <vt:lpstr>Ancillary Service On-Line Reserve Imbalance</vt:lpstr>
      <vt:lpstr>Questions Raised at March 2016 QMWG Meeting</vt:lpstr>
      <vt:lpstr>Day-Ahead Make-Whole Payment</vt:lpstr>
      <vt:lpstr>Day-Ahead Make-Whole Payment</vt:lpstr>
      <vt:lpstr>Day-Ahead Make-Whole Payment</vt:lpstr>
      <vt:lpstr>Day-Ahead Make-Whole Payment</vt:lpstr>
      <vt:lpstr>Settlement Treatment for Replacement of Infeasible Ancillary Services</vt:lpstr>
      <vt:lpstr>PowerPoint Presentation</vt:lpstr>
      <vt:lpstr>PowerPoint Presentation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Questions that need to be answered to develop an NPRR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187</cp:revision>
  <cp:lastPrinted>2016-04-13T15:50:22Z</cp:lastPrinted>
  <dcterms:created xsi:type="dcterms:W3CDTF">2016-01-21T15:20:31Z</dcterms:created>
  <dcterms:modified xsi:type="dcterms:W3CDTF">2016-04-14T19:44:27Z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