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3"/>
  </p:notesMasterIdLst>
  <p:handoutMasterIdLst>
    <p:handoutMasterId r:id="rId14"/>
  </p:handoutMasterIdLst>
  <p:sldIdLst>
    <p:sldId id="260" r:id="rId7"/>
    <p:sldId id="257" r:id="rId8"/>
    <p:sldId id="276" r:id="rId9"/>
    <p:sldId id="277" r:id="rId10"/>
    <p:sldId id="261" r:id="rId11"/>
    <p:sldId id="27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4/14/2016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4/14/2016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36995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109821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982008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087260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646034" cy="2031325"/>
          </a:xfrm>
          <a:prstGeom prst="rect">
            <a:avLst/>
          </a:prstGeom>
          <a:noFill/>
        </p:spPr>
        <p:txBody>
          <a:bodyPr wrap="square" rtlCol="0">
            <a:spAutoFit/>
          </a:bodyPr>
          <a:lstStyle/>
          <a:p>
            <a:r>
              <a:rPr lang="en-US" b="1" dirty="0" smtClean="0"/>
              <a:t>Market Update</a:t>
            </a:r>
            <a:endParaRPr lang="en-US" b="1" dirty="0"/>
          </a:p>
          <a:p>
            <a:r>
              <a:rPr lang="en-US" b="1" dirty="0" smtClean="0"/>
              <a:t>QSE Managers Working Group</a:t>
            </a:r>
            <a:endParaRPr lang="en-US" b="1" dirty="0"/>
          </a:p>
          <a:p>
            <a:endParaRPr lang="en-US" dirty="0"/>
          </a:p>
          <a:p>
            <a:r>
              <a:rPr lang="en-US" dirty="0" smtClean="0"/>
              <a:t>Jeff Gilbertson</a:t>
            </a:r>
            <a:endParaRPr lang="en-US" dirty="0"/>
          </a:p>
          <a:p>
            <a:r>
              <a:rPr lang="en-US" dirty="0" smtClean="0"/>
              <a:t>ERCOT Market Analysis</a:t>
            </a:r>
            <a:endParaRPr lang="en-US" dirty="0"/>
          </a:p>
          <a:p>
            <a:endParaRPr lang="en-US" dirty="0"/>
          </a:p>
          <a:p>
            <a:r>
              <a:rPr lang="en-US" dirty="0" smtClean="0"/>
              <a:t>4/15/2016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a:t>Supplemental Ancillary Services Market (SASM) Update</a:t>
            </a:r>
            <a:endParaRPr lang="en-US" sz="2400" b="1" dirty="0">
              <a:solidFill>
                <a:schemeClr val="accent1"/>
              </a:solidFill>
            </a:endParaRPr>
          </a:p>
        </p:txBody>
      </p:sp>
      <p:sp>
        <p:nvSpPr>
          <p:cNvPr id="3" name="Content Placeholder 2"/>
          <p:cNvSpPr>
            <a:spLocks noGrp="1"/>
          </p:cNvSpPr>
          <p:nvPr>
            <p:ph idx="1"/>
          </p:nvPr>
        </p:nvSpPr>
        <p:spPr>
          <a:xfrm>
            <a:off x="304800" y="3276599"/>
            <a:ext cx="8534400" cy="2643433"/>
          </a:xfrm>
        </p:spPr>
        <p:txBody>
          <a:bodyPr/>
          <a:lstStyle/>
          <a:p>
            <a:r>
              <a:rPr lang="en-US" sz="2400" dirty="0" smtClean="0"/>
              <a:t>3/31 SASM executed due to undeliverability</a:t>
            </a:r>
          </a:p>
          <a:p>
            <a:pPr lvl="1"/>
            <a:r>
              <a:rPr lang="en-US" sz="2000" dirty="0" smtClean="0"/>
              <a:t>System conditions on 3/31</a:t>
            </a:r>
          </a:p>
          <a:p>
            <a:pPr lvl="2"/>
            <a:r>
              <a:rPr lang="en-US" sz="1600" dirty="0" smtClean="0"/>
              <a:t>High RT SPPs system-wide, with highest SPPs in the South Load Zone, and many violated constraints</a:t>
            </a:r>
          </a:p>
          <a:p>
            <a:pPr lvl="2"/>
            <a:r>
              <a:rPr lang="en-US" sz="1600" dirty="0" smtClean="0"/>
              <a:t>SILAS_SILAS_10 HRUC HE14-22 for valley import</a:t>
            </a:r>
          </a:p>
          <a:p>
            <a:endParaRPr lang="en-US"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pic>
        <p:nvPicPr>
          <p:cNvPr id="8" name="Picture 7"/>
          <p:cNvPicPr>
            <a:picLocks noChangeAspect="1"/>
          </p:cNvPicPr>
          <p:nvPr/>
        </p:nvPicPr>
        <p:blipFill>
          <a:blip r:embed="rId3"/>
          <a:stretch>
            <a:fillRect/>
          </a:stretch>
        </p:blipFill>
        <p:spPr>
          <a:xfrm>
            <a:off x="217968" y="1175731"/>
            <a:ext cx="8708063" cy="1472203"/>
          </a:xfrm>
          <a:prstGeom prst="rect">
            <a:avLst/>
          </a:prstGeom>
        </p:spPr>
      </p:pic>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sz="2400" dirty="0" smtClean="0"/>
              <a:t>RUC Congestion Rent Discussion</a:t>
            </a:r>
            <a:endParaRPr lang="en-US" sz="2400" b="1" dirty="0">
              <a:solidFill>
                <a:schemeClr val="accent1"/>
              </a:solidFill>
            </a:endParaRPr>
          </a:p>
        </p:txBody>
      </p:sp>
      <p:sp>
        <p:nvSpPr>
          <p:cNvPr id="3" name="Content Placeholder 2"/>
          <p:cNvSpPr>
            <a:spLocks noGrp="1"/>
          </p:cNvSpPr>
          <p:nvPr>
            <p:ph idx="1"/>
          </p:nvPr>
        </p:nvSpPr>
        <p:spPr>
          <a:xfrm>
            <a:off x="342900" y="990600"/>
            <a:ext cx="8534400" cy="2643433"/>
          </a:xfrm>
        </p:spPr>
        <p:txBody>
          <a:bodyPr/>
          <a:lstStyle/>
          <a:p>
            <a:r>
              <a:rPr lang="en-US" sz="2000" dirty="0" smtClean="0"/>
              <a:t>Most interest is in intervals for which RUC resource completely eliminates congestion when operating at LSL, which removes any congestion price signal</a:t>
            </a:r>
          </a:p>
          <a:p>
            <a:r>
              <a:rPr lang="en-US" sz="2000" dirty="0" smtClean="0"/>
              <a:t>Assignment to rerun SCED for 2015 RUC intervals by ONLY setting LDL of RUC resource to zero, no other changes</a:t>
            </a:r>
          </a:p>
          <a:p>
            <a:pPr lvl="1"/>
            <a:r>
              <a:rPr lang="en-US" sz="1600" dirty="0" smtClean="0"/>
              <a:t>RUC resource EOC RUC floor applied at $1500</a:t>
            </a:r>
            <a:endParaRPr lang="en-US" sz="1600" dirty="0" smtClean="0"/>
          </a:p>
          <a:p>
            <a:pPr lvl="1"/>
            <a:r>
              <a:rPr lang="en-US" sz="1600" dirty="0" smtClean="0"/>
              <a:t>Base Point &gt; 0 may provide an indication of need as well as provide congestion price signal</a:t>
            </a:r>
          </a:p>
          <a:p>
            <a:pPr lvl="1"/>
            <a:r>
              <a:rPr lang="en-US" sz="1600" dirty="0" smtClean="0"/>
              <a:t>Study does not account for scenarios in which RUC LSL MW caused monitored element flow to be lower than threshold for activating constraint, thus the constraint did not get activated or got deactivated. A Base Point &gt; 0 may have resulted if the appropriate constraint was active.</a:t>
            </a:r>
          </a:p>
          <a:p>
            <a:pPr lvl="1"/>
            <a:endParaRPr lang="en-US" sz="1600" dirty="0" smtClean="0"/>
          </a:p>
          <a:p>
            <a:pPr marL="457200" lvl="1" indent="0">
              <a:buNone/>
            </a:pPr>
            <a:endParaRPr lang="en-US" sz="1600" dirty="0" smtClean="0"/>
          </a:p>
          <a:p>
            <a:pPr lvl="1"/>
            <a:endParaRPr lang="en-US" sz="1600" dirty="0" smtClean="0"/>
          </a:p>
          <a:p>
            <a:pPr lvl="1"/>
            <a:endParaRPr lang="en-US" sz="1600" dirty="0" smtClean="0"/>
          </a:p>
          <a:p>
            <a:pPr lvl="1"/>
            <a:endParaRPr lang="en-US" sz="1600" dirty="0" smtClean="0"/>
          </a:p>
          <a:p>
            <a:endParaRPr lang="en-US" sz="1600" dirty="0" smtClean="0"/>
          </a:p>
          <a:p>
            <a:endParaRPr lang="en-US"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3945976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t>SCED Analysis</a:t>
            </a:r>
            <a:endParaRPr lang="en-US" sz="2400" b="1" dirty="0">
              <a:solidFill>
                <a:schemeClr val="accent1"/>
              </a:solidFill>
            </a:endParaRPr>
          </a:p>
        </p:txBody>
      </p:sp>
      <p:sp>
        <p:nvSpPr>
          <p:cNvPr id="3" name="Content Placeholder 2"/>
          <p:cNvSpPr>
            <a:spLocks noGrp="1"/>
          </p:cNvSpPr>
          <p:nvPr>
            <p:ph idx="1"/>
          </p:nvPr>
        </p:nvSpPr>
        <p:spPr>
          <a:xfrm>
            <a:off x="342900" y="990600"/>
            <a:ext cx="8534400" cy="2643433"/>
          </a:xfrm>
        </p:spPr>
        <p:txBody>
          <a:bodyPr/>
          <a:lstStyle/>
          <a:p>
            <a:r>
              <a:rPr lang="en-US" sz="2000" dirty="0" smtClean="0"/>
              <a:t>Only 2015 SCED intervals where original RUC BP = LDL</a:t>
            </a:r>
          </a:p>
          <a:p>
            <a:endParaRPr lang="en-US" sz="1600" dirty="0" smtClean="0"/>
          </a:p>
          <a:p>
            <a:pPr lvl="1"/>
            <a:endParaRPr lang="en-US" sz="1600" dirty="0" smtClean="0"/>
          </a:p>
          <a:p>
            <a:pPr marL="457200" lvl="1" indent="0">
              <a:buNone/>
            </a:pPr>
            <a:endParaRPr lang="en-US" sz="1600" dirty="0" smtClean="0"/>
          </a:p>
          <a:p>
            <a:pPr lvl="1"/>
            <a:endParaRPr lang="en-US" sz="1600" dirty="0" smtClean="0"/>
          </a:p>
          <a:p>
            <a:pPr lvl="1"/>
            <a:endParaRPr lang="en-US" sz="1600" dirty="0" smtClean="0"/>
          </a:p>
          <a:p>
            <a:pPr lvl="1"/>
            <a:endParaRPr lang="en-US" sz="1600" dirty="0" smtClean="0"/>
          </a:p>
          <a:p>
            <a:endParaRPr lang="en-US" sz="1600" dirty="0" smtClean="0"/>
          </a:p>
          <a:p>
            <a:endParaRPr lang="en-US"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pic>
        <p:nvPicPr>
          <p:cNvPr id="7" name="Picture 6"/>
          <p:cNvPicPr>
            <a:picLocks noChangeAspect="1"/>
          </p:cNvPicPr>
          <p:nvPr/>
        </p:nvPicPr>
        <p:blipFill>
          <a:blip r:embed="rId3"/>
          <a:stretch>
            <a:fillRect/>
          </a:stretch>
        </p:blipFill>
        <p:spPr>
          <a:xfrm>
            <a:off x="3048000" y="1524000"/>
            <a:ext cx="3124200" cy="4721250"/>
          </a:xfrm>
          <a:prstGeom prst="rect">
            <a:avLst/>
          </a:prstGeom>
        </p:spPr>
      </p:pic>
    </p:spTree>
    <p:extLst>
      <p:ext uri="{BB962C8B-B14F-4D97-AF65-F5344CB8AC3E}">
        <p14:creationId xmlns:p14="http://schemas.microsoft.com/office/powerpoint/2010/main" val="3433093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SASM Timeline Proposal</a:t>
            </a:r>
            <a:endParaRPr lang="en-US" b="1" dirty="0">
              <a:solidFill>
                <a:schemeClr val="accent1"/>
              </a:solidFill>
            </a:endParaRPr>
          </a:p>
        </p:txBody>
      </p:sp>
      <p:sp>
        <p:nvSpPr>
          <p:cNvPr id="3" name="Content Placeholder 2"/>
          <p:cNvSpPr>
            <a:spLocks noGrp="1"/>
          </p:cNvSpPr>
          <p:nvPr>
            <p:ph idx="1"/>
          </p:nvPr>
        </p:nvSpPr>
        <p:spPr>
          <a:xfrm>
            <a:off x="228600" y="815182"/>
            <a:ext cx="8534400" cy="4319832"/>
          </a:xfrm>
        </p:spPr>
        <p:txBody>
          <a:bodyPr/>
          <a:lstStyle/>
          <a:p>
            <a:r>
              <a:rPr lang="en-US" sz="2800" dirty="0" smtClean="0"/>
              <a:t>Protocols require time between SASM Notification and beginning of first awarded hour to be &gt;= 2 hours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4" name="TextBox 3"/>
          <p:cNvSpPr txBox="1"/>
          <p:nvPr/>
        </p:nvSpPr>
        <p:spPr>
          <a:xfrm>
            <a:off x="647700" y="2867799"/>
            <a:ext cx="338554" cy="369332"/>
          </a:xfrm>
          <a:prstGeom prst="rect">
            <a:avLst/>
          </a:prstGeom>
          <a:noFill/>
        </p:spPr>
        <p:txBody>
          <a:bodyPr wrap="none" rtlCol="0">
            <a:spAutoFit/>
          </a:bodyPr>
          <a:lstStyle/>
          <a:p>
            <a:r>
              <a:rPr lang="en-US" dirty="0" smtClean="0">
                <a:solidFill>
                  <a:srgbClr val="00B0F0"/>
                </a:solidFill>
              </a:rPr>
              <a:t>X</a:t>
            </a:r>
            <a:endParaRPr lang="en-US" dirty="0">
              <a:solidFill>
                <a:srgbClr val="00B0F0"/>
              </a:solidFill>
            </a:endParaRPr>
          </a:p>
        </p:txBody>
      </p:sp>
      <p:sp>
        <p:nvSpPr>
          <p:cNvPr id="7" name="TextBox 6"/>
          <p:cNvSpPr txBox="1"/>
          <p:nvPr/>
        </p:nvSpPr>
        <p:spPr>
          <a:xfrm>
            <a:off x="1714500" y="2590800"/>
            <a:ext cx="762000" cy="646331"/>
          </a:xfrm>
          <a:prstGeom prst="rect">
            <a:avLst/>
          </a:prstGeom>
          <a:noFill/>
        </p:spPr>
        <p:txBody>
          <a:bodyPr wrap="square" rtlCol="0">
            <a:spAutoFit/>
          </a:bodyPr>
          <a:lstStyle/>
          <a:p>
            <a:pPr algn="ctr"/>
            <a:r>
              <a:rPr lang="en-US" dirty="0" smtClean="0">
                <a:solidFill>
                  <a:srgbClr val="00B0F0"/>
                </a:solidFill>
              </a:rPr>
              <a:t>X+30 min</a:t>
            </a:r>
            <a:endParaRPr lang="en-US" dirty="0">
              <a:solidFill>
                <a:srgbClr val="00B0F0"/>
              </a:solidFill>
            </a:endParaRPr>
          </a:p>
        </p:txBody>
      </p:sp>
      <p:sp>
        <p:nvSpPr>
          <p:cNvPr id="8" name="TextBox 7"/>
          <p:cNvSpPr txBox="1"/>
          <p:nvPr/>
        </p:nvSpPr>
        <p:spPr>
          <a:xfrm>
            <a:off x="2400300" y="2590800"/>
            <a:ext cx="762000" cy="646331"/>
          </a:xfrm>
          <a:prstGeom prst="rect">
            <a:avLst/>
          </a:prstGeom>
          <a:noFill/>
        </p:spPr>
        <p:txBody>
          <a:bodyPr wrap="square" rtlCol="0">
            <a:spAutoFit/>
          </a:bodyPr>
          <a:lstStyle/>
          <a:p>
            <a:pPr algn="ctr"/>
            <a:r>
              <a:rPr lang="en-US" dirty="0" smtClean="0">
                <a:solidFill>
                  <a:srgbClr val="00B0F0"/>
                </a:solidFill>
              </a:rPr>
              <a:t>X+35 min</a:t>
            </a:r>
            <a:endParaRPr lang="en-US" dirty="0">
              <a:solidFill>
                <a:srgbClr val="00B0F0"/>
              </a:solidFill>
            </a:endParaRPr>
          </a:p>
        </p:txBody>
      </p:sp>
      <p:sp>
        <p:nvSpPr>
          <p:cNvPr id="9" name="TextBox 8"/>
          <p:cNvSpPr txBox="1"/>
          <p:nvPr/>
        </p:nvSpPr>
        <p:spPr>
          <a:xfrm>
            <a:off x="3048000" y="2590800"/>
            <a:ext cx="762000" cy="646331"/>
          </a:xfrm>
          <a:prstGeom prst="rect">
            <a:avLst/>
          </a:prstGeom>
          <a:noFill/>
        </p:spPr>
        <p:txBody>
          <a:bodyPr wrap="square" rtlCol="0">
            <a:spAutoFit/>
          </a:bodyPr>
          <a:lstStyle/>
          <a:p>
            <a:pPr algn="ctr"/>
            <a:r>
              <a:rPr lang="en-US" dirty="0" smtClean="0">
                <a:solidFill>
                  <a:srgbClr val="00B0F0"/>
                </a:solidFill>
              </a:rPr>
              <a:t>X+45 min</a:t>
            </a:r>
            <a:endParaRPr lang="en-US" dirty="0">
              <a:solidFill>
                <a:srgbClr val="00B0F0"/>
              </a:solidFill>
            </a:endParaRPr>
          </a:p>
        </p:txBody>
      </p:sp>
      <p:sp>
        <p:nvSpPr>
          <p:cNvPr id="10" name="TextBox 9"/>
          <p:cNvSpPr txBox="1"/>
          <p:nvPr/>
        </p:nvSpPr>
        <p:spPr>
          <a:xfrm>
            <a:off x="3848100" y="2590800"/>
            <a:ext cx="762000" cy="646331"/>
          </a:xfrm>
          <a:prstGeom prst="rect">
            <a:avLst/>
          </a:prstGeom>
          <a:noFill/>
        </p:spPr>
        <p:txBody>
          <a:bodyPr wrap="square" rtlCol="0">
            <a:spAutoFit/>
          </a:bodyPr>
          <a:lstStyle/>
          <a:p>
            <a:pPr algn="ctr"/>
            <a:r>
              <a:rPr lang="en-US" dirty="0" smtClean="0">
                <a:solidFill>
                  <a:srgbClr val="00B0F0"/>
                </a:solidFill>
              </a:rPr>
              <a:t>X+60 min</a:t>
            </a:r>
            <a:endParaRPr lang="en-US" dirty="0">
              <a:solidFill>
                <a:srgbClr val="00B0F0"/>
              </a:solidFill>
            </a:endParaRPr>
          </a:p>
        </p:txBody>
      </p:sp>
      <p:sp>
        <p:nvSpPr>
          <p:cNvPr id="11" name="TextBox 10"/>
          <p:cNvSpPr txBox="1"/>
          <p:nvPr/>
        </p:nvSpPr>
        <p:spPr>
          <a:xfrm>
            <a:off x="5905500" y="2313801"/>
            <a:ext cx="1143000" cy="923330"/>
          </a:xfrm>
          <a:prstGeom prst="rect">
            <a:avLst/>
          </a:prstGeom>
          <a:noFill/>
        </p:spPr>
        <p:txBody>
          <a:bodyPr wrap="square" rtlCol="0">
            <a:spAutoFit/>
          </a:bodyPr>
          <a:lstStyle/>
          <a:p>
            <a:pPr algn="ctr"/>
            <a:r>
              <a:rPr lang="en-US" dirty="0" smtClean="0">
                <a:solidFill>
                  <a:srgbClr val="00B0F0"/>
                </a:solidFill>
              </a:rPr>
              <a:t>Start of Awarded Hour</a:t>
            </a:r>
            <a:endParaRPr lang="en-US" dirty="0">
              <a:solidFill>
                <a:srgbClr val="00B0F0"/>
              </a:solidFill>
            </a:endParaRPr>
          </a:p>
        </p:txBody>
      </p:sp>
      <p:cxnSp>
        <p:nvCxnSpPr>
          <p:cNvPr id="14" name="Straight Connector 13"/>
          <p:cNvCxnSpPr/>
          <p:nvPr/>
        </p:nvCxnSpPr>
        <p:spPr>
          <a:xfrm>
            <a:off x="685800" y="3429000"/>
            <a:ext cx="750570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2" name="Straight Connector 21"/>
          <p:cNvCxnSpPr>
            <a:endCxn id="8" idx="2"/>
          </p:cNvCxnSpPr>
          <p:nvPr/>
        </p:nvCxnSpPr>
        <p:spPr>
          <a:xfrm flipV="1">
            <a:off x="2781300" y="3237131"/>
            <a:ext cx="0" cy="367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2057400" y="3237131"/>
            <a:ext cx="0" cy="367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3429000" y="3237131"/>
            <a:ext cx="0" cy="8530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4191000" y="3245219"/>
            <a:ext cx="0" cy="367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6553200" y="3245219"/>
            <a:ext cx="0" cy="367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838200" y="3245219"/>
            <a:ext cx="0" cy="367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33400" y="3628472"/>
            <a:ext cx="728245" cy="461665"/>
          </a:xfrm>
          <a:prstGeom prst="rect">
            <a:avLst/>
          </a:prstGeom>
          <a:noFill/>
        </p:spPr>
        <p:txBody>
          <a:bodyPr wrap="square" rtlCol="0">
            <a:spAutoFit/>
          </a:bodyPr>
          <a:lstStyle/>
          <a:p>
            <a:r>
              <a:rPr lang="en-US" sz="1200" dirty="0" smtClean="0"/>
              <a:t>Notify Market</a:t>
            </a:r>
            <a:endParaRPr lang="en-US" sz="1200" dirty="0"/>
          </a:p>
        </p:txBody>
      </p:sp>
      <p:sp>
        <p:nvSpPr>
          <p:cNvPr id="31" name="TextBox 30"/>
          <p:cNvSpPr txBox="1"/>
          <p:nvPr/>
        </p:nvSpPr>
        <p:spPr>
          <a:xfrm>
            <a:off x="1687012" y="3585011"/>
            <a:ext cx="893177" cy="646331"/>
          </a:xfrm>
          <a:prstGeom prst="rect">
            <a:avLst/>
          </a:prstGeom>
          <a:noFill/>
        </p:spPr>
        <p:txBody>
          <a:bodyPr wrap="square" rtlCol="0">
            <a:spAutoFit/>
          </a:bodyPr>
          <a:lstStyle/>
          <a:p>
            <a:r>
              <a:rPr lang="en-US" sz="1200" dirty="0" smtClean="0"/>
              <a:t>Determine AS amount?</a:t>
            </a:r>
            <a:endParaRPr lang="en-US" sz="1200" dirty="0"/>
          </a:p>
        </p:txBody>
      </p:sp>
      <p:sp>
        <p:nvSpPr>
          <p:cNvPr id="32" name="TextBox 31"/>
          <p:cNvSpPr txBox="1"/>
          <p:nvPr/>
        </p:nvSpPr>
        <p:spPr>
          <a:xfrm>
            <a:off x="2485901" y="3587276"/>
            <a:ext cx="755733" cy="461665"/>
          </a:xfrm>
          <a:prstGeom prst="rect">
            <a:avLst/>
          </a:prstGeom>
          <a:noFill/>
        </p:spPr>
        <p:txBody>
          <a:bodyPr wrap="square" rtlCol="0">
            <a:spAutoFit/>
          </a:bodyPr>
          <a:lstStyle/>
          <a:p>
            <a:r>
              <a:rPr lang="en-US" sz="1200" dirty="0" smtClean="0"/>
              <a:t>Execute SASM</a:t>
            </a:r>
            <a:endParaRPr lang="en-US" sz="1200" dirty="0"/>
          </a:p>
        </p:txBody>
      </p:sp>
      <p:sp>
        <p:nvSpPr>
          <p:cNvPr id="33" name="TextBox 32"/>
          <p:cNvSpPr txBox="1"/>
          <p:nvPr/>
        </p:nvSpPr>
        <p:spPr>
          <a:xfrm>
            <a:off x="3153335" y="4094514"/>
            <a:ext cx="1011823" cy="461665"/>
          </a:xfrm>
          <a:prstGeom prst="rect">
            <a:avLst/>
          </a:prstGeom>
          <a:noFill/>
        </p:spPr>
        <p:txBody>
          <a:bodyPr wrap="square" rtlCol="0">
            <a:spAutoFit/>
          </a:bodyPr>
          <a:lstStyle/>
          <a:p>
            <a:r>
              <a:rPr lang="en-US" sz="1200" dirty="0" smtClean="0"/>
              <a:t>Award Notification</a:t>
            </a:r>
            <a:endParaRPr lang="en-US" sz="1200" dirty="0"/>
          </a:p>
        </p:txBody>
      </p:sp>
      <p:sp>
        <p:nvSpPr>
          <p:cNvPr id="35" name="TextBox 34"/>
          <p:cNvSpPr txBox="1"/>
          <p:nvPr/>
        </p:nvSpPr>
        <p:spPr>
          <a:xfrm>
            <a:off x="3932738" y="3628472"/>
            <a:ext cx="1011823" cy="461665"/>
          </a:xfrm>
          <a:prstGeom prst="rect">
            <a:avLst/>
          </a:prstGeom>
          <a:noFill/>
        </p:spPr>
        <p:txBody>
          <a:bodyPr wrap="square" rtlCol="0">
            <a:spAutoFit/>
          </a:bodyPr>
          <a:lstStyle/>
          <a:p>
            <a:r>
              <a:rPr lang="en-US" sz="1200" dirty="0" smtClean="0"/>
              <a:t>COP Updated</a:t>
            </a:r>
            <a:endParaRPr lang="en-US" sz="1200" dirty="0"/>
          </a:p>
        </p:txBody>
      </p:sp>
      <p:sp>
        <p:nvSpPr>
          <p:cNvPr id="37" name="TextBox 36"/>
          <p:cNvSpPr txBox="1"/>
          <p:nvPr/>
        </p:nvSpPr>
        <p:spPr>
          <a:xfrm>
            <a:off x="618701" y="4671722"/>
            <a:ext cx="629497" cy="276999"/>
          </a:xfrm>
          <a:prstGeom prst="rect">
            <a:avLst/>
          </a:prstGeom>
          <a:noFill/>
        </p:spPr>
        <p:txBody>
          <a:bodyPr wrap="square" rtlCol="0">
            <a:spAutoFit/>
          </a:bodyPr>
          <a:lstStyle/>
          <a:p>
            <a:r>
              <a:rPr lang="en-US" sz="1200" dirty="0" smtClean="0">
                <a:solidFill>
                  <a:srgbClr val="FF0000"/>
                </a:solidFill>
              </a:rPr>
              <a:t>7:00</a:t>
            </a:r>
            <a:endParaRPr lang="en-US" sz="1200" dirty="0">
              <a:solidFill>
                <a:srgbClr val="FF0000"/>
              </a:solidFill>
            </a:endParaRPr>
          </a:p>
        </p:txBody>
      </p:sp>
      <p:sp>
        <p:nvSpPr>
          <p:cNvPr id="38" name="TextBox 37"/>
          <p:cNvSpPr txBox="1"/>
          <p:nvPr/>
        </p:nvSpPr>
        <p:spPr>
          <a:xfrm>
            <a:off x="1770803" y="4671722"/>
            <a:ext cx="629497" cy="276999"/>
          </a:xfrm>
          <a:prstGeom prst="rect">
            <a:avLst/>
          </a:prstGeom>
          <a:noFill/>
        </p:spPr>
        <p:txBody>
          <a:bodyPr wrap="square" rtlCol="0">
            <a:spAutoFit/>
          </a:bodyPr>
          <a:lstStyle/>
          <a:p>
            <a:r>
              <a:rPr lang="en-US" sz="1200" dirty="0" smtClean="0">
                <a:solidFill>
                  <a:srgbClr val="FF0000"/>
                </a:solidFill>
              </a:rPr>
              <a:t>7:30</a:t>
            </a:r>
            <a:endParaRPr lang="en-US" sz="1200" dirty="0">
              <a:solidFill>
                <a:srgbClr val="FF0000"/>
              </a:solidFill>
            </a:endParaRPr>
          </a:p>
        </p:txBody>
      </p:sp>
      <p:sp>
        <p:nvSpPr>
          <p:cNvPr id="39" name="TextBox 38"/>
          <p:cNvSpPr txBox="1"/>
          <p:nvPr/>
        </p:nvSpPr>
        <p:spPr>
          <a:xfrm>
            <a:off x="2562350" y="4671722"/>
            <a:ext cx="629497" cy="276999"/>
          </a:xfrm>
          <a:prstGeom prst="rect">
            <a:avLst/>
          </a:prstGeom>
          <a:noFill/>
        </p:spPr>
        <p:txBody>
          <a:bodyPr wrap="square" rtlCol="0">
            <a:spAutoFit/>
          </a:bodyPr>
          <a:lstStyle/>
          <a:p>
            <a:r>
              <a:rPr lang="en-US" sz="1200" dirty="0" smtClean="0">
                <a:solidFill>
                  <a:srgbClr val="FF0000"/>
                </a:solidFill>
              </a:rPr>
              <a:t>7:35</a:t>
            </a:r>
            <a:endParaRPr lang="en-US" sz="1200" dirty="0">
              <a:solidFill>
                <a:srgbClr val="FF0000"/>
              </a:solidFill>
            </a:endParaRPr>
          </a:p>
        </p:txBody>
      </p:sp>
      <p:sp>
        <p:nvSpPr>
          <p:cNvPr id="40" name="TextBox 39"/>
          <p:cNvSpPr txBox="1"/>
          <p:nvPr/>
        </p:nvSpPr>
        <p:spPr>
          <a:xfrm>
            <a:off x="3216957" y="4671722"/>
            <a:ext cx="629497" cy="276999"/>
          </a:xfrm>
          <a:prstGeom prst="rect">
            <a:avLst/>
          </a:prstGeom>
          <a:noFill/>
        </p:spPr>
        <p:txBody>
          <a:bodyPr wrap="square" rtlCol="0">
            <a:spAutoFit/>
          </a:bodyPr>
          <a:lstStyle/>
          <a:p>
            <a:r>
              <a:rPr lang="en-US" sz="1200" dirty="0" smtClean="0">
                <a:solidFill>
                  <a:srgbClr val="FF0000"/>
                </a:solidFill>
              </a:rPr>
              <a:t>7:45</a:t>
            </a:r>
            <a:endParaRPr lang="en-US" sz="1200" dirty="0">
              <a:solidFill>
                <a:srgbClr val="FF0000"/>
              </a:solidFill>
            </a:endParaRPr>
          </a:p>
        </p:txBody>
      </p:sp>
      <p:sp>
        <p:nvSpPr>
          <p:cNvPr id="42" name="TextBox 41"/>
          <p:cNvSpPr txBox="1"/>
          <p:nvPr/>
        </p:nvSpPr>
        <p:spPr>
          <a:xfrm>
            <a:off x="6299764" y="4671722"/>
            <a:ext cx="629497" cy="276999"/>
          </a:xfrm>
          <a:prstGeom prst="rect">
            <a:avLst/>
          </a:prstGeom>
          <a:noFill/>
        </p:spPr>
        <p:txBody>
          <a:bodyPr wrap="square" rtlCol="0">
            <a:spAutoFit/>
          </a:bodyPr>
          <a:lstStyle/>
          <a:p>
            <a:r>
              <a:rPr lang="en-US" sz="1200" dirty="0" smtClean="0">
                <a:solidFill>
                  <a:srgbClr val="FF0000"/>
                </a:solidFill>
              </a:rPr>
              <a:t>9:00</a:t>
            </a:r>
            <a:endParaRPr lang="en-US" sz="1200" dirty="0">
              <a:solidFill>
                <a:srgbClr val="FF0000"/>
              </a:solidFill>
            </a:endParaRPr>
          </a:p>
        </p:txBody>
      </p:sp>
      <p:sp>
        <p:nvSpPr>
          <p:cNvPr id="43" name="TextBox 42"/>
          <p:cNvSpPr txBox="1"/>
          <p:nvPr/>
        </p:nvSpPr>
        <p:spPr>
          <a:xfrm>
            <a:off x="6934200" y="4671722"/>
            <a:ext cx="629497" cy="276999"/>
          </a:xfrm>
          <a:prstGeom prst="rect">
            <a:avLst/>
          </a:prstGeom>
          <a:noFill/>
        </p:spPr>
        <p:txBody>
          <a:bodyPr wrap="square" rtlCol="0">
            <a:spAutoFit/>
          </a:bodyPr>
          <a:lstStyle/>
          <a:p>
            <a:r>
              <a:rPr lang="en-US" sz="1200" dirty="0" smtClean="0">
                <a:solidFill>
                  <a:srgbClr val="FF0000"/>
                </a:solidFill>
              </a:rPr>
              <a:t>HE10</a:t>
            </a:r>
            <a:endParaRPr lang="en-US" sz="1200" dirty="0">
              <a:solidFill>
                <a:srgbClr val="FF0000"/>
              </a:solidFill>
            </a:endParaRPr>
          </a:p>
        </p:txBody>
      </p:sp>
      <p:sp>
        <p:nvSpPr>
          <p:cNvPr id="44" name="TextBox 43"/>
          <p:cNvSpPr txBox="1"/>
          <p:nvPr/>
        </p:nvSpPr>
        <p:spPr>
          <a:xfrm>
            <a:off x="3942384" y="4671722"/>
            <a:ext cx="1219200" cy="646331"/>
          </a:xfrm>
          <a:prstGeom prst="rect">
            <a:avLst/>
          </a:prstGeom>
          <a:noFill/>
        </p:spPr>
        <p:txBody>
          <a:bodyPr wrap="square" rtlCol="0">
            <a:spAutoFit/>
          </a:bodyPr>
          <a:lstStyle/>
          <a:p>
            <a:r>
              <a:rPr lang="en-US" sz="1200" dirty="0" smtClean="0">
                <a:solidFill>
                  <a:srgbClr val="FF0000"/>
                </a:solidFill>
              </a:rPr>
              <a:t>8:00</a:t>
            </a:r>
            <a:br>
              <a:rPr lang="en-US" sz="1200" dirty="0" smtClean="0">
                <a:solidFill>
                  <a:srgbClr val="FF0000"/>
                </a:solidFill>
              </a:rPr>
            </a:br>
            <a:r>
              <a:rPr lang="en-US" sz="1200" dirty="0" smtClean="0">
                <a:solidFill>
                  <a:srgbClr val="FF0000"/>
                </a:solidFill>
              </a:rPr>
              <a:t>COP Deadline for HE10</a:t>
            </a:r>
            <a:endParaRPr lang="en-US" sz="1200" dirty="0">
              <a:solidFill>
                <a:srgbClr val="FF0000"/>
              </a:solidFill>
            </a:endParaRPr>
          </a:p>
        </p:txBody>
      </p:sp>
      <p:cxnSp>
        <p:nvCxnSpPr>
          <p:cNvPr id="46" name="Straight Arrow Connector 45"/>
          <p:cNvCxnSpPr/>
          <p:nvPr/>
        </p:nvCxnSpPr>
        <p:spPr>
          <a:xfrm flipV="1">
            <a:off x="3429000" y="5415280"/>
            <a:ext cx="800100" cy="508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3429000" y="5943600"/>
            <a:ext cx="3185512"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386784" y="5446253"/>
            <a:ext cx="1860633" cy="276999"/>
          </a:xfrm>
          <a:prstGeom prst="rect">
            <a:avLst/>
          </a:prstGeom>
          <a:noFill/>
        </p:spPr>
        <p:txBody>
          <a:bodyPr wrap="square" rtlCol="0">
            <a:spAutoFit/>
          </a:bodyPr>
          <a:lstStyle/>
          <a:p>
            <a:r>
              <a:rPr lang="en-US" sz="1200" dirty="0" smtClean="0"/>
              <a:t>15 min to update COP</a:t>
            </a:r>
            <a:endParaRPr lang="en-US" sz="1200" dirty="0"/>
          </a:p>
        </p:txBody>
      </p:sp>
      <p:sp>
        <p:nvSpPr>
          <p:cNvPr id="50" name="TextBox 49"/>
          <p:cNvSpPr txBox="1"/>
          <p:nvPr/>
        </p:nvSpPr>
        <p:spPr>
          <a:xfrm>
            <a:off x="3429000" y="5943600"/>
            <a:ext cx="2556816" cy="276999"/>
          </a:xfrm>
          <a:prstGeom prst="rect">
            <a:avLst/>
          </a:prstGeom>
          <a:noFill/>
        </p:spPr>
        <p:txBody>
          <a:bodyPr wrap="square" rtlCol="0">
            <a:spAutoFit/>
          </a:bodyPr>
          <a:lstStyle/>
          <a:p>
            <a:r>
              <a:rPr lang="en-US" sz="1200" dirty="0" smtClean="0"/>
              <a:t>1 hour 15 min to prepare Resource</a:t>
            </a:r>
            <a:endParaRPr lang="en-US" sz="1200" dirty="0"/>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p:bldP spid="42" grpId="0"/>
      <p:bldP spid="43" grpId="0"/>
      <p:bldP spid="44" grpId="0"/>
      <p:bldP spid="49" grpId="0"/>
      <p:bldP spid="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SASM Timeline Proposal</a:t>
            </a:r>
            <a:endParaRPr lang="en-US" b="1" dirty="0">
              <a:solidFill>
                <a:schemeClr val="accent1"/>
              </a:solidFill>
            </a:endParaRPr>
          </a:p>
        </p:txBody>
      </p:sp>
      <p:sp>
        <p:nvSpPr>
          <p:cNvPr id="3" name="Content Placeholder 2"/>
          <p:cNvSpPr>
            <a:spLocks noGrp="1"/>
          </p:cNvSpPr>
          <p:nvPr>
            <p:ph idx="1"/>
          </p:nvPr>
        </p:nvSpPr>
        <p:spPr>
          <a:xfrm>
            <a:off x="228600" y="815182"/>
            <a:ext cx="8534400" cy="4319832"/>
          </a:xfrm>
        </p:spPr>
        <p:txBody>
          <a:bodyPr/>
          <a:lstStyle/>
          <a:p>
            <a:r>
              <a:rPr lang="en-US" sz="2800" dirty="0"/>
              <a:t>Proposed to decrease this requirement to &gt;= 1.5 </a:t>
            </a:r>
            <a:r>
              <a:rPr lang="en-US" sz="2800" dirty="0" smtClean="0"/>
              <a:t>hours</a:t>
            </a:r>
          </a:p>
          <a:p>
            <a:r>
              <a:rPr lang="en-US" sz="2800" dirty="0" smtClean="0"/>
              <a:t>No COP update, and minor timeline change</a:t>
            </a:r>
            <a:endParaRPr lang="en-US" sz="2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4" name="TextBox 3"/>
          <p:cNvSpPr txBox="1"/>
          <p:nvPr/>
        </p:nvSpPr>
        <p:spPr>
          <a:xfrm>
            <a:off x="647700" y="2867799"/>
            <a:ext cx="338554" cy="369332"/>
          </a:xfrm>
          <a:prstGeom prst="rect">
            <a:avLst/>
          </a:prstGeom>
          <a:noFill/>
        </p:spPr>
        <p:txBody>
          <a:bodyPr wrap="none" rtlCol="0">
            <a:spAutoFit/>
          </a:bodyPr>
          <a:lstStyle/>
          <a:p>
            <a:r>
              <a:rPr lang="en-US" dirty="0" smtClean="0">
                <a:solidFill>
                  <a:srgbClr val="00B0F0"/>
                </a:solidFill>
              </a:rPr>
              <a:t>X</a:t>
            </a:r>
            <a:endParaRPr lang="en-US" dirty="0">
              <a:solidFill>
                <a:srgbClr val="00B0F0"/>
              </a:solidFill>
            </a:endParaRPr>
          </a:p>
        </p:txBody>
      </p:sp>
      <p:sp>
        <p:nvSpPr>
          <p:cNvPr id="7" name="TextBox 6"/>
          <p:cNvSpPr txBox="1"/>
          <p:nvPr/>
        </p:nvSpPr>
        <p:spPr>
          <a:xfrm>
            <a:off x="1714500" y="2590800"/>
            <a:ext cx="762000" cy="646331"/>
          </a:xfrm>
          <a:prstGeom prst="rect">
            <a:avLst/>
          </a:prstGeom>
          <a:noFill/>
        </p:spPr>
        <p:txBody>
          <a:bodyPr wrap="square" rtlCol="0">
            <a:spAutoFit/>
          </a:bodyPr>
          <a:lstStyle/>
          <a:p>
            <a:pPr algn="ctr"/>
            <a:r>
              <a:rPr lang="en-US" dirty="0" smtClean="0">
                <a:solidFill>
                  <a:srgbClr val="00B0F0"/>
                </a:solidFill>
              </a:rPr>
              <a:t>X+30 min</a:t>
            </a:r>
            <a:endParaRPr lang="en-US" dirty="0">
              <a:solidFill>
                <a:srgbClr val="00B0F0"/>
              </a:solidFill>
            </a:endParaRPr>
          </a:p>
        </p:txBody>
      </p:sp>
      <p:sp>
        <p:nvSpPr>
          <p:cNvPr id="9" name="TextBox 8"/>
          <p:cNvSpPr txBox="1"/>
          <p:nvPr/>
        </p:nvSpPr>
        <p:spPr>
          <a:xfrm>
            <a:off x="3048000" y="2590800"/>
            <a:ext cx="762000" cy="646331"/>
          </a:xfrm>
          <a:prstGeom prst="rect">
            <a:avLst/>
          </a:prstGeom>
          <a:noFill/>
        </p:spPr>
        <p:txBody>
          <a:bodyPr wrap="square" rtlCol="0">
            <a:spAutoFit/>
          </a:bodyPr>
          <a:lstStyle/>
          <a:p>
            <a:pPr algn="ctr"/>
            <a:r>
              <a:rPr lang="en-US" dirty="0" smtClean="0">
                <a:solidFill>
                  <a:srgbClr val="00B0F0"/>
                </a:solidFill>
              </a:rPr>
              <a:t>X+40 min</a:t>
            </a:r>
            <a:endParaRPr lang="en-US" dirty="0">
              <a:solidFill>
                <a:srgbClr val="00B0F0"/>
              </a:solidFill>
            </a:endParaRPr>
          </a:p>
        </p:txBody>
      </p:sp>
      <p:sp>
        <p:nvSpPr>
          <p:cNvPr id="10" name="TextBox 9"/>
          <p:cNvSpPr txBox="1"/>
          <p:nvPr/>
        </p:nvSpPr>
        <p:spPr>
          <a:xfrm>
            <a:off x="3848100" y="2590800"/>
            <a:ext cx="762000" cy="646331"/>
          </a:xfrm>
          <a:prstGeom prst="rect">
            <a:avLst/>
          </a:prstGeom>
          <a:noFill/>
        </p:spPr>
        <p:txBody>
          <a:bodyPr wrap="square" rtlCol="0">
            <a:spAutoFit/>
          </a:bodyPr>
          <a:lstStyle/>
          <a:p>
            <a:pPr algn="ctr"/>
            <a:r>
              <a:rPr lang="en-US" dirty="0" smtClean="0">
                <a:solidFill>
                  <a:srgbClr val="00B0F0"/>
                </a:solidFill>
              </a:rPr>
              <a:t>X+60 min</a:t>
            </a:r>
            <a:endParaRPr lang="en-US" dirty="0">
              <a:solidFill>
                <a:srgbClr val="00B0F0"/>
              </a:solidFill>
            </a:endParaRPr>
          </a:p>
        </p:txBody>
      </p:sp>
      <p:sp>
        <p:nvSpPr>
          <p:cNvPr id="11" name="TextBox 10"/>
          <p:cNvSpPr txBox="1"/>
          <p:nvPr/>
        </p:nvSpPr>
        <p:spPr>
          <a:xfrm>
            <a:off x="5905500" y="2313801"/>
            <a:ext cx="1143000" cy="923330"/>
          </a:xfrm>
          <a:prstGeom prst="rect">
            <a:avLst/>
          </a:prstGeom>
          <a:noFill/>
        </p:spPr>
        <p:txBody>
          <a:bodyPr wrap="square" rtlCol="0">
            <a:spAutoFit/>
          </a:bodyPr>
          <a:lstStyle/>
          <a:p>
            <a:pPr algn="ctr"/>
            <a:r>
              <a:rPr lang="en-US" dirty="0" smtClean="0">
                <a:solidFill>
                  <a:srgbClr val="00B0F0"/>
                </a:solidFill>
              </a:rPr>
              <a:t>Start of Awarded Hour</a:t>
            </a:r>
            <a:endParaRPr lang="en-US" dirty="0">
              <a:solidFill>
                <a:srgbClr val="00B0F0"/>
              </a:solidFill>
            </a:endParaRPr>
          </a:p>
        </p:txBody>
      </p:sp>
      <p:cxnSp>
        <p:nvCxnSpPr>
          <p:cNvPr id="14" name="Straight Connector 13"/>
          <p:cNvCxnSpPr/>
          <p:nvPr/>
        </p:nvCxnSpPr>
        <p:spPr>
          <a:xfrm>
            <a:off x="685800" y="3429000"/>
            <a:ext cx="750570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V="1">
            <a:off x="2057400" y="3237131"/>
            <a:ext cx="0" cy="367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3429000" y="3237131"/>
            <a:ext cx="0" cy="8530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4191000" y="3245219"/>
            <a:ext cx="0" cy="367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6553200" y="3245219"/>
            <a:ext cx="0" cy="367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838200" y="3245219"/>
            <a:ext cx="0" cy="367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33400" y="3628473"/>
            <a:ext cx="1130446" cy="830997"/>
          </a:xfrm>
          <a:prstGeom prst="rect">
            <a:avLst/>
          </a:prstGeom>
          <a:noFill/>
        </p:spPr>
        <p:txBody>
          <a:bodyPr wrap="square" rtlCol="0">
            <a:spAutoFit/>
          </a:bodyPr>
          <a:lstStyle/>
          <a:p>
            <a:r>
              <a:rPr lang="en-US" sz="1200" b="1" dirty="0" smtClean="0"/>
              <a:t>Determine AS amount </a:t>
            </a:r>
            <a:r>
              <a:rPr lang="en-US" sz="1200" dirty="0" smtClean="0"/>
              <a:t>and Notify Market</a:t>
            </a:r>
            <a:endParaRPr lang="en-US" sz="1200" dirty="0"/>
          </a:p>
        </p:txBody>
      </p:sp>
      <p:sp>
        <p:nvSpPr>
          <p:cNvPr id="32" name="TextBox 31"/>
          <p:cNvSpPr txBox="1"/>
          <p:nvPr/>
        </p:nvSpPr>
        <p:spPr>
          <a:xfrm>
            <a:off x="1740046" y="3632849"/>
            <a:ext cx="755733" cy="461665"/>
          </a:xfrm>
          <a:prstGeom prst="rect">
            <a:avLst/>
          </a:prstGeom>
          <a:noFill/>
        </p:spPr>
        <p:txBody>
          <a:bodyPr wrap="square" rtlCol="0">
            <a:spAutoFit/>
          </a:bodyPr>
          <a:lstStyle/>
          <a:p>
            <a:r>
              <a:rPr lang="en-US" sz="1200" dirty="0" smtClean="0"/>
              <a:t>Execute SASM</a:t>
            </a:r>
            <a:endParaRPr lang="en-US" sz="1200" dirty="0"/>
          </a:p>
        </p:txBody>
      </p:sp>
      <p:sp>
        <p:nvSpPr>
          <p:cNvPr id="33" name="TextBox 32"/>
          <p:cNvSpPr txBox="1"/>
          <p:nvPr/>
        </p:nvSpPr>
        <p:spPr>
          <a:xfrm>
            <a:off x="3153335" y="4094514"/>
            <a:ext cx="1011823" cy="461665"/>
          </a:xfrm>
          <a:prstGeom prst="rect">
            <a:avLst/>
          </a:prstGeom>
          <a:noFill/>
        </p:spPr>
        <p:txBody>
          <a:bodyPr wrap="square" rtlCol="0">
            <a:spAutoFit/>
          </a:bodyPr>
          <a:lstStyle/>
          <a:p>
            <a:r>
              <a:rPr lang="en-US" sz="1200" dirty="0" smtClean="0"/>
              <a:t>Award Notification</a:t>
            </a:r>
            <a:endParaRPr lang="en-US" sz="1200" dirty="0"/>
          </a:p>
        </p:txBody>
      </p:sp>
      <p:sp>
        <p:nvSpPr>
          <p:cNvPr id="35" name="TextBox 34"/>
          <p:cNvSpPr txBox="1"/>
          <p:nvPr/>
        </p:nvSpPr>
        <p:spPr>
          <a:xfrm>
            <a:off x="3932738" y="3628472"/>
            <a:ext cx="1011823" cy="461665"/>
          </a:xfrm>
          <a:prstGeom prst="rect">
            <a:avLst/>
          </a:prstGeom>
          <a:noFill/>
        </p:spPr>
        <p:txBody>
          <a:bodyPr wrap="square" rtlCol="0">
            <a:spAutoFit/>
          </a:bodyPr>
          <a:lstStyle/>
          <a:p>
            <a:r>
              <a:rPr lang="en-US" sz="1200" dirty="0" smtClean="0"/>
              <a:t>COP Updated</a:t>
            </a:r>
            <a:endParaRPr lang="en-US" sz="1200" dirty="0"/>
          </a:p>
        </p:txBody>
      </p:sp>
      <p:sp>
        <p:nvSpPr>
          <p:cNvPr id="37" name="TextBox 36"/>
          <p:cNvSpPr txBox="1"/>
          <p:nvPr/>
        </p:nvSpPr>
        <p:spPr>
          <a:xfrm>
            <a:off x="618701" y="4671722"/>
            <a:ext cx="629497" cy="276999"/>
          </a:xfrm>
          <a:prstGeom prst="rect">
            <a:avLst/>
          </a:prstGeom>
          <a:noFill/>
        </p:spPr>
        <p:txBody>
          <a:bodyPr wrap="square" rtlCol="0">
            <a:spAutoFit/>
          </a:bodyPr>
          <a:lstStyle/>
          <a:p>
            <a:r>
              <a:rPr lang="en-US" sz="1200" dirty="0" smtClean="0">
                <a:solidFill>
                  <a:srgbClr val="FF0000"/>
                </a:solidFill>
              </a:rPr>
              <a:t>7:30</a:t>
            </a:r>
            <a:endParaRPr lang="en-US" sz="1200" dirty="0">
              <a:solidFill>
                <a:srgbClr val="FF0000"/>
              </a:solidFill>
            </a:endParaRPr>
          </a:p>
        </p:txBody>
      </p:sp>
      <p:sp>
        <p:nvSpPr>
          <p:cNvPr id="38" name="TextBox 37"/>
          <p:cNvSpPr txBox="1"/>
          <p:nvPr/>
        </p:nvSpPr>
        <p:spPr>
          <a:xfrm>
            <a:off x="1770803" y="4671722"/>
            <a:ext cx="1200997" cy="830997"/>
          </a:xfrm>
          <a:prstGeom prst="rect">
            <a:avLst/>
          </a:prstGeom>
          <a:noFill/>
        </p:spPr>
        <p:txBody>
          <a:bodyPr wrap="square" rtlCol="0">
            <a:spAutoFit/>
          </a:bodyPr>
          <a:lstStyle/>
          <a:p>
            <a:r>
              <a:rPr lang="en-US" sz="1200" dirty="0" smtClean="0">
                <a:solidFill>
                  <a:srgbClr val="FF0000"/>
                </a:solidFill>
              </a:rPr>
              <a:t>8:00</a:t>
            </a:r>
          </a:p>
          <a:p>
            <a:r>
              <a:rPr lang="en-US" sz="1200" dirty="0" smtClean="0">
                <a:solidFill>
                  <a:srgbClr val="FF0000"/>
                </a:solidFill>
              </a:rPr>
              <a:t>COP and AS Offer Deadline for HE10</a:t>
            </a:r>
            <a:endParaRPr lang="en-US" sz="1200" dirty="0">
              <a:solidFill>
                <a:srgbClr val="FF0000"/>
              </a:solidFill>
            </a:endParaRPr>
          </a:p>
        </p:txBody>
      </p:sp>
      <p:sp>
        <p:nvSpPr>
          <p:cNvPr id="40" name="TextBox 39"/>
          <p:cNvSpPr txBox="1"/>
          <p:nvPr/>
        </p:nvSpPr>
        <p:spPr>
          <a:xfrm>
            <a:off x="3216957" y="4671722"/>
            <a:ext cx="629497" cy="276999"/>
          </a:xfrm>
          <a:prstGeom prst="rect">
            <a:avLst/>
          </a:prstGeom>
          <a:noFill/>
        </p:spPr>
        <p:txBody>
          <a:bodyPr wrap="square" rtlCol="0">
            <a:spAutoFit/>
          </a:bodyPr>
          <a:lstStyle/>
          <a:p>
            <a:r>
              <a:rPr lang="en-US" sz="1200" dirty="0" smtClean="0">
                <a:solidFill>
                  <a:srgbClr val="FF0000"/>
                </a:solidFill>
              </a:rPr>
              <a:t>8:10</a:t>
            </a:r>
            <a:endParaRPr lang="en-US" sz="1200" dirty="0">
              <a:solidFill>
                <a:srgbClr val="FF0000"/>
              </a:solidFill>
            </a:endParaRPr>
          </a:p>
        </p:txBody>
      </p:sp>
      <p:sp>
        <p:nvSpPr>
          <p:cNvPr id="42" name="TextBox 41"/>
          <p:cNvSpPr txBox="1"/>
          <p:nvPr/>
        </p:nvSpPr>
        <p:spPr>
          <a:xfrm>
            <a:off x="6299764" y="4671722"/>
            <a:ext cx="629497" cy="276999"/>
          </a:xfrm>
          <a:prstGeom prst="rect">
            <a:avLst/>
          </a:prstGeom>
          <a:noFill/>
        </p:spPr>
        <p:txBody>
          <a:bodyPr wrap="square" rtlCol="0">
            <a:spAutoFit/>
          </a:bodyPr>
          <a:lstStyle/>
          <a:p>
            <a:r>
              <a:rPr lang="en-US" sz="1200" dirty="0" smtClean="0">
                <a:solidFill>
                  <a:srgbClr val="FF0000"/>
                </a:solidFill>
              </a:rPr>
              <a:t>9:00</a:t>
            </a:r>
            <a:endParaRPr lang="en-US" sz="1200" dirty="0">
              <a:solidFill>
                <a:srgbClr val="FF0000"/>
              </a:solidFill>
            </a:endParaRPr>
          </a:p>
        </p:txBody>
      </p:sp>
      <p:sp>
        <p:nvSpPr>
          <p:cNvPr id="43" name="TextBox 42"/>
          <p:cNvSpPr txBox="1"/>
          <p:nvPr/>
        </p:nvSpPr>
        <p:spPr>
          <a:xfrm>
            <a:off x="6934200" y="4671722"/>
            <a:ext cx="629497" cy="276999"/>
          </a:xfrm>
          <a:prstGeom prst="rect">
            <a:avLst/>
          </a:prstGeom>
          <a:noFill/>
        </p:spPr>
        <p:txBody>
          <a:bodyPr wrap="square" rtlCol="0">
            <a:spAutoFit/>
          </a:bodyPr>
          <a:lstStyle/>
          <a:p>
            <a:r>
              <a:rPr lang="en-US" sz="1200" dirty="0" smtClean="0">
                <a:solidFill>
                  <a:srgbClr val="FF0000"/>
                </a:solidFill>
              </a:rPr>
              <a:t>HE10</a:t>
            </a:r>
            <a:endParaRPr lang="en-US" sz="1200" dirty="0">
              <a:solidFill>
                <a:srgbClr val="FF0000"/>
              </a:solidFill>
            </a:endParaRPr>
          </a:p>
        </p:txBody>
      </p:sp>
      <p:cxnSp>
        <p:nvCxnSpPr>
          <p:cNvPr id="47" name="Straight Arrow Connector 46"/>
          <p:cNvCxnSpPr/>
          <p:nvPr/>
        </p:nvCxnSpPr>
        <p:spPr>
          <a:xfrm>
            <a:off x="3429000" y="5943600"/>
            <a:ext cx="3185512"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3429000" y="5943600"/>
            <a:ext cx="2556816" cy="276999"/>
          </a:xfrm>
          <a:prstGeom prst="rect">
            <a:avLst/>
          </a:prstGeom>
          <a:noFill/>
        </p:spPr>
        <p:txBody>
          <a:bodyPr wrap="square" rtlCol="0">
            <a:spAutoFit/>
          </a:bodyPr>
          <a:lstStyle/>
          <a:p>
            <a:r>
              <a:rPr lang="en-US" sz="1200" dirty="0" smtClean="0"/>
              <a:t>50 min to prepare Resource</a:t>
            </a:r>
            <a:endParaRPr lang="en-US" sz="1200" dirty="0"/>
          </a:p>
        </p:txBody>
      </p:sp>
      <p:sp>
        <p:nvSpPr>
          <p:cNvPr id="5" name="Multiply 4"/>
          <p:cNvSpPr/>
          <p:nvPr/>
        </p:nvSpPr>
        <p:spPr>
          <a:xfrm>
            <a:off x="3694343" y="2844555"/>
            <a:ext cx="1095918" cy="1249958"/>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464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5"/>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5" grpId="0"/>
      <p:bldP spid="37" grpId="0"/>
      <p:bldP spid="38" grpId="0"/>
      <p:bldP spid="40" grpId="0"/>
      <p:bldP spid="42" grpId="0"/>
      <p:bldP spid="43" grpId="0"/>
      <p:bldP spid="50" grpId="0"/>
      <p:bldP spid="5" grpId="0" animBg="1"/>
      <p:bldP spid="5" grpId="1" animBg="1"/>
    </p:bld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dcmitype/"/>
    <ds:schemaRef ds:uri="http://purl.org/dc/elements/1.1/"/>
    <ds:schemaRef ds:uri="http://purl.org/dc/terms/"/>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c34af464-7aa1-4edd-9be4-83dffc1cb926"/>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886</TotalTime>
  <Words>324</Words>
  <Application>Microsoft Office PowerPoint</Application>
  <PresentationFormat>On-screen Show (4:3)</PresentationFormat>
  <Paragraphs>82</Paragraphs>
  <Slides>6</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6</vt:i4>
      </vt:variant>
    </vt:vector>
  </HeadingPairs>
  <TitlesOfParts>
    <vt:vector size="11" baseType="lpstr">
      <vt:lpstr>Arial</vt:lpstr>
      <vt:lpstr>Calibri</vt:lpstr>
      <vt:lpstr>1_Custom Design</vt:lpstr>
      <vt:lpstr>Office Theme</vt:lpstr>
      <vt:lpstr>Custom Design</vt:lpstr>
      <vt:lpstr>PowerPoint Presentation</vt:lpstr>
      <vt:lpstr>Supplemental Ancillary Services Market (SASM) Update</vt:lpstr>
      <vt:lpstr>RUC Congestion Rent Discussion</vt:lpstr>
      <vt:lpstr>SCED Analysis</vt:lpstr>
      <vt:lpstr>SASM Timeline Proposal</vt:lpstr>
      <vt:lpstr>SASM Timeline Proposal</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Gilbertson, Jeff</cp:lastModifiedBy>
  <cp:revision>49</cp:revision>
  <cp:lastPrinted>2016-01-21T20:53:15Z</cp:lastPrinted>
  <dcterms:created xsi:type="dcterms:W3CDTF">2016-01-21T15:20:31Z</dcterms:created>
  <dcterms:modified xsi:type="dcterms:W3CDTF">2016-04-14T20:32:47Z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