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FF99"/>
    <a:srgbClr val="99FF99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65" autoAdjust="0"/>
    <p:restoredTop sz="99275" autoAdjust="0"/>
  </p:normalViewPr>
  <p:slideViewPr>
    <p:cSldViewPr>
      <p:cViewPr varScale="1">
        <p:scale>
          <a:sx n="105" d="100"/>
          <a:sy n="105" d="100"/>
        </p:scale>
        <p:origin x="552" y="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1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510"/>
            <a:ext cx="5607050" cy="418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823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829823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39869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Project 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April 14, </a:t>
            </a:r>
            <a:r>
              <a:rPr lang="en-US" sz="2000" kern="0" dirty="0" smtClean="0">
                <a:latin typeface="+mn-lt"/>
              </a:rPr>
              <a:t>2016</a:t>
            </a:r>
            <a:endParaRPr lang="en-US" sz="2000" kern="0" dirty="0">
              <a:latin typeface="+mn-lt"/>
            </a:endParaRP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7162800" y="6457950"/>
            <a:ext cx="1193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0" smtClean="0">
                <a:solidFill>
                  <a:prstClr val="black"/>
                </a:solidFill>
              </a:rPr>
              <a:t>ERCOT Public</a:t>
            </a:r>
            <a:endParaRPr lang="en-US" sz="1200" b="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1271340"/>
              </p:ext>
            </p:extLst>
          </p:nvPr>
        </p:nvGraphicFramePr>
        <p:xfrm>
          <a:off x="76201" y="762000"/>
          <a:ext cx="8991599" cy="2774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NPRR495 </a:t>
                      </a:r>
                      <a:r>
                        <a:rPr lang="en-US" sz="1000" dirty="0" smtClean="0"/>
                        <a:t>– Changes to Ancillary Services Capacity Monitor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</a:t>
                      </a:r>
                      <a:r>
                        <a:rPr lang="en-US" sz="1050" dirty="0" smtClean="0"/>
                        <a:t>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NPRR736 </a:t>
                      </a:r>
                      <a:r>
                        <a:rPr lang="en-US" sz="1000" dirty="0" smtClean="0"/>
                        <a:t>– Updates to the Ancillary Service Capacity Monitor Display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</a:t>
                      </a:r>
                      <a:r>
                        <a:rPr lang="en-US" sz="1050" dirty="0" smtClean="0"/>
                        <a:t>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$55k-$65k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RRGRR003 </a:t>
                      </a:r>
                      <a:r>
                        <a:rPr lang="en-US" sz="1000" dirty="0" smtClean="0"/>
                        <a:t>– Modifications to Improve Wind Forecasting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RRGRR006 </a:t>
                      </a:r>
                      <a:r>
                        <a:rPr lang="en-US" sz="1000" dirty="0" smtClean="0"/>
                        <a:t>– Clarification of </a:t>
                      </a:r>
                      <a:r>
                        <a:rPr lang="en-US" sz="1000" dirty="0" err="1" smtClean="0"/>
                        <a:t>Desc</a:t>
                      </a:r>
                      <a:r>
                        <a:rPr lang="en-US" sz="1000" dirty="0" smtClean="0"/>
                        <a:t>. and Alignment with Resource Asset Registration Forms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RDWG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RRGRR007 </a:t>
                      </a:r>
                      <a:r>
                        <a:rPr lang="en-US" sz="1000" dirty="0" smtClean="0"/>
                        <a:t>– Adding Solar Resource Registration Inputs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NOGRR143 </a:t>
                      </a:r>
                      <a:r>
                        <a:rPr lang="en-US" sz="1000" dirty="0" smtClean="0"/>
                        <a:t>– Align Nodal </a:t>
                      </a:r>
                      <a:r>
                        <a:rPr lang="en-US" sz="1000" dirty="0" smtClean="0"/>
                        <a:t>Op. </a:t>
                      </a:r>
                      <a:r>
                        <a:rPr lang="en-US" sz="1000" dirty="0" smtClean="0"/>
                        <a:t>Guides with NERC Reliability Standard, BAL-001-TRE-1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2016</a:t>
                      </a:r>
                      <a:endParaRPr lang="en-US" sz="1050" dirty="0" smtClean="0"/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&lt;$10k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(O&amp;M)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PDCWG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NOGRR147 </a:t>
                      </a:r>
                      <a:r>
                        <a:rPr lang="en-US" sz="1000" dirty="0" smtClean="0"/>
                        <a:t>–</a:t>
                      </a:r>
                      <a:r>
                        <a:rPr lang="en-US" sz="900" dirty="0" smtClean="0"/>
                        <a:t> </a:t>
                      </a:r>
                      <a:r>
                        <a:rPr lang="en-US" sz="1000" dirty="0" smtClean="0"/>
                        <a:t>Reactive Power Testing Requirements</a:t>
                      </a:r>
                      <a:endParaRPr lang="en-US" sz="1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May </a:t>
                      </a:r>
                      <a:r>
                        <a:rPr lang="en-US" sz="1050" dirty="0" smtClean="0"/>
                        <a:t>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$40k-$50k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Luminant</a:t>
                      </a:r>
                      <a:endParaRPr lang="en-US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NPRR714 </a:t>
                      </a:r>
                      <a:r>
                        <a:rPr lang="en-US" sz="1000" dirty="0" smtClean="0"/>
                        <a:t>– Real-Time Make-Whole Payment for Exceptional Fuel Cost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7"/>
          <p:cNvSpPr txBox="1">
            <a:spLocks/>
          </p:cNvSpPr>
          <p:nvPr/>
        </p:nvSpPr>
        <p:spPr bwMode="auto">
          <a:xfrm>
            <a:off x="7162800" y="6457950"/>
            <a:ext cx="1193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0" smtClean="0">
                <a:solidFill>
                  <a:prstClr val="black"/>
                </a:solidFill>
              </a:rPr>
              <a:t>ERCOT Public</a:t>
            </a:r>
            <a:endParaRPr lang="en-US" sz="1200" b="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6126" y="1320792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Mar</a:t>
            </a:r>
            <a:r>
              <a:rPr lang="en-US" sz="800" b="0" i="1" dirty="0" smtClean="0">
                <a:solidFill>
                  <a:srgbClr val="FF0000"/>
                </a:solidFill>
              </a:rPr>
              <a:t>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14649" y="1613356"/>
            <a:ext cx="1539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0" i="1" dirty="0" smtClean="0">
                <a:solidFill>
                  <a:srgbClr val="FF0000"/>
                </a:solidFill>
              </a:rPr>
              <a:t>Moved from </a:t>
            </a:r>
            <a:r>
              <a:rPr lang="en-US" sz="800" b="0" i="1" dirty="0" smtClean="0">
                <a:solidFill>
                  <a:srgbClr val="FF0000"/>
                </a:solidFill>
              </a:rPr>
              <a:t>Mar</a:t>
            </a:r>
            <a:r>
              <a:rPr lang="en-US" sz="800" b="0" i="1" dirty="0" smtClean="0">
                <a:solidFill>
                  <a:srgbClr val="FF0000"/>
                </a:solidFill>
              </a:rPr>
              <a:t> 2016</a:t>
            </a:r>
            <a:endParaRPr lang="en-US" sz="800" b="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66014</TotalTime>
  <Words>183</Words>
  <Application>Microsoft Office PowerPoint</Application>
  <PresentationFormat>On-screen Show (4:3)</PresentationFormat>
  <Paragraphs>57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Arial Black</vt:lpstr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1536</cp:revision>
  <cp:lastPrinted>2016-02-08T17:50:31Z</cp:lastPrinted>
  <dcterms:created xsi:type="dcterms:W3CDTF">2005-04-21T14:28:35Z</dcterms:created>
  <dcterms:modified xsi:type="dcterms:W3CDTF">2016-04-11T21:14:37Z</dcterms:modified>
</cp:coreProperties>
</file>