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1"/>
  </p:notesMasterIdLst>
  <p:handoutMasterIdLst>
    <p:handoutMasterId r:id="rId22"/>
  </p:handoutMasterIdLst>
  <p:sldIdLst>
    <p:sldId id="260" r:id="rId7"/>
    <p:sldId id="258" r:id="rId8"/>
    <p:sldId id="257" r:id="rId9"/>
    <p:sldId id="280" r:id="rId10"/>
    <p:sldId id="284" r:id="rId11"/>
    <p:sldId id="285" r:id="rId12"/>
    <p:sldId id="265" r:id="rId13"/>
    <p:sldId id="287" r:id="rId14"/>
    <p:sldId id="288" r:id="rId15"/>
    <p:sldId id="289" r:id="rId16"/>
    <p:sldId id="290" r:id="rId17"/>
    <p:sldId id="291" r:id="rId18"/>
    <p:sldId id="292" r:id="rId19"/>
    <p:sldId id="293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67" autoAdjust="0"/>
    <p:restoredTop sz="98752" autoAdjust="0"/>
  </p:normalViewPr>
  <p:slideViewPr>
    <p:cSldViewPr showGuides="1">
      <p:cViewPr varScale="1">
        <p:scale>
          <a:sx n="112" d="100"/>
          <a:sy n="112" d="100"/>
        </p:scale>
        <p:origin x="15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77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69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9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014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6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82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67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9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Update and Summary of </a:t>
            </a:r>
          </a:p>
          <a:p>
            <a:r>
              <a:rPr lang="en-US" sz="2400" b="1" dirty="0" smtClean="0"/>
              <a:t>Project Priority List (PPL) Activity </a:t>
            </a:r>
            <a:endParaRPr lang="en-US" sz="2400" b="1" dirty="0"/>
          </a:p>
          <a:p>
            <a:endParaRPr lang="en-US" dirty="0"/>
          </a:p>
          <a:p>
            <a:r>
              <a:rPr lang="en-US" dirty="0" smtClean="0"/>
              <a:t>April 14,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3/31/2016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47" y="838200"/>
            <a:ext cx="8628653" cy="534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3/31/2016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838200"/>
            <a:ext cx="8610600" cy="534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3/31/2016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858209"/>
            <a:ext cx="8554604" cy="53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3/31/2016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8610600" cy="533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3/31/2016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859709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219200"/>
            <a:ext cx="7391400" cy="3886200"/>
          </a:xfrm>
        </p:spPr>
        <p:txBody>
          <a:bodyPr/>
          <a:lstStyle/>
          <a:p>
            <a:r>
              <a:rPr lang="en-US" sz="2400" dirty="0" smtClean="0"/>
              <a:t>Project Portfolio Update</a:t>
            </a:r>
            <a:r>
              <a:rPr lang="en-US" sz="1800" dirty="0" smtClean="0"/>
              <a:t>			p. 3-6</a:t>
            </a:r>
          </a:p>
          <a:p>
            <a:pPr lvl="1"/>
            <a:r>
              <a:rPr lang="en-US" sz="1800" dirty="0" smtClean="0"/>
              <a:t>Recent/Upcoming Project Highlights</a:t>
            </a:r>
          </a:p>
          <a:p>
            <a:pPr lvl="1"/>
            <a:r>
              <a:rPr lang="en-US" sz="1800" dirty="0" smtClean="0"/>
              <a:t>2016 Release Targets</a:t>
            </a:r>
          </a:p>
          <a:p>
            <a:pPr lvl="1"/>
            <a:r>
              <a:rPr lang="en-US" sz="1800" dirty="0" smtClean="0"/>
              <a:t>2016 Project Spending Forecast</a:t>
            </a:r>
          </a:p>
          <a:p>
            <a:pPr lvl="1"/>
            <a:r>
              <a:rPr lang="en-US" sz="1800" dirty="0" smtClean="0"/>
              <a:t>Revision Request Funding Placeholder Status</a:t>
            </a:r>
          </a:p>
          <a:p>
            <a:pPr lvl="1"/>
            <a:endParaRPr lang="en-US" sz="1800" dirty="0" smtClean="0"/>
          </a:p>
          <a:p>
            <a:r>
              <a:rPr lang="en-US" sz="2400" dirty="0" smtClean="0"/>
              <a:t>Appendix</a:t>
            </a:r>
          </a:p>
          <a:p>
            <a:pPr lvl="1"/>
            <a:r>
              <a:rPr lang="en-US" sz="1800" dirty="0" smtClean="0"/>
              <a:t>Project Portfolio Gantt Chart			p. 7-14</a:t>
            </a:r>
            <a:endParaRPr lang="en-US" sz="1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93470" y="6096000"/>
            <a:ext cx="7795260" cy="56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 dirty="0"/>
              <a:t>Location of Project Priority List (PPL):   </a:t>
            </a:r>
            <a:r>
              <a:rPr lang="en-US" b="0" dirty="0">
                <a:hlinkClick r:id="rId3"/>
              </a:rPr>
              <a:t>http://www.ercot.com/services/projects/index</a:t>
            </a:r>
            <a:endParaRPr lang="en-US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243682"/>
            <a:ext cx="5105400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</a:rPr>
              <a:t>Project Update Agenda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Recent / Upcoming Project Highlights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19200"/>
            <a:ext cx="8648700" cy="4419600"/>
          </a:xfrm>
        </p:spPr>
        <p:txBody>
          <a:bodyPr/>
          <a:lstStyle/>
          <a:p>
            <a:pPr>
              <a:tabLst>
                <a:tab pos="6862763" algn="l"/>
              </a:tabLst>
            </a:pPr>
            <a:r>
              <a:rPr lang="en-US" sz="2000" dirty="0" smtClean="0"/>
              <a:t>2016 </a:t>
            </a:r>
            <a:r>
              <a:rPr lang="en-US" sz="2000" dirty="0"/>
              <a:t>April Release – Week of </a:t>
            </a:r>
            <a:r>
              <a:rPr lang="en-US" sz="2000" dirty="0" smtClean="0"/>
              <a:t>4/12/2016</a:t>
            </a:r>
            <a:r>
              <a:rPr lang="en-US" sz="2000" i="1" dirty="0">
                <a:solidFill>
                  <a:srgbClr val="00B050"/>
                </a:solidFill>
              </a:rPr>
              <a:t>	 In Flight</a:t>
            </a:r>
          </a:p>
          <a:p>
            <a:pPr lvl="1">
              <a:tabLst>
                <a:tab pos="6862763" algn="l"/>
              </a:tabLst>
            </a:pPr>
            <a:r>
              <a:rPr lang="en-US" sz="1600" dirty="0"/>
              <a:t>NPRR419 – Revise Real-Time Energy Imbalance and RMR Adjustment Charge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NPRR728 </a:t>
            </a:r>
            <a:r>
              <a:rPr lang="en-US" sz="1600" dirty="0"/>
              <a:t>– Removal of Language Related to </a:t>
            </a:r>
            <a:r>
              <a:rPr lang="en-US" sz="1600" dirty="0" smtClean="0"/>
              <a:t>NPRR484</a:t>
            </a:r>
          </a:p>
          <a:p>
            <a:pPr lvl="2">
              <a:tabLst>
                <a:tab pos="6862763" algn="l"/>
              </a:tabLst>
            </a:pPr>
            <a:r>
              <a:rPr lang="en-US" sz="1600" dirty="0" smtClean="0"/>
              <a:t>Section 16.11.4.7 (2)</a:t>
            </a:r>
            <a:endParaRPr lang="en-US" sz="1200" dirty="0" smtClean="0"/>
          </a:p>
          <a:p>
            <a:pPr lvl="1">
              <a:tabLst>
                <a:tab pos="6862763" algn="l"/>
              </a:tabLst>
            </a:pPr>
            <a:endParaRPr lang="en-US" sz="1600" dirty="0"/>
          </a:p>
          <a:p>
            <a:pPr>
              <a:tabLst>
                <a:tab pos="6862763" algn="l"/>
              </a:tabLst>
            </a:pPr>
            <a:endParaRPr lang="en-US" sz="2000" dirty="0" smtClean="0"/>
          </a:p>
          <a:p>
            <a:pPr>
              <a:tabLst>
                <a:tab pos="6862763" algn="l"/>
              </a:tabLst>
            </a:pPr>
            <a:r>
              <a:rPr lang="en-US" sz="2000" dirty="0" smtClean="0"/>
              <a:t>2016 </a:t>
            </a:r>
            <a:r>
              <a:rPr lang="en-US" sz="2000" dirty="0"/>
              <a:t>June Release – Week of </a:t>
            </a:r>
            <a:r>
              <a:rPr lang="en-US" sz="2000" strike="sngStrike" dirty="0" smtClean="0"/>
              <a:t>6/14/2016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6/21/2016</a:t>
            </a:r>
            <a:r>
              <a:rPr lang="en-US" sz="2000" i="1" dirty="0">
                <a:solidFill>
                  <a:srgbClr val="00B050"/>
                </a:solidFill>
              </a:rPr>
              <a:t>	 In Flight</a:t>
            </a:r>
          </a:p>
          <a:p>
            <a:pPr lvl="1">
              <a:tabLst>
                <a:tab pos="6862763" algn="l"/>
              </a:tabLst>
            </a:pPr>
            <a:r>
              <a:rPr lang="en-US" sz="1600" dirty="0"/>
              <a:t>NPRR515 – Day-Ahead Market Self-Commitment of Generation Resources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NPRR617 </a:t>
            </a:r>
            <a:r>
              <a:rPr lang="en-US" sz="1600" dirty="0"/>
              <a:t>– Energy Offer Flexibility</a:t>
            </a:r>
          </a:p>
          <a:p>
            <a:pPr lvl="1">
              <a:tabLst>
                <a:tab pos="6862763" algn="l"/>
              </a:tabLst>
            </a:pPr>
            <a:r>
              <a:rPr lang="en-US" sz="1600" dirty="0"/>
              <a:t>NPRR700 – Utilizing Actual Fuel Costs in Startup Offer </a:t>
            </a:r>
            <a:r>
              <a:rPr lang="en-US" sz="1600" dirty="0" smtClean="0"/>
              <a:t>Caps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505200" y="5881687"/>
            <a:ext cx="5257800" cy="43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10240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7630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2016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300990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758190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6502344" y="5308437"/>
            <a:ext cx="2497136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NPRR686(b)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–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Solar portion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293197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404283"/>
              </p:ext>
            </p:extLst>
          </p:nvPr>
        </p:nvGraphicFramePr>
        <p:xfrm>
          <a:off x="160280" y="838201"/>
          <a:ext cx="8839200" cy="3581399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2/2 – 2/4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4/12 – 4/14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6/21 – 6/23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8/16 – 8/18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10/18 – 10/20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12/6 – 12/8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NPRR686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NPRR515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EMS Upgrade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RMGRR126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NOGRR050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2498462" y="6227071"/>
            <a:ext cx="4747780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Codes: NS = Not Started, I = Initiation, P = Planning, E = Execution, H = On Hold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62800" y="1400352"/>
            <a:ext cx="38930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610600" y="1408898"/>
            <a:ext cx="37054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I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1401221"/>
            <a:ext cx="38930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27360" y="1393144"/>
            <a:ext cx="389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160280" y="4495800"/>
            <a:ext cx="8839200" cy="261610"/>
          </a:xfrm>
          <a:prstGeom prst="rect">
            <a:avLst/>
          </a:prstGeom>
          <a:solidFill>
            <a:srgbClr val="BBE0E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2016 TBD Items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(and point at which they became “TBD”)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566638"/>
              </p:ext>
            </p:extLst>
          </p:nvPr>
        </p:nvGraphicFramePr>
        <p:xfrm>
          <a:off x="160280" y="4761471"/>
          <a:ext cx="7840720" cy="464820"/>
        </p:xfrm>
        <a:graphic>
          <a:graphicData uri="http://schemas.openxmlformats.org/drawingml/2006/table">
            <a:tbl>
              <a:tblPr firstRow="1" bandRow="1"/>
              <a:tblGrid>
                <a:gridCol w="1955072"/>
                <a:gridCol w="1510266"/>
                <a:gridCol w="1860782"/>
                <a:gridCol w="2514600"/>
              </a:tblGrid>
              <a:tr h="239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November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December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February 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203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NOGRR084, NPRR664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NPRR679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0" strike="sngStrike" baseline="0" dirty="0" smtClean="0">
                          <a:solidFill>
                            <a:schemeClr val="tx1"/>
                          </a:solidFill>
                        </a:rPr>
                        <a:t>SCR786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NPRR210,  SCR781  H, </a:t>
                      </a:r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NOGRR147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791200" y="1401221"/>
            <a:ext cx="38930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</a:p>
        </p:txBody>
      </p:sp>
      <p:sp>
        <p:nvSpPr>
          <p:cNvPr id="42" name="TextBox 13"/>
          <p:cNvSpPr txBox="1">
            <a:spLocks noChangeArrowheads="1"/>
          </p:cNvSpPr>
          <p:nvPr/>
        </p:nvSpPr>
        <p:spPr bwMode="auto">
          <a:xfrm>
            <a:off x="163000" y="3779174"/>
            <a:ext cx="3763188" cy="237744"/>
          </a:xfrm>
          <a:prstGeom prst="rect">
            <a:avLst/>
          </a:prstGeom>
          <a:solidFill>
            <a:srgbClr val="A1D8F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EMS Upgrade “Chill”</a:t>
            </a:r>
            <a:endParaRPr kumimoji="0" lang="en-US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2743200" y="3898596"/>
            <a:ext cx="1182988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163000" y="3899179"/>
            <a:ext cx="11430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48" name="TextBox 21"/>
          <p:cNvSpPr txBox="1">
            <a:spLocks noChangeArrowheads="1"/>
          </p:cNvSpPr>
          <p:nvPr/>
        </p:nvSpPr>
        <p:spPr bwMode="auto">
          <a:xfrm>
            <a:off x="6502344" y="5596607"/>
            <a:ext cx="2497136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In-Flight Items Planned for 2017 Delivery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CMM bundle (Planning): NPRR439, NPRR519, NPRR620, NPRR683, NPRR702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CRR Upgrade (Planning): SCR777</a:t>
            </a:r>
          </a:p>
        </p:txBody>
      </p:sp>
      <p:sp>
        <p:nvSpPr>
          <p:cNvPr id="49" name="TextBox 12"/>
          <p:cNvSpPr txBox="1">
            <a:spLocks noChangeArrowheads="1"/>
          </p:cNvSpPr>
          <p:nvPr/>
        </p:nvSpPr>
        <p:spPr bwMode="auto">
          <a:xfrm>
            <a:off x="3123958" y="2847201"/>
            <a:ext cx="15156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May 26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44013" y="3262218"/>
            <a:ext cx="14394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12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/10 – 12/11</a:t>
            </a: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4639653" y="2843140"/>
            <a:ext cx="1508760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7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/23 – 7/24</a:t>
            </a:r>
          </a:p>
        </p:txBody>
      </p:sp>
    </p:spTree>
    <p:extLst>
      <p:ext uri="{BB962C8B-B14F-4D97-AF65-F5344CB8AC3E}">
        <p14:creationId xmlns:p14="http://schemas.microsoft.com/office/powerpoint/2010/main" val="22826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6858000" cy="518318"/>
          </a:xfrm>
        </p:spPr>
        <p:txBody>
          <a:bodyPr/>
          <a:lstStyle/>
          <a:p>
            <a:r>
              <a:rPr lang="en-US" dirty="0" smtClean="0"/>
              <a:t>2016 Project Spending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438400" y="6042069"/>
            <a:ext cx="5867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2016 PPL Budget  =  $22.5M</a:t>
            </a:r>
            <a:endParaRPr lang="en-US" sz="800" b="0" dirty="0"/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2438400" y="6314917"/>
            <a:ext cx="5867400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“Potential Demand” represents internal ERCOT projects that have not been fully approved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0" y="767862"/>
            <a:ext cx="8984473" cy="527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8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Revision Request Funding Placeholder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104900"/>
            <a:ext cx="8534400" cy="1028700"/>
          </a:xfrm>
        </p:spPr>
        <p:txBody>
          <a:bodyPr/>
          <a:lstStyle/>
          <a:p>
            <a:r>
              <a:rPr lang="en-US" sz="2000" dirty="0"/>
              <a:t>In 2016, ERCOT </a:t>
            </a:r>
            <a:r>
              <a:rPr lang="en-US" sz="2000" dirty="0" smtClean="0"/>
              <a:t>forecasted </a:t>
            </a:r>
            <a:r>
              <a:rPr lang="en-US" sz="2000" dirty="0"/>
              <a:t>$</a:t>
            </a:r>
            <a:r>
              <a:rPr lang="en-US" sz="2000" dirty="0" smtClean="0"/>
              <a:t>4.4M </a:t>
            </a:r>
            <a:r>
              <a:rPr lang="en-US" sz="2000" dirty="0"/>
              <a:t>for Revision Request </a:t>
            </a:r>
            <a:r>
              <a:rPr lang="en-US" sz="2000" dirty="0" smtClean="0"/>
              <a:t>work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Yearly Revision Request Spending Forecast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63692"/>
              </p:ext>
            </p:extLst>
          </p:nvPr>
        </p:nvGraphicFramePr>
        <p:xfrm>
          <a:off x="609600" y="2286000"/>
          <a:ext cx="7543800" cy="3352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660"/>
                <a:gridCol w="1765570"/>
                <a:gridCol w="1765570"/>
              </a:tblGrid>
              <a:tr h="558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Project Status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2017</a:t>
                      </a:r>
                      <a:endParaRPr lang="en-US" sz="2000" dirty="0"/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and In-Flight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$2.4M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$1.1M</a:t>
                      </a:r>
                      <a:endParaRPr lang="en-US" dirty="0"/>
                    </a:p>
                  </a:txBody>
                  <a:tcPr anchor="ctr"/>
                </a:tc>
              </a:tr>
              <a:tr h="515815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</a:t>
                      </a:r>
                      <a:r>
                        <a:rPr lang="en-US" baseline="0" dirty="0" smtClean="0"/>
                        <a:t> and On Hold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$0.9M</a:t>
                      </a:r>
                      <a:endParaRPr lang="en-US" dirty="0"/>
                    </a:p>
                  </a:txBody>
                  <a:tcPr anchor="ctr"/>
                </a:tc>
              </a:tr>
              <a:tr h="515815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and Not Started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0.6M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0.4M</a:t>
                      </a:r>
                      <a:endParaRPr lang="en-US" dirty="0"/>
                    </a:p>
                  </a:txBody>
                  <a:tcPr anchor="ctr"/>
                </a:tc>
              </a:tr>
              <a:tr h="515815">
                <a:tc>
                  <a:txBody>
                    <a:bodyPr/>
                    <a:lstStyle/>
                    <a:p>
                      <a:r>
                        <a:rPr lang="en-US" dirty="0" smtClean="0"/>
                        <a:t>Remaining Funding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1.4M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2.0M</a:t>
                      </a:r>
                      <a:endParaRPr lang="en-US" dirty="0"/>
                    </a:p>
                  </a:txBody>
                  <a:tcPr anchor="ctr"/>
                </a:tc>
              </a:tr>
              <a:tr h="687754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Allocation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$4.4M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$4.4M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09600" y="4953000"/>
            <a:ext cx="7543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5638800"/>
            <a:ext cx="7543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395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685800"/>
            <a:ext cx="6477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Appendix</a:t>
            </a:r>
          </a:p>
          <a:p>
            <a:pPr lvl="1"/>
            <a:r>
              <a:rPr lang="en-US" dirty="0" smtClean="0"/>
              <a:t>3/31/2016 Project Gantt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In-flight items sorted by Project End Date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“On Hold” projects listed separately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“Not Started” items sorted by Project Start </a:t>
            </a: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7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3/31/2016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20" y="838199"/>
            <a:ext cx="8643079" cy="536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3/31/2016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838201"/>
            <a:ext cx="8610600" cy="534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schemas.microsoft.com/office/2006/documentManagement/types"/>
    <ds:schemaRef ds:uri="c34af464-7aa1-4edd-9be4-83dffc1cb926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6434</TotalTime>
  <Words>485</Words>
  <Application>Microsoft Office PowerPoint</Application>
  <PresentationFormat>On-screen Show (4:3)</PresentationFormat>
  <Paragraphs>241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1_Custom Design</vt:lpstr>
      <vt:lpstr>Office Theme</vt:lpstr>
      <vt:lpstr>Custom Design</vt:lpstr>
      <vt:lpstr>PowerPoint Presentation</vt:lpstr>
      <vt:lpstr>PowerPoint Presentation</vt:lpstr>
      <vt:lpstr>Recent / Upcoming Project Highlights</vt:lpstr>
      <vt:lpstr>2016 Release Targets – Board Approved NPRRs / SCRs / xGRRs </vt:lpstr>
      <vt:lpstr>2016 Project Spending Forecast</vt:lpstr>
      <vt:lpstr>Revision Request Funding Placeholder Status</vt:lpstr>
      <vt:lpstr>PowerPoint Presentation</vt:lpstr>
      <vt:lpstr>Project Portfolio Status – as of 3/31/2016</vt:lpstr>
      <vt:lpstr>Project Portfolio Status – as of 3/31/2016</vt:lpstr>
      <vt:lpstr>Project Portfolio Status – as of 3/31/2016</vt:lpstr>
      <vt:lpstr>Project Portfolio Status – as of 3/31/2016</vt:lpstr>
      <vt:lpstr>Project Portfolio Status – as of 3/31/2016</vt:lpstr>
      <vt:lpstr>Project Portfolio Status – as of 3/31/2016</vt:lpstr>
      <vt:lpstr>Project Portfolio Status – as of 3/31/2016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Anderson, Troy</cp:lastModifiedBy>
  <cp:revision>111</cp:revision>
  <cp:lastPrinted>2016-03-09T20:15:11Z</cp:lastPrinted>
  <dcterms:created xsi:type="dcterms:W3CDTF">2016-01-21T15:20:31Z</dcterms:created>
  <dcterms:modified xsi:type="dcterms:W3CDTF">2016-04-12T17:52:26Z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