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"/>
  </p:notesMasterIdLst>
  <p:sldIdLst>
    <p:sldId id="372" r:id="rId2"/>
    <p:sldId id="373" r:id="rId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24">
          <p15:clr>
            <a:srgbClr val="A4A3A4"/>
          </p15:clr>
        </p15:guide>
        <p15:guide id="2" pos="15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66"/>
    <a:srgbClr val="FFFF99"/>
    <a:srgbClr val="99FF99"/>
    <a:srgbClr val="40949A"/>
    <a:srgbClr val="0000CC"/>
    <a:srgbClr val="FF3300"/>
    <a:srgbClr val="FF9900"/>
    <a:srgbClr val="5469A2"/>
    <a:srgbClr val="2941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965" autoAdjust="0"/>
    <p:restoredTop sz="99275" autoAdjust="0"/>
  </p:normalViewPr>
  <p:slideViewPr>
    <p:cSldViewPr>
      <p:cViewPr varScale="1">
        <p:scale>
          <a:sx n="105" d="100"/>
          <a:sy n="105" d="100"/>
        </p:scale>
        <p:origin x="552" y="102"/>
      </p:cViewPr>
      <p:guideLst>
        <p:guide orient="horz" pos="4224"/>
        <p:guide pos="153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l" defTabSz="931863">
              <a:lnSpc>
                <a:spcPct val="100000"/>
              </a:lnSpc>
              <a:spcBef>
                <a:spcPct val="0"/>
              </a:spcBef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9" y="1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lnSpc>
                <a:spcPct val="100000"/>
              </a:lnSpc>
              <a:spcBef>
                <a:spcPct val="0"/>
              </a:spcBef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510"/>
            <a:ext cx="5607050" cy="418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29823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l" defTabSz="931863">
              <a:lnSpc>
                <a:spcPct val="100000"/>
              </a:lnSpc>
              <a:spcBef>
                <a:spcPct val="0"/>
              </a:spcBef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9" y="8829823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lnSpc>
                <a:spcPct val="100000"/>
              </a:lnSpc>
              <a:spcBef>
                <a:spcPct val="0"/>
              </a:spcBef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EF9FDEEA-5704-4A08-B22C-F16CA0CD24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7261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31863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1863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1863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1863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CC51442-EDE7-4953-BB55-E71AD2260C8B}" type="slidenum">
              <a:rPr lang="en-US" sz="1200" b="0" smtClean="0"/>
              <a:pPr eaLnBrk="1" hangingPunct="1"/>
              <a:t>1</a:t>
            </a:fld>
            <a:endParaRPr lang="en-US" sz="1200" b="0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39869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13"/>
          <p:cNvSpPr>
            <a:spLocks noChangeArrowheads="1"/>
          </p:cNvSpPr>
          <p:nvPr userDrawn="1"/>
        </p:nvSpPr>
        <p:spPr bwMode="auto">
          <a:xfrm>
            <a:off x="0" y="1143000"/>
            <a:ext cx="9144000" cy="57150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en-US"/>
          </a:p>
        </p:txBody>
      </p:sp>
      <p:sp>
        <p:nvSpPr>
          <p:cNvPr id="6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533400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2133600" cy="476250"/>
          </a:xfr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  <p:sp>
        <p:nvSpPr>
          <p:cNvPr id="8" name="Footer Placeholder 7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2333625" y="5067300"/>
            <a:ext cx="2895600" cy="4191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800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</p:txBody>
      </p:sp>
    </p:spTree>
    <p:extLst>
      <p:ext uri="{BB962C8B-B14F-4D97-AF65-F5344CB8AC3E}">
        <p14:creationId xmlns:p14="http://schemas.microsoft.com/office/powerpoint/2010/main" val="812494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DD6BAE-A68F-473A-A2D7-CEEA128D74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610511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81CF20-39D3-4579-9E24-257361C91D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7210348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31981A-7905-41B0-8858-66AAA0FFBC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206562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9CEAF1-53AD-46BE-9176-013B2A2B7A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633556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B97839-E9E5-4038-9852-0A72C69A2A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964477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4D15DB-F492-417C-B3C1-95863FCAA2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241540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155851-3123-4476-B2AC-37AA765591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4205758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B0A38D-180F-42DE-8177-B03C76167E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834267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FCC2D1-2CC9-45D0-AD2A-3A9F9D772C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953210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806BC6-3DFE-4977-B534-48CCD8B6B1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33999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ADADD4-17AA-47F5-8402-FBC938F97C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901267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 b="0">
                <a:latin typeface="Arial" charset="0"/>
              </a:defRPr>
            </a:lvl1pPr>
          </a:lstStyle>
          <a:p>
            <a:pPr>
              <a:defRPr/>
            </a:pPr>
            <a:fld id="{E718ABEB-4B20-4DAD-9F08-0F3C9742EA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8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en-US"/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9"/>
          <p:cNvSpPr>
            <a:spLocks noChangeArrowheads="1"/>
          </p:cNvSpPr>
          <p:nvPr userDrawn="1"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en-US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2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200" b="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  <p:sp>
        <p:nvSpPr>
          <p:cNvPr id="1034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5" name="Rectangle 13"/>
          <p:cNvSpPr>
            <a:spLocks noChangeArrowheads="1"/>
          </p:cNvSpPr>
          <p:nvPr userDrawn="1"/>
        </p:nvSpPr>
        <p:spPr bwMode="auto">
          <a:xfrm>
            <a:off x="8229600" y="62484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fld id="{03670EEC-6877-42F5-BF6B-1CB534FE5D5D}" type="slidenum">
              <a:rPr lang="en-US" sz="1200" b="0"/>
              <a:pPr algn="ctr"/>
              <a:t>‹#›</a:t>
            </a:fld>
            <a:endParaRPr lang="en-US" sz="1200" b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85" r:id="rId1"/>
    <p:sldLayoutId id="2147484174" r:id="rId2"/>
    <p:sldLayoutId id="2147484175" r:id="rId3"/>
    <p:sldLayoutId id="2147484176" r:id="rId4"/>
    <p:sldLayoutId id="2147484177" r:id="rId5"/>
    <p:sldLayoutId id="2147484178" r:id="rId6"/>
    <p:sldLayoutId id="2147484179" r:id="rId7"/>
    <p:sldLayoutId id="2147484180" r:id="rId8"/>
    <p:sldLayoutId id="2147484181" r:id="rId9"/>
    <p:sldLayoutId id="2147484182" r:id="rId10"/>
    <p:sldLayoutId id="2147484183" r:id="rId11"/>
    <p:sldLayoutId id="2147484184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371600" y="2133600"/>
            <a:ext cx="7239000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2800" b="0" kern="0" dirty="0" smtClean="0">
                <a:latin typeface="+mj-lt"/>
              </a:rPr>
              <a:t>Project Prioritization Review</a:t>
            </a:r>
            <a:endParaRPr lang="en-US" sz="2800" b="0" kern="0" dirty="0">
              <a:latin typeface="+mj-lt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371600" y="3581400"/>
            <a:ext cx="3048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endParaRPr lang="en-US" sz="2000" kern="0" dirty="0">
              <a:latin typeface="+mn-lt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endParaRPr lang="en-US" sz="2000" kern="0" dirty="0">
              <a:latin typeface="+mn-lt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endParaRPr lang="en-US" sz="2000" kern="0" dirty="0">
              <a:latin typeface="+mn-lt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000" kern="0" dirty="0" smtClean="0">
                <a:latin typeface="+mn-lt"/>
              </a:rPr>
              <a:t>April 14, </a:t>
            </a:r>
            <a:r>
              <a:rPr lang="en-US" sz="2000" kern="0" dirty="0" smtClean="0">
                <a:latin typeface="+mn-lt"/>
              </a:rPr>
              <a:t>2016</a:t>
            </a:r>
            <a:endParaRPr lang="en-US" sz="2000" kern="0" dirty="0">
              <a:latin typeface="+mn-lt"/>
            </a:endParaRPr>
          </a:p>
        </p:txBody>
      </p:sp>
      <p:sp>
        <p:nvSpPr>
          <p:cNvPr id="6" name="Footer Placeholder 7"/>
          <p:cNvSpPr txBox="1">
            <a:spLocks/>
          </p:cNvSpPr>
          <p:nvPr/>
        </p:nvSpPr>
        <p:spPr bwMode="auto">
          <a:xfrm>
            <a:off x="7162800" y="6457950"/>
            <a:ext cx="11938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sz="1200" b="0" smtClean="0">
                <a:solidFill>
                  <a:prstClr val="black"/>
                </a:solidFill>
              </a:rPr>
              <a:t>ERCOT Public</a:t>
            </a:r>
            <a:endParaRPr lang="en-US" sz="1200" b="0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1"/>
          <p:cNvSpPr>
            <a:spLocks noGrp="1"/>
          </p:cNvSpPr>
          <p:nvPr>
            <p:ph type="title"/>
          </p:nvPr>
        </p:nvSpPr>
        <p:spPr>
          <a:xfrm>
            <a:off x="152400" y="0"/>
            <a:ext cx="8915400" cy="685800"/>
          </a:xfrm>
        </p:spPr>
        <p:txBody>
          <a:bodyPr/>
          <a:lstStyle/>
          <a:p>
            <a:pPr eaLnBrk="1" hangingPunct="1"/>
            <a:r>
              <a:rPr lang="en-US" sz="1600" dirty="0" smtClean="0"/>
              <a:t>Approved Revision Requests “Not Started</a:t>
            </a:r>
            <a:r>
              <a:rPr lang="en-US" sz="1600" dirty="0"/>
              <a:t>” – </a:t>
            </a:r>
            <a:r>
              <a:rPr lang="en-US" sz="1600" dirty="0" smtClean="0"/>
              <a:t>Planned to Start in Future Months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1271340"/>
              </p:ext>
            </p:extLst>
          </p:nvPr>
        </p:nvGraphicFramePr>
        <p:xfrm>
          <a:off x="76201" y="762000"/>
          <a:ext cx="8991599" cy="27747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65937"/>
                <a:gridCol w="858663"/>
                <a:gridCol w="761999"/>
                <a:gridCol w="1066801"/>
                <a:gridCol w="838199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Revision Request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Target</a:t>
                      </a:r>
                    </a:p>
                    <a:p>
                      <a:pPr algn="ctr"/>
                      <a:r>
                        <a:rPr lang="en-US" sz="1100" b="1" dirty="0" smtClean="0"/>
                        <a:t>Start Date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Release Target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Cost Estimate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Author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rgbClr val="FFFF99"/>
                    </a:solidFill>
                  </a:tcPr>
                </a:tc>
              </a:tr>
              <a:tr h="2896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NPRR495 </a:t>
                      </a:r>
                      <a:r>
                        <a:rPr lang="en-US" sz="1000" dirty="0" smtClean="0"/>
                        <a:t>– Changes to Ancillary Services Capacity Monitor</a:t>
                      </a: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Apr </a:t>
                      </a:r>
                      <a:r>
                        <a:rPr lang="en-US" sz="1050" dirty="0" smtClean="0"/>
                        <a:t>2016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2016-R4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$105k-$125k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MISUG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2896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NPRR736 </a:t>
                      </a:r>
                      <a:r>
                        <a:rPr lang="en-US" sz="1000" dirty="0" smtClean="0"/>
                        <a:t>– Updates to the Ancillary Service Capacity Monitor Display</a:t>
                      </a: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Apr </a:t>
                      </a:r>
                      <a:r>
                        <a:rPr lang="en-US" sz="1050" dirty="0" smtClean="0"/>
                        <a:t>2016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2016-R4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$55k-$65k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2896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RRGRR003 </a:t>
                      </a:r>
                      <a:r>
                        <a:rPr lang="en-US" sz="1000" dirty="0" smtClean="0"/>
                        <a:t>– Modifications to Improve Wind Forecasting</a:t>
                      </a: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Apr 2016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2016-R6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$35k-$50k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2896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RRGRR006 </a:t>
                      </a:r>
                      <a:r>
                        <a:rPr lang="en-US" sz="1000" dirty="0" smtClean="0"/>
                        <a:t>– Clarification of </a:t>
                      </a:r>
                      <a:r>
                        <a:rPr lang="en-US" sz="1000" dirty="0" err="1" smtClean="0"/>
                        <a:t>Desc</a:t>
                      </a:r>
                      <a:r>
                        <a:rPr lang="en-US" sz="1000" dirty="0" smtClean="0"/>
                        <a:t>. and Alignment with Resource Asset Registration Forms</a:t>
                      </a: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Apr 2016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2016-R6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$15k-$20k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RDWG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2896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RRGRR007 </a:t>
                      </a:r>
                      <a:r>
                        <a:rPr lang="en-US" sz="1000" dirty="0" smtClean="0"/>
                        <a:t>– Adding Solar Resource Registration Inputs</a:t>
                      </a: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Apr 2016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2016-R6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$65k-$85k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2896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NOGRR143 </a:t>
                      </a:r>
                      <a:r>
                        <a:rPr lang="en-US" sz="1000" dirty="0" smtClean="0"/>
                        <a:t>– Align Nodal </a:t>
                      </a:r>
                      <a:r>
                        <a:rPr lang="en-US" sz="1000" dirty="0" smtClean="0"/>
                        <a:t>Op. </a:t>
                      </a:r>
                      <a:r>
                        <a:rPr lang="en-US" sz="1000" dirty="0" smtClean="0"/>
                        <a:t>Guides with NERC Reliability Standard, BAL-001-TRE-1</a:t>
                      </a: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May 2016</a:t>
                      </a:r>
                      <a:endParaRPr lang="en-US" sz="1050" dirty="0" smtClean="0"/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2016-R6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&lt;$10k</a:t>
                      </a:r>
                      <a:r>
                        <a:rPr lang="en-US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(O&amp;M)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PDCWG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2896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NOGRR147 </a:t>
                      </a:r>
                      <a:r>
                        <a:rPr lang="en-US" sz="1000" dirty="0" smtClean="0"/>
                        <a:t>–</a:t>
                      </a:r>
                      <a:r>
                        <a:rPr lang="en-US" sz="900" dirty="0" smtClean="0"/>
                        <a:t> </a:t>
                      </a:r>
                      <a:r>
                        <a:rPr lang="en-US" sz="1000" dirty="0" smtClean="0"/>
                        <a:t>Reactive Power Testing Requirements</a:t>
                      </a:r>
                      <a:endParaRPr lang="en-US" sz="10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May </a:t>
                      </a:r>
                      <a:r>
                        <a:rPr lang="en-US" sz="1050" dirty="0" smtClean="0"/>
                        <a:t>2016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2016-R6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$40k-$50k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Luminant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2896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NPRR714 </a:t>
                      </a:r>
                      <a:r>
                        <a:rPr lang="en-US" sz="1000" dirty="0" smtClean="0"/>
                        <a:t>– Real-Time Make-Whole Payment for Exceptional Fuel Cost</a:t>
                      </a: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Aug 2016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2016-R6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$60k-$70k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GDF Suez</a:t>
                      </a:r>
                    </a:p>
                  </a:txBody>
                  <a:tcPr marT="45732" marB="45732" anchor="ctr">
                    <a:noFill/>
                  </a:tcPr>
                </a:tc>
              </a:tr>
            </a:tbl>
          </a:graphicData>
        </a:graphic>
      </p:graphicFrame>
      <p:sp>
        <p:nvSpPr>
          <p:cNvPr id="5" name="Footer Placeholder 7"/>
          <p:cNvSpPr txBox="1">
            <a:spLocks/>
          </p:cNvSpPr>
          <p:nvPr/>
        </p:nvSpPr>
        <p:spPr bwMode="auto">
          <a:xfrm>
            <a:off x="7162800" y="6457950"/>
            <a:ext cx="11938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sz="1200" b="0" smtClean="0">
                <a:solidFill>
                  <a:prstClr val="black"/>
                </a:solidFill>
              </a:rPr>
              <a:t>ERCOT Public</a:t>
            </a:r>
            <a:endParaRPr lang="en-US" sz="1200" b="0" dirty="0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16126" y="1320792"/>
            <a:ext cx="153924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0" i="1" dirty="0" smtClean="0">
                <a:solidFill>
                  <a:srgbClr val="FF0000"/>
                </a:solidFill>
              </a:rPr>
              <a:t>Moved from </a:t>
            </a:r>
            <a:r>
              <a:rPr lang="en-US" sz="800" b="0" i="1" dirty="0" smtClean="0">
                <a:solidFill>
                  <a:srgbClr val="FF0000"/>
                </a:solidFill>
              </a:rPr>
              <a:t>Mar</a:t>
            </a:r>
            <a:r>
              <a:rPr lang="en-US" sz="800" b="0" i="1" dirty="0" smtClean="0">
                <a:solidFill>
                  <a:srgbClr val="FF0000"/>
                </a:solidFill>
              </a:rPr>
              <a:t> 2016</a:t>
            </a:r>
            <a:endParaRPr lang="en-US" sz="800" b="0" i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14649" y="1613356"/>
            <a:ext cx="153924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0" i="1" dirty="0" smtClean="0">
                <a:solidFill>
                  <a:srgbClr val="FF0000"/>
                </a:solidFill>
              </a:rPr>
              <a:t>Moved from </a:t>
            </a:r>
            <a:r>
              <a:rPr lang="en-US" sz="800" b="0" i="1" dirty="0" smtClean="0">
                <a:solidFill>
                  <a:srgbClr val="FF0000"/>
                </a:solidFill>
              </a:rPr>
              <a:t>Mar</a:t>
            </a:r>
            <a:r>
              <a:rPr lang="en-US" sz="800" b="0" i="1" dirty="0" smtClean="0">
                <a:solidFill>
                  <a:srgbClr val="FF0000"/>
                </a:solidFill>
              </a:rPr>
              <a:t> 2016</a:t>
            </a:r>
            <a:endParaRPr lang="en-US" sz="800" b="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9128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228600" marR="0" indent="-228600" algn="ctr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>
            <a:tab pos="1033463" algn="l"/>
            <a:tab pos="1143000" algn="l"/>
            <a:tab pos="2624138" algn="l"/>
          </a:tabLst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228600" marR="0" indent="-228600" algn="ctr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>
            <a:tab pos="1033463" algn="l"/>
            <a:tab pos="1143000" algn="l"/>
            <a:tab pos="2624138" algn="l"/>
          </a:tabLst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66014</TotalTime>
  <Words>183</Words>
  <Application>Microsoft Office PowerPoint</Application>
  <PresentationFormat>On-screen Show (4:3)</PresentationFormat>
  <Paragraphs>57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Arial Black</vt:lpstr>
      <vt:lpstr>Custom Design</vt:lpstr>
      <vt:lpstr>PowerPoint Presentation</vt:lpstr>
      <vt:lpstr>Approved Revision Requests “Not Started” – Planned to Start in Future Months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Anderson, Troy</dc:creator>
  <cp:lastModifiedBy>Anderson, Troy</cp:lastModifiedBy>
  <cp:revision>1536</cp:revision>
  <cp:lastPrinted>2016-02-08T17:50:31Z</cp:lastPrinted>
  <dcterms:created xsi:type="dcterms:W3CDTF">2005-04-21T14:28:35Z</dcterms:created>
  <dcterms:modified xsi:type="dcterms:W3CDTF">2016-04-11T21:14:37Z</dcterms:modified>
</cp:coreProperties>
</file>