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48" r:id="rId5"/>
    <p:sldMasterId id="2147483651" r:id="rId6"/>
  </p:sldMasterIdLst>
  <p:notesMasterIdLst>
    <p:notesMasterId r:id="rId15"/>
  </p:notesMasterIdLst>
  <p:handoutMasterIdLst>
    <p:handoutMasterId r:id="rId16"/>
  </p:handoutMasterIdLst>
  <p:sldIdLst>
    <p:sldId id="260" r:id="rId7"/>
    <p:sldId id="269" r:id="rId8"/>
    <p:sldId id="268" r:id="rId9"/>
    <p:sldId id="272" r:id="rId10"/>
    <p:sldId id="271" r:id="rId11"/>
    <p:sldId id="275" r:id="rId12"/>
    <p:sldId id="276" r:id="rId13"/>
    <p:sldId id="27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64" autoAdjust="0"/>
  </p:normalViewPr>
  <p:slideViewPr>
    <p:cSldViewPr showGuides="1">
      <p:cViewPr varScale="1">
        <p:scale>
          <a:sx n="55" d="100"/>
          <a:sy n="55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 Design - Your Application will fit and be designed for 17, 19 and 24 inch monitors -  no more horizontal scroll on small screens or postage stamp size screens in the middle of a 24 inch monitor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– Your application can support type ahead search – which means you no longer have to select operating company, requesting company and then stations.  You can just select a station by typing the letters you know exist in the station name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Grouping Data – Your application can group and display data such as outage groups in a tree view that can be expanded and collapsed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messaging – significantly improved error messaging  – in most cases, you will know if the information you entered in a field is correct when you exit out of the field – no more I’ve got a secret, and I’ll tell you what’s wrong  when you submit an outage.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8744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02559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02559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u="sng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859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INTERNAL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7966" y="2514600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ERCOT Browser Support Roadmap Update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David Forfia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Director, Enterprise Architecture &amp; 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IT Transformation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914400"/>
            <a:ext cx="79248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Microsoft ended support </a:t>
            </a:r>
            <a:r>
              <a:rPr lang="en-US" sz="2000" dirty="0"/>
              <a:t>for </a:t>
            </a:r>
            <a:r>
              <a:rPr lang="en-US" sz="2000" dirty="0" smtClean="0"/>
              <a:t>Internet Explorer (IE) browser versions below IE 11. </a:t>
            </a:r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Previous versions such as IE 7 and IE 8 are no longer receiving security patches. </a:t>
            </a:r>
            <a:endParaRPr lang="en-US" sz="2000" dirty="0"/>
          </a:p>
          <a:p>
            <a:pPr marL="0" lvl="1">
              <a:defRPr/>
            </a:pPr>
            <a:endParaRPr lang="en-US" sz="2000" dirty="0" smtClean="0"/>
          </a:p>
          <a:p>
            <a:pPr marL="0" lvl="1">
              <a:defRPr/>
            </a:pP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In April 2015, ERCOT verified that all market facing applications worked in both IE 8 and IE 11 or greater  in “Enterprise Mode”.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ERCOT would support both browsers for an interim period of time.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i="1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i="1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ERCOT would announce to the Market prior to beginning the projects to migrate the applications to browsers other than IE8 in advance.</a:t>
            </a:r>
            <a:endParaRPr lang="en-US" sz="2000" dirty="0"/>
          </a:p>
          <a:p>
            <a:pPr marL="0" lvl="1">
              <a:defRPr/>
            </a:pPr>
            <a:endParaRPr lang="en-US" sz="2000" dirty="0"/>
          </a:p>
          <a:p>
            <a:pPr marL="0" lvl="1">
              <a:defRPr/>
            </a:pPr>
            <a:endParaRPr lang="en-US" sz="24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lvl="1">
              <a:defRPr/>
            </a:pPr>
            <a:endParaRPr lang="en-US" sz="2400" dirty="0"/>
          </a:p>
          <a:p>
            <a:pPr marL="0" lvl="1">
              <a:defRPr/>
            </a:pPr>
            <a:endParaRPr lang="en-US" sz="2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ERCOT Browser Support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4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End of Support Announcement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841028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September 2016 </a:t>
            </a:r>
            <a:br>
              <a:rPr lang="en-US" sz="1200" dirty="0" smtClean="0"/>
            </a:br>
            <a:r>
              <a:rPr lang="en-US" sz="1200" dirty="0" smtClean="0"/>
              <a:t>Release 5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5943600" y="5923459"/>
            <a:ext cx="2667000" cy="637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Begin Migration to IE11+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812" y="1155849"/>
            <a:ext cx="9321843" cy="52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3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869576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1">
              <a:defRPr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All current User Interfaces will continue to work in </a:t>
            </a:r>
            <a:r>
              <a:rPr lang="en-US" b="1" i="1" dirty="0" smtClean="0"/>
              <a:t>IE 8 and in IE </a:t>
            </a:r>
            <a:r>
              <a:rPr lang="en-US" b="1" i="1" dirty="0"/>
              <a:t>11 in “Enterprise Mode</a:t>
            </a:r>
            <a:r>
              <a:rPr lang="en-US" b="1" i="1" dirty="0" smtClean="0"/>
              <a:t>”.</a:t>
            </a:r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Any project that develops or substantially redesigns the User Interface will be built to </a:t>
            </a:r>
            <a:r>
              <a:rPr lang="en-US" b="1" i="1" u="sng" dirty="0" smtClean="0"/>
              <a:t>utilize IE 11 or greater  in native mode and will not work in any version of IE less than 11</a:t>
            </a:r>
            <a:r>
              <a:rPr lang="en-US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Market participants will need to upgrade to IE 11 or greater as their standard browser for ERCOT applications before the projects go live.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 smtClean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lvl="1">
              <a:defRPr/>
            </a:pPr>
            <a:endParaRPr lang="en-US" dirty="0" smtClean="0"/>
          </a:p>
          <a:p>
            <a:pPr marL="457200" lvl="2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2">
              <a:defRPr/>
            </a:pPr>
            <a:endParaRPr lang="en-US" dirty="0"/>
          </a:p>
          <a:p>
            <a:pPr marL="0" lvl="1">
              <a:defRPr/>
            </a:pPr>
            <a:endParaRPr lang="en-US" sz="2000" i="1" dirty="0" smtClean="0"/>
          </a:p>
          <a:p>
            <a:pPr marL="0" lvl="1">
              <a:defRPr/>
            </a:pPr>
            <a:endParaRPr lang="en-US" sz="2000" i="1" dirty="0" smtClean="0"/>
          </a:p>
          <a:p>
            <a:pPr marL="0" lvl="1">
              <a:defRPr/>
            </a:pPr>
            <a:endParaRPr lang="en-US" sz="2000" i="1" dirty="0"/>
          </a:p>
          <a:p>
            <a:pPr marL="457200" lvl="2">
              <a:defRPr/>
            </a:pPr>
            <a:endParaRPr lang="en-US" sz="2000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0" lvl="1">
              <a:defRPr/>
            </a:pPr>
            <a:endParaRPr lang="en-US" sz="2000" dirty="0"/>
          </a:p>
          <a:p>
            <a:pPr marL="0" lvl="1">
              <a:defRPr/>
            </a:pP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What does ERCOT End of Support mean 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19600"/>
            <a:ext cx="2846975" cy="1100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4222341"/>
            <a:ext cx="1785437" cy="1067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861887" y="4741489"/>
            <a:ext cx="1981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32" y="4970089"/>
            <a:ext cx="2083268" cy="1184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281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869576"/>
            <a:ext cx="5410200" cy="469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1"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US" sz="1600" u="sng" dirty="0"/>
              <a:t>User Experience expectations have changed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Developing the easiest to use interfaces requires the capabilities of a newer browser</a:t>
            </a:r>
            <a:br>
              <a:rPr lang="en-US" sz="1600" dirty="0"/>
            </a:br>
            <a:endParaRPr lang="en-US" sz="1600" u="sng" dirty="0" smtClean="0"/>
          </a:p>
          <a:p>
            <a:pPr marL="0" lvl="1">
              <a:defRPr/>
            </a:pPr>
            <a:endParaRPr lang="en-US" sz="1600" u="sng" dirty="0"/>
          </a:p>
          <a:p>
            <a:pPr marL="0" lvl="1">
              <a:defRPr/>
            </a:pPr>
            <a:endParaRPr lang="en-US" sz="1600" u="sng" dirty="0"/>
          </a:p>
          <a:p>
            <a:pPr marL="0" lvl="1">
              <a:defRPr/>
            </a:pPr>
            <a:r>
              <a:rPr lang="en-US" sz="1600" u="sng" dirty="0" smtClean="0"/>
              <a:t>Technology has changed</a:t>
            </a:r>
            <a:endParaRPr lang="en-US" sz="1600" u="sng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IE </a:t>
            </a:r>
            <a:r>
              <a:rPr lang="en-US" sz="1600" dirty="0"/>
              <a:t>8 is now 7 years </a:t>
            </a:r>
            <a:r>
              <a:rPr lang="en-US" sz="1600" dirty="0" smtClean="0"/>
              <a:t>old and not supported</a:t>
            </a:r>
          </a:p>
          <a:p>
            <a:pPr marL="0" lvl="1"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US" sz="1600" u="sng" dirty="0" smtClean="0"/>
              <a:t>Economic</a:t>
            </a:r>
            <a:br>
              <a:rPr lang="en-US" sz="1600" u="sng" dirty="0" smtClean="0"/>
            </a:br>
            <a:endParaRPr lang="en-US" sz="1600" u="sng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Developing two different user interfaces for every project is cost prohibitive.</a:t>
            </a:r>
          </a:p>
          <a:p>
            <a:pPr marL="457200" lvl="2">
              <a:defRPr/>
            </a:pPr>
            <a:endParaRPr lang="en-US" sz="1600" dirty="0" smtClean="0"/>
          </a:p>
          <a:p>
            <a:pPr marL="0" lvl="1">
              <a:defRPr/>
            </a:pPr>
            <a:endParaRPr lang="en-US" sz="1600" dirty="0"/>
          </a:p>
          <a:p>
            <a:pPr marL="0" lvl="1"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endParaRPr lang="en-US" sz="1600" dirty="0" smtClean="0"/>
          </a:p>
          <a:p>
            <a:pPr marL="457200" lvl="2"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now 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71" y="2953219"/>
            <a:ext cx="842175" cy="122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3526" y="71568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2008</a:t>
            </a:r>
            <a:endParaRPr lang="en-US" sz="1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76" y="2953219"/>
            <a:ext cx="1024451" cy="116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5726" y="67379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2016</a:t>
            </a:r>
            <a:endParaRPr lang="en-US" sz="1400" b="1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98" y="4967581"/>
            <a:ext cx="1133279" cy="43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58" y="4967581"/>
            <a:ext cx="1133279" cy="43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59" y="1155569"/>
            <a:ext cx="1041526" cy="10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122" y="1104931"/>
            <a:ext cx="1959302" cy="13062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459" y="5405841"/>
            <a:ext cx="1093474" cy="621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531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Affected projects 2016 – Market Projects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3" y="1676400"/>
            <a:ext cx="8626754" cy="31538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2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Affected projects 2017+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7" y="1447800"/>
            <a:ext cx="7941329" cy="39645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3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274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 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1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EEE1ECD947947965D171B932E8DFA" ma:contentTypeVersion="0" ma:contentTypeDescription="Create a new document." ma:contentTypeScope="" ma:versionID="15ea593158aa45746e52440e01eccb84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07FE6-5A29-432D-8855-31F97BDE6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34af464-7aa1-4edd-9be4-83dffc1cb9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219</Words>
  <Application>Microsoft Office PowerPoint</Application>
  <PresentationFormat>On-screen Show (4:3)</PresentationFormat>
  <Paragraphs>132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1_Custom Design</vt:lpstr>
      <vt:lpstr>Office Theme</vt:lpstr>
      <vt:lpstr>Custom Design</vt:lpstr>
      <vt:lpstr>PowerPoint Presentation</vt:lpstr>
      <vt:lpstr>ERCOT Browser Support</vt:lpstr>
      <vt:lpstr>ERCOT End of Support Announcement</vt:lpstr>
      <vt:lpstr>What does ERCOT End of Support mean ?</vt:lpstr>
      <vt:lpstr>Why now ?</vt:lpstr>
      <vt:lpstr>Affected projects 2016 – Market Projects </vt:lpstr>
      <vt:lpstr>Affected projects 2017+</vt:lpstr>
      <vt:lpstr>Questions 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Forfia, David</cp:lastModifiedBy>
  <cp:revision>77</cp:revision>
  <cp:lastPrinted>2016-01-21T20:53:15Z</cp:lastPrinted>
  <dcterms:created xsi:type="dcterms:W3CDTF">2016-01-21T15:20:31Z</dcterms:created>
  <dcterms:modified xsi:type="dcterms:W3CDTF">2016-04-07T15:58:52Z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0x0101007B3EEE1ECD947947965D171B932E8DFA</vt:lpwstr>
  </property>
</Properties>
</file>