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7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7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4" d="100"/>
          <a:sy n="104" d="100"/>
        </p:scale>
        <p:origin x="174" y="16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4/7/2016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April 7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  <a:endParaRPr lang="en-US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748" y="828675"/>
            <a:ext cx="691093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562483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two Time Error Corrections (TEC) in </a:t>
            </a:r>
            <a:r>
              <a:rPr lang="en-US" dirty="0" smtClean="0"/>
              <a:t>March.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28675"/>
            <a:ext cx="7315200" cy="45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64691" y="1881950"/>
            <a:ext cx="711200" cy="58189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8028" y="1414706"/>
            <a:ext cx="1817225" cy="7848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Record: </a:t>
            </a:r>
            <a:r>
              <a:rPr lang="en-US" sz="1200" dirty="0" smtClean="0"/>
              <a:t>21.43% </a:t>
            </a:r>
            <a:r>
              <a:rPr lang="en-US" sz="1200" dirty="0" smtClean="0"/>
              <a:t>Wind </a:t>
            </a:r>
            <a:r>
              <a:rPr lang="en-US" sz="1200" dirty="0" smtClean="0"/>
              <a:t>Penetration </a:t>
            </a:r>
          </a:p>
          <a:p>
            <a:r>
              <a:rPr lang="en-US" sz="1050" dirty="0" smtClean="0"/>
              <a:t>(</a:t>
            </a:r>
            <a:r>
              <a:rPr lang="en-US" sz="1050" i="1" dirty="0" smtClean="0"/>
              <a:t>previous record 19.87% in February 2016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375891" y="1807121"/>
            <a:ext cx="652137" cy="365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</a:t>
            </a:r>
            <a:r>
              <a:rPr lang="en-US" sz="2000" dirty="0" smtClean="0"/>
              <a:t>IMFR</a:t>
            </a:r>
          </a:p>
          <a:p>
            <a:pPr lvl="2"/>
            <a:r>
              <a:rPr lang="en-US" sz="1600" dirty="0" smtClean="0"/>
              <a:t>No FME’s in the month of March</a:t>
            </a:r>
            <a:endParaRPr lang="en-US" sz="1600" dirty="0" smtClean="0"/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3/9/16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 smtClean="0"/>
              <a:t>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BAL-001-TRE-1 Mitigation Plan Requirements</a:t>
            </a:r>
          </a:p>
          <a:p>
            <a:pPr lvl="2"/>
            <a:r>
              <a:rPr lang="en-US" sz="1400" kern="0" dirty="0" smtClean="0"/>
              <a:t>Section C 2.1 of Regional Standard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3 (</a:t>
            </a:r>
            <a:r>
              <a:rPr lang="en-US" sz="1800" b="1" kern="0" dirty="0" smtClean="0"/>
              <a:t>non-FME</a:t>
            </a:r>
            <a:r>
              <a:rPr lang="en-US" sz="1800" kern="0" dirty="0" smtClean="0"/>
              <a:t>) </a:t>
            </a:r>
            <a:r>
              <a:rPr lang="en-US" sz="1800" kern="0" dirty="0" smtClean="0"/>
              <a:t>ERCOT Frequency Disturbance</a:t>
            </a:r>
          </a:p>
          <a:p>
            <a:pPr lvl="2"/>
            <a:r>
              <a:rPr lang="pt-BR" sz="1400" kern="0" dirty="0" smtClean="0"/>
              <a:t>2/2/2016 </a:t>
            </a:r>
            <a:r>
              <a:rPr lang="pt-BR" sz="1400" kern="0" dirty="0"/>
              <a:t>@ </a:t>
            </a:r>
            <a:r>
              <a:rPr lang="pt-BR" sz="1400" kern="0" dirty="0" smtClean="0"/>
              <a:t>1217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375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648 </a:t>
            </a:r>
            <a:r>
              <a:rPr lang="pt-BR" sz="1200" kern="0" dirty="0"/>
              <a:t>MW/0.1HZ Response</a:t>
            </a:r>
          </a:p>
          <a:p>
            <a:pPr lvl="2"/>
            <a:r>
              <a:rPr lang="pt-BR" sz="1400" kern="0" dirty="0" smtClean="0"/>
              <a:t>2/18/2016 </a:t>
            </a:r>
            <a:r>
              <a:rPr lang="pt-BR" sz="1400" kern="0" dirty="0" smtClean="0"/>
              <a:t>@ </a:t>
            </a:r>
            <a:r>
              <a:rPr lang="pt-BR" sz="1400" kern="0" dirty="0" smtClean="0"/>
              <a:t>2107</a:t>
            </a:r>
            <a:endParaRPr lang="pt-BR" sz="1400" kern="0" dirty="0" smtClean="0"/>
          </a:p>
          <a:p>
            <a:pPr lvl="3"/>
            <a:r>
              <a:rPr lang="pt-BR" sz="1200" kern="0" dirty="0" smtClean="0"/>
              <a:t>Loss of </a:t>
            </a:r>
            <a:r>
              <a:rPr lang="pt-BR" sz="1200" kern="0" dirty="0" smtClean="0"/>
              <a:t>468 </a:t>
            </a:r>
            <a:r>
              <a:rPr lang="pt-BR" sz="1200" kern="0" dirty="0" smtClean="0"/>
              <a:t>MW</a:t>
            </a:r>
          </a:p>
          <a:p>
            <a:pPr lvl="3"/>
            <a:r>
              <a:rPr lang="pt-BR" sz="1200" kern="0" dirty="0" smtClean="0"/>
              <a:t>665 </a:t>
            </a:r>
            <a:r>
              <a:rPr lang="pt-BR" sz="1200" kern="0" dirty="0" smtClean="0"/>
              <a:t>MW/0.1HZ </a:t>
            </a:r>
            <a:r>
              <a:rPr lang="pt-BR" sz="1200" kern="0" dirty="0" smtClean="0"/>
              <a:t>Response</a:t>
            </a:r>
          </a:p>
          <a:p>
            <a:pPr lvl="2"/>
            <a:r>
              <a:rPr lang="pt-BR" sz="1400" kern="0" dirty="0" smtClean="0"/>
              <a:t>3/8/2016 </a:t>
            </a:r>
            <a:r>
              <a:rPr lang="pt-BR" sz="1400" kern="0" dirty="0"/>
              <a:t>@ </a:t>
            </a:r>
            <a:r>
              <a:rPr lang="pt-BR" sz="1400" kern="0" dirty="0" smtClean="0"/>
              <a:t>1018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468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588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pt-BR" sz="1600" kern="0" dirty="0" smtClean="0"/>
          </a:p>
          <a:p>
            <a:pPr lvl="1"/>
            <a:r>
              <a:rPr lang="en-US" sz="1800" dirty="0" smtClean="0"/>
              <a:t>FRRS Deployment Discussion</a:t>
            </a:r>
            <a:endParaRPr lang="en-US" sz="1800" dirty="0"/>
          </a:p>
          <a:p>
            <a:pPr marL="914400" lvl="2" indent="0">
              <a:buNone/>
            </a:pPr>
            <a:endParaRPr lang="pt-BR" sz="1400" kern="0" dirty="0" smtClean="0"/>
          </a:p>
          <a:p>
            <a:pPr lvl="2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No FMEs during the month of </a:t>
            </a:r>
            <a:r>
              <a:rPr lang="en-US" sz="2700" dirty="0" smtClean="0"/>
              <a:t>March.</a:t>
            </a:r>
            <a:endParaRPr lang="en-US" sz="2700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69" y="828675"/>
            <a:ext cx="705128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52" y="828675"/>
            <a:ext cx="700892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175.53%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57" y="828675"/>
            <a:ext cx="719991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205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152</cp:revision>
  <cp:lastPrinted>2013-01-30T23:16:36Z</cp:lastPrinted>
  <dcterms:created xsi:type="dcterms:W3CDTF">2010-04-12T23:12:02Z</dcterms:created>
  <dcterms:modified xsi:type="dcterms:W3CDTF">2016-04-05T21:02:38Z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