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5"/>
  </p:notesMasterIdLst>
  <p:handoutMasterIdLst>
    <p:handoutMasterId r:id="rId26"/>
  </p:handoutMasterIdLst>
  <p:sldIdLst>
    <p:sldId id="260" r:id="rId7"/>
    <p:sldId id="258" r:id="rId8"/>
    <p:sldId id="277" r:id="rId9"/>
    <p:sldId id="281" r:id="rId10"/>
    <p:sldId id="280" r:id="rId11"/>
    <p:sldId id="275" r:id="rId12"/>
    <p:sldId id="278" r:id="rId13"/>
    <p:sldId id="284" r:id="rId14"/>
    <p:sldId id="279" r:id="rId15"/>
    <p:sldId id="257" r:id="rId16"/>
    <p:sldId id="276" r:id="rId17"/>
    <p:sldId id="282" r:id="rId18"/>
    <p:sldId id="290" r:id="rId19"/>
    <p:sldId id="291" r:id="rId20"/>
    <p:sldId id="292" r:id="rId21"/>
    <p:sldId id="289" r:id="rId22"/>
    <p:sldId id="288" r:id="rId23"/>
    <p:sldId id="261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Credit Exposure and Expected Loss update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Suresh Pabbisetty, FRM, ERP, CQF, CSQA.</a:t>
            </a:r>
            <a:endParaRPr lang="en-US" dirty="0"/>
          </a:p>
          <a:p>
            <a:pPr>
              <a:tabLst>
                <a:tab pos="5257800" algn="l"/>
              </a:tabLst>
            </a:pPr>
            <a:r>
              <a:rPr lang="en-US" dirty="0"/>
              <a:t>Lead Technical Analyst, </a:t>
            </a:r>
            <a:r>
              <a:rPr lang="en-US" dirty="0" smtClean="0"/>
              <a:t>Credit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February 17,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Summary statistics by market segment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05074"/>
            <a:ext cx="6697354" cy="2752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Summary statistics by Counter-Party / parent / guarantor rating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19400"/>
            <a:ext cx="6422572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45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Active Counter-Parties distribution by rating and activity type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95600"/>
            <a:ext cx="7889534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50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&amp; 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January </a:t>
            </a:r>
            <a:r>
              <a:rPr lang="en-US" dirty="0" smtClean="0"/>
              <a:t>2016 Total Potential Exposure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19400"/>
            <a:ext cx="8001000" cy="239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05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&amp; 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January </a:t>
            </a:r>
            <a:r>
              <a:rPr lang="en-US" dirty="0" smtClean="0"/>
              <a:t>2016 Average Excess Collateral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95599"/>
            <a:ext cx="7772400" cy="2870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4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&amp; 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355" y="16764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January </a:t>
            </a:r>
            <a:r>
              <a:rPr lang="en-US" dirty="0" smtClean="0"/>
              <a:t>2016 based Expected Loss Exposure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57500"/>
            <a:ext cx="7490710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38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Observations</a:t>
            </a:r>
            <a:endParaRPr lang="en-US" sz="6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3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 smtClean="0"/>
              <a:t>Observations: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sz="2000" dirty="0"/>
              <a:t>Traders constitute the largest share of Counter-Parties, but Load + Gen accounts for a majority </a:t>
            </a:r>
            <a:r>
              <a:rPr lang="en-US" sz="2000" dirty="0" smtClean="0"/>
              <a:t>(~</a:t>
            </a:r>
            <a:r>
              <a:rPr lang="en-US" sz="2000" dirty="0" smtClean="0"/>
              <a:t>63.5</a:t>
            </a:r>
            <a:r>
              <a:rPr lang="en-US" sz="2000" dirty="0" smtClean="0"/>
              <a:t>%) </a:t>
            </a:r>
            <a:r>
              <a:rPr lang="en-US" sz="2000" dirty="0"/>
              <a:t>of </a:t>
            </a:r>
            <a:r>
              <a:rPr lang="en-US" sz="2000" dirty="0" smtClean="0"/>
              <a:t>TPE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/>
              <a:t>Load-only Counter-Parties account for only about </a:t>
            </a:r>
            <a:r>
              <a:rPr lang="en-US" sz="2000" dirty="0" smtClean="0"/>
              <a:t>4% </a:t>
            </a:r>
            <a:r>
              <a:rPr lang="en-US" sz="2000" dirty="0"/>
              <a:t>of exposure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Two-thirds of Counter-Parties are unrated, but these account for only </a:t>
            </a:r>
            <a:r>
              <a:rPr lang="en-US" sz="2000" dirty="0" smtClean="0"/>
              <a:t>one-third of </a:t>
            </a:r>
            <a:r>
              <a:rPr lang="en-US" sz="2000" dirty="0"/>
              <a:t>TPE</a:t>
            </a:r>
            <a:r>
              <a:rPr lang="en-US" sz="2000" dirty="0" smtClean="0"/>
              <a:t>.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/>
              <a:t>Most exposure is in the </a:t>
            </a:r>
            <a:r>
              <a:rPr lang="en-US" sz="2000" dirty="0" smtClean="0"/>
              <a:t>Load + Gen </a:t>
            </a:r>
            <a:r>
              <a:rPr lang="en-US" sz="2000" dirty="0"/>
              <a:t>segment, with the second largest component among traders.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Because of the high concentration of low- or un-rated Counter-Parties, </a:t>
            </a:r>
            <a:r>
              <a:rPr lang="en-US" sz="2000" dirty="0" smtClean="0"/>
              <a:t>Loss Given Default </a:t>
            </a:r>
            <a:r>
              <a:rPr lang="en-US" sz="2000" dirty="0"/>
              <a:t>is </a:t>
            </a:r>
            <a:r>
              <a:rPr lang="en-US" sz="2000" dirty="0" smtClean="0"/>
              <a:t>22% </a:t>
            </a:r>
            <a:r>
              <a:rPr lang="en-US" sz="2000" dirty="0"/>
              <a:t>of TPE</a:t>
            </a:r>
            <a:r>
              <a:rPr lang="en-US" sz="2000" dirty="0" smtClean="0"/>
              <a:t>.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Inputs and assumptions</a:t>
            </a:r>
          </a:p>
          <a:p>
            <a:r>
              <a:rPr lang="en-US" dirty="0" smtClean="0"/>
              <a:t>Exposure and collateral distributions</a:t>
            </a:r>
          </a:p>
          <a:p>
            <a:r>
              <a:rPr lang="en-US" dirty="0" smtClean="0"/>
              <a:t>Expected loss estimates</a:t>
            </a:r>
          </a:p>
          <a:p>
            <a:r>
              <a:rPr lang="en-US" dirty="0" smtClean="0"/>
              <a:t>Observations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Background</a:t>
            </a:r>
            <a:endParaRPr lang="en-US" sz="6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5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3657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/>
              <a:t>Background:</a:t>
            </a:r>
            <a:endParaRPr lang="en-US" sz="2800" dirty="0"/>
          </a:p>
          <a:p>
            <a:pPr lvl="1">
              <a:spcAft>
                <a:spcPts val="600"/>
              </a:spcAft>
            </a:pPr>
            <a:r>
              <a:rPr lang="en-US" sz="2400" dirty="0"/>
              <a:t>As part of the discussion on ERCOT market risk </a:t>
            </a:r>
            <a:r>
              <a:rPr lang="en-US" sz="2400" dirty="0" smtClean="0"/>
              <a:t>appetite, </a:t>
            </a:r>
            <a:r>
              <a:rPr lang="en-US" sz="2400" dirty="0"/>
              <a:t>staff </a:t>
            </a:r>
            <a:r>
              <a:rPr lang="en-US" sz="2400" dirty="0" smtClean="0"/>
              <a:t>presented </a:t>
            </a:r>
            <a:r>
              <a:rPr lang="en-US" sz="2400" dirty="0"/>
              <a:t>an analysis of market </a:t>
            </a:r>
            <a:r>
              <a:rPr lang="en-US" sz="2400" dirty="0" smtClean="0"/>
              <a:t>exposure </a:t>
            </a:r>
            <a:r>
              <a:rPr lang="en-US" sz="2400" dirty="0"/>
              <a:t>to CWG/MCWG </a:t>
            </a:r>
            <a:r>
              <a:rPr lang="en-US" sz="2400" dirty="0" smtClean="0"/>
              <a:t>in </a:t>
            </a:r>
            <a:r>
              <a:rPr lang="en-US" sz="2400" dirty="0"/>
              <a:t>November 2015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CWG/MCWG was </a:t>
            </a:r>
            <a:r>
              <a:rPr lang="en-US" sz="2400" dirty="0"/>
              <a:t>requested to provide </a:t>
            </a:r>
            <a:r>
              <a:rPr lang="en-US" sz="2400" dirty="0" smtClean="0"/>
              <a:t>a quarterly </a:t>
            </a:r>
            <a:r>
              <a:rPr lang="en-US" sz="2400" dirty="0"/>
              <a:t>update of </a:t>
            </a:r>
            <a:r>
              <a:rPr lang="en-US" sz="2400" dirty="0" smtClean="0"/>
              <a:t>the analysis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0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/>
              <a:t>Inputs </a:t>
            </a:r>
            <a:r>
              <a:rPr lang="en-US" sz="6000" dirty="0" smtClean="0"/>
              <a:t>and Assumptions</a:t>
            </a:r>
            <a:endParaRPr lang="en-US" sz="6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6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/>
              <a:t>Inputs </a:t>
            </a:r>
            <a:r>
              <a:rPr lang="en-US" sz="2800" b="1" dirty="0" smtClean="0"/>
              <a:t>and </a:t>
            </a:r>
            <a:r>
              <a:rPr lang="en-US" sz="2800" b="1" dirty="0"/>
              <a:t>Assumptions:</a:t>
            </a:r>
            <a:endParaRPr lang="en-US" sz="2800" dirty="0"/>
          </a:p>
          <a:p>
            <a:pPr lvl="1">
              <a:spcAft>
                <a:spcPts val="600"/>
              </a:spcAft>
            </a:pPr>
            <a:r>
              <a:rPr lang="en-US" sz="2000" dirty="0"/>
              <a:t>Only Active Counter-Parties are </a:t>
            </a:r>
            <a:r>
              <a:rPr lang="en-US" sz="2000" dirty="0" smtClean="0"/>
              <a:t>included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Counter-Parties are classified by </a:t>
            </a:r>
            <a:r>
              <a:rPr lang="en-US" sz="2000" dirty="0" smtClean="0"/>
              <a:t>rating </a:t>
            </a:r>
            <a:r>
              <a:rPr lang="en-US" sz="2000" dirty="0"/>
              <a:t>and </a:t>
            </a:r>
            <a:r>
              <a:rPr lang="en-US" sz="2000" dirty="0" smtClean="0"/>
              <a:t>market activity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TPE </a:t>
            </a:r>
            <a:r>
              <a:rPr lang="en-US" sz="2000" dirty="0"/>
              <a:t>and collateral balances used are averages for January 2016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Negative excess collateral shown is due to the adjustment to remove unsecured credit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Counter-Parties that are subsidiaries of, or guaranteed by, rated entities are given the parent/guarantor’s rating, adjusted down one </a:t>
            </a:r>
            <a:r>
              <a:rPr lang="en-US" sz="2000" dirty="0" smtClean="0"/>
              <a:t>notch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Recovery Rate (RR) is assumed </a:t>
            </a:r>
            <a:r>
              <a:rPr lang="en-US" sz="2000" dirty="0"/>
              <a:t>0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86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/>
              <a:t>Inputs </a:t>
            </a:r>
            <a:r>
              <a:rPr lang="en-US" sz="2800" b="1" dirty="0" smtClean="0"/>
              <a:t>and </a:t>
            </a:r>
            <a:r>
              <a:rPr lang="en-US" sz="2800" b="1" dirty="0"/>
              <a:t>Assumptions:</a:t>
            </a:r>
            <a:endParaRPr lang="en-US" sz="2800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Exposure at Default (EaD) is assumed to be equal to TPE</a:t>
            </a:r>
          </a:p>
          <a:p>
            <a:pPr lvl="2">
              <a:spcAft>
                <a:spcPts val="600"/>
              </a:spcAft>
            </a:pPr>
            <a:r>
              <a:rPr lang="en-US" sz="2000" dirty="0" smtClean="0"/>
              <a:t>TPE </a:t>
            </a:r>
            <a:r>
              <a:rPr lang="en-US" sz="2000" dirty="0"/>
              <a:t>will typically exceed invoice exposure, so this is a conservative metric.  It should be viewed as a relative indicator of credit portfolio risk, not a forecast for losses or </a:t>
            </a:r>
            <a:r>
              <a:rPr lang="en-US" sz="2000" dirty="0" smtClean="0"/>
              <a:t>uplift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Probabilities of Default (PD) from </a:t>
            </a:r>
            <a:r>
              <a:rPr lang="en-US" sz="2000" dirty="0"/>
              <a:t>“Global Corporate Average Cumulative Default Rates By Rating Modifier (1981-2014</a:t>
            </a:r>
            <a:r>
              <a:rPr lang="en-US" sz="2000" dirty="0" smtClean="0"/>
              <a:t>)”, from S&amp;P </a:t>
            </a:r>
            <a:r>
              <a:rPr lang="en-US" sz="2000" dirty="0"/>
              <a:t>publication </a:t>
            </a:r>
            <a:r>
              <a:rPr lang="en-US" sz="2000" dirty="0" smtClean="0"/>
              <a:t>“</a:t>
            </a:r>
            <a:r>
              <a:rPr lang="en-US" sz="2000" dirty="0"/>
              <a:t>2014 Annual Global Corporate Default Study And Rating Transitions”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Expected </a:t>
            </a:r>
            <a:r>
              <a:rPr lang="en-US" sz="2000" dirty="0"/>
              <a:t>Loss (EL) </a:t>
            </a:r>
            <a:r>
              <a:rPr lang="en-US" sz="2000" dirty="0" smtClean="0"/>
              <a:t>computed </a:t>
            </a:r>
            <a:r>
              <a:rPr lang="en-US" sz="2000" dirty="0"/>
              <a:t>as follows;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sz="2000" i="1" dirty="0"/>
              <a:t>EL = EaD * PD * </a:t>
            </a:r>
            <a:r>
              <a:rPr lang="en-US" sz="2000" i="1" dirty="0" smtClean="0"/>
              <a:t>(1-RR)</a:t>
            </a:r>
            <a:endParaRPr lang="en-US" sz="2000" i="1" dirty="0"/>
          </a:p>
          <a:p>
            <a:pPr lvl="2">
              <a:spcAft>
                <a:spcPts val="600"/>
              </a:spcAft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7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31983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/>
              <a:t>Inputs </a:t>
            </a:r>
            <a:r>
              <a:rPr lang="en-US" sz="2800" b="1" dirty="0" smtClean="0"/>
              <a:t>and </a:t>
            </a:r>
            <a:r>
              <a:rPr lang="en-US" sz="2800" b="1" dirty="0"/>
              <a:t>Assumptions:</a:t>
            </a:r>
            <a:endParaRPr lang="en-US" sz="2800" dirty="0"/>
          </a:p>
          <a:p>
            <a:pPr lvl="1">
              <a:spcAft>
                <a:spcPts val="600"/>
              </a:spcAft>
            </a:pPr>
            <a:r>
              <a:rPr lang="en-US" sz="2400" dirty="0" smtClean="0"/>
              <a:t>Assumed 1 year Probabilities of Default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164" y="2057400"/>
            <a:ext cx="1932241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415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Exposure and Collateral Distributions</a:t>
            </a:r>
            <a:endParaRPr lang="en-US" sz="6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</TotalTime>
  <Words>524</Words>
  <Application>Microsoft Office PowerPoint</Application>
  <PresentationFormat>On-screen Show (4:3)</PresentationFormat>
  <Paragraphs>101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1_Custom Design</vt:lpstr>
      <vt:lpstr>Office Theme</vt:lpstr>
      <vt:lpstr>Custom Design</vt:lpstr>
      <vt:lpstr>PowerPoint Presentation</vt:lpstr>
      <vt:lpstr>PowerPoint Presentation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  <vt:lpstr>Credit Exposure &amp; Expected Loss update</vt:lpstr>
      <vt:lpstr>Credit Exposure &amp; Expected Loss update</vt:lpstr>
      <vt:lpstr>Credit Exposure &amp; Expected Loss update</vt:lpstr>
      <vt:lpstr>Credit Exposure and Expected Loss update</vt:lpstr>
      <vt:lpstr>Credit Exposure and Expected Loss update</vt:lpstr>
      <vt:lpstr>Credit Exposure and Expected Loss update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CWG_012016</cp:lastModifiedBy>
  <cp:revision>54</cp:revision>
  <cp:lastPrinted>2016-01-21T20:53:15Z</cp:lastPrinted>
  <dcterms:created xsi:type="dcterms:W3CDTF">2016-01-21T15:20:31Z</dcterms:created>
  <dcterms:modified xsi:type="dcterms:W3CDTF">2016-02-12T16:55:27Z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