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4"/>
    <p:sldMasterId id="2147483725" r:id="rId5"/>
    <p:sldMasterId id="2147483752" r:id="rId6"/>
  </p:sldMasterIdLst>
  <p:notesMasterIdLst>
    <p:notesMasterId r:id="rId30"/>
  </p:notesMasterIdLst>
  <p:sldIdLst>
    <p:sldId id="259" r:id="rId7"/>
    <p:sldId id="473" r:id="rId8"/>
    <p:sldId id="302" r:id="rId9"/>
    <p:sldId id="307" r:id="rId10"/>
    <p:sldId id="474" r:id="rId11"/>
    <p:sldId id="318" r:id="rId12"/>
    <p:sldId id="488" r:id="rId13"/>
    <p:sldId id="333" r:id="rId14"/>
    <p:sldId id="477" r:id="rId15"/>
    <p:sldId id="349" r:id="rId16"/>
    <p:sldId id="479" r:id="rId17"/>
    <p:sldId id="376" r:id="rId18"/>
    <p:sldId id="464" r:id="rId19"/>
    <p:sldId id="489" r:id="rId20"/>
    <p:sldId id="391" r:id="rId21"/>
    <p:sldId id="490" r:id="rId22"/>
    <p:sldId id="400" r:id="rId23"/>
    <p:sldId id="402" r:id="rId24"/>
    <p:sldId id="483" r:id="rId25"/>
    <p:sldId id="417" r:id="rId26"/>
    <p:sldId id="487" r:id="rId27"/>
    <p:sldId id="424" r:id="rId28"/>
    <p:sldId id="485" r:id="rId29"/>
  </p:sldIdLst>
  <p:sldSz cx="9144000" cy="6858000" type="screen4x3"/>
  <p:notesSz cx="7010400" cy="92964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ttlewell, Bill" initials="WJK" lastIdx="63" clrIdx="0"/>
  <p:cmAuthor id="1" name="Hailu,Ted" initials="TH" lastIdx="2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  <a:srgbClr val="B30D0D"/>
    <a:srgbClr val="4F81BD"/>
    <a:srgbClr val="2A507E"/>
    <a:srgbClr val="517AAC"/>
    <a:srgbClr val="F2F2F2"/>
    <a:srgbClr val="FFFF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16" autoAdjust="0"/>
    <p:restoredTop sz="79980" autoAdjust="0"/>
  </p:normalViewPr>
  <p:slideViewPr>
    <p:cSldViewPr>
      <p:cViewPr varScale="1">
        <p:scale>
          <a:sx n="72" d="100"/>
          <a:sy n="72" d="100"/>
        </p:scale>
        <p:origin x="1080" y="5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-167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93BF244-7AC3-4ED3-A5EB-FEF1F51A09C2}" type="datetimeFigureOut">
              <a:rPr lang="en-US" smtClean="0"/>
              <a:t>3/29/2016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AE74302-E6B5-4119-BA33-B359B75055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72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74302-E6B5-4119-BA33-B359B750550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475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74302-E6B5-4119-BA33-B359B750550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344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74302-E6B5-4119-BA33-B359B750550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042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74302-E6B5-4119-BA33-B359B750550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928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74302-E6B5-4119-BA33-B359B750550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7464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74302-E6B5-4119-BA33-B359B7505500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2577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74302-E6B5-4119-BA33-B359B750550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795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74302-E6B5-4119-BA33-B359B7505500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3722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74302-E6B5-4119-BA33-B359B750550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0662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74302-E6B5-4119-BA33-B359B750550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7157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74302-E6B5-4119-BA33-B359B750550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704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74302-E6B5-4119-BA33-B359B750550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8033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74302-E6B5-4119-BA33-B359B750550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6438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74302-E6B5-4119-BA33-B359B750550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2082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74302-E6B5-4119-BA33-B359B750550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454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74302-E6B5-4119-BA33-B359B750550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01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74302-E6B5-4119-BA33-B359B750550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14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74302-E6B5-4119-BA33-B359B750550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376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74302-E6B5-4119-BA33-B359B750550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782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74302-E6B5-4119-BA33-B359B750550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128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74302-E6B5-4119-BA33-B359B750550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467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74302-E6B5-4119-BA33-B359B750550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722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28841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enar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Scenar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1160463"/>
            <a:ext cx="3108325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6700" y="323850"/>
            <a:ext cx="8647113" cy="552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105150" y="1279525"/>
            <a:ext cx="5808663" cy="5005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500938" y="6573838"/>
            <a:ext cx="1511300" cy="284162"/>
          </a:xfrm>
          <a:prstGeom prst="rect">
            <a:avLst/>
          </a:prstGeom>
        </p:spPr>
        <p:txBody>
          <a:bodyPr/>
          <a:lstStyle>
            <a:lvl1pPr algn="r">
              <a:spcAft>
                <a:spcPct val="75000"/>
              </a:spcAft>
              <a:buFont typeface="Wingdings" pitchFamily="2" charset="2"/>
              <a:buNone/>
              <a:defRPr sz="1600" b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F7F3899-B190-482E-AE55-E6984E7DA36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014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enar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1160770"/>
            <a:ext cx="3108703" cy="141415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6700" y="323850"/>
            <a:ext cx="8647113" cy="552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105150" y="1279525"/>
            <a:ext cx="5808663" cy="5005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500938" y="6573838"/>
            <a:ext cx="1511300" cy="284162"/>
          </a:xfrm>
          <a:prstGeom prst="rect">
            <a:avLst/>
          </a:prstGeom>
        </p:spPr>
        <p:txBody>
          <a:bodyPr/>
          <a:lstStyle>
            <a:lvl1pPr algn="r">
              <a:spcAft>
                <a:spcPct val="75000"/>
              </a:spcAft>
              <a:buFont typeface="Wingdings" pitchFamily="2" charset="2"/>
              <a:buNone/>
              <a:defRPr sz="1600" b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F7F3899-B190-482E-AE55-E6984E7DA36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430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enar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1160770"/>
            <a:ext cx="3108703" cy="14141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6700" y="323850"/>
            <a:ext cx="8647113" cy="552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105150" y="1279525"/>
            <a:ext cx="5808663" cy="5005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500938" y="6573838"/>
            <a:ext cx="1511300" cy="284162"/>
          </a:xfrm>
          <a:prstGeom prst="rect">
            <a:avLst/>
          </a:prstGeom>
        </p:spPr>
        <p:txBody>
          <a:bodyPr/>
          <a:lstStyle>
            <a:lvl1pPr algn="r">
              <a:spcAft>
                <a:spcPct val="75000"/>
              </a:spcAft>
              <a:buFont typeface="Wingdings" pitchFamily="2" charset="2"/>
              <a:buNone/>
              <a:defRPr sz="1600" b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F7F3899-B190-482E-AE55-E6984E7DA36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849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enar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1160770"/>
            <a:ext cx="3108703" cy="141415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6700" y="323850"/>
            <a:ext cx="8647113" cy="552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105150" y="1279525"/>
            <a:ext cx="5808663" cy="5005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500938" y="6573838"/>
            <a:ext cx="1511300" cy="284162"/>
          </a:xfrm>
          <a:prstGeom prst="rect">
            <a:avLst/>
          </a:prstGeom>
        </p:spPr>
        <p:txBody>
          <a:bodyPr/>
          <a:lstStyle>
            <a:lvl1pPr algn="r">
              <a:spcAft>
                <a:spcPct val="75000"/>
              </a:spcAft>
              <a:buFont typeface="Wingdings" pitchFamily="2" charset="2"/>
              <a:buNone/>
              <a:defRPr sz="1600" b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F7F3899-B190-482E-AE55-E6984E7DA36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172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Scenar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1166813"/>
            <a:ext cx="3082925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6700" y="323850"/>
            <a:ext cx="8647113" cy="552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105150" y="1279525"/>
            <a:ext cx="5808663" cy="5005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500938" y="6573838"/>
            <a:ext cx="1511300" cy="284162"/>
          </a:xfrm>
          <a:prstGeom prst="rect">
            <a:avLst/>
          </a:prstGeom>
        </p:spPr>
        <p:txBody>
          <a:bodyPr/>
          <a:lstStyle>
            <a:lvl1pPr algn="r">
              <a:spcAft>
                <a:spcPct val="75000"/>
              </a:spcAft>
              <a:buFont typeface="Wingdings" pitchFamily="2" charset="2"/>
              <a:buNone/>
              <a:defRPr sz="1600" b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F7F3899-B190-482E-AE55-E6984E7DA36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320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323850"/>
            <a:ext cx="8647113" cy="552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66700" y="1276350"/>
            <a:ext cx="4246563" cy="4743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5663" y="1276350"/>
            <a:ext cx="4248150" cy="2295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5663" y="3724275"/>
            <a:ext cx="4248150" cy="2295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00938" y="6573838"/>
            <a:ext cx="1511300" cy="2841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F7F3899-B190-482E-AE55-E6984E7DA36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2222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34061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312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00938" y="6573838"/>
            <a:ext cx="1511300" cy="284162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F7F3899-B190-482E-AE55-E6984E7DA36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1875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xamp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9" descr="example icon_blu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713" y="954088"/>
            <a:ext cx="261302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43200" y="1276350"/>
            <a:ext cx="6035040" cy="4754880"/>
          </a:xfrm>
        </p:spPr>
        <p:txBody>
          <a:bodyPr/>
          <a:lstStyle>
            <a:lvl1pPr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00938" y="6573838"/>
            <a:ext cx="1511300" cy="284162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F7F3899-B190-482E-AE55-E6984E7DA36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229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 descr="Cover_final_Blan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-4763"/>
            <a:ext cx="9134475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F:\ercotlogo\ERCOT Logo\ERCOT logo_white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6038" y="6086475"/>
            <a:ext cx="13303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0" y="496960"/>
            <a:ext cx="7950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1358900" y="1752600"/>
            <a:ext cx="6400800" cy="660952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latin typeface="+mj-lt"/>
              </a:defRPr>
            </a:lvl1pPr>
          </a:lstStyle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200803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enar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971800" y="1279525"/>
            <a:ext cx="5942013" cy="500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228600">
              <a:spcBef>
                <a:spcPct val="20000"/>
              </a:spcBef>
              <a:buFontTx/>
              <a:buChar char="•"/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6" name="Picture 57" descr="Scenar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1160463"/>
            <a:ext cx="30988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6700" y="323850"/>
            <a:ext cx="8647113" cy="552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105150" y="1279525"/>
            <a:ext cx="5808663" cy="5005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500938" y="6573838"/>
            <a:ext cx="1511300" cy="284162"/>
          </a:xfrm>
          <a:prstGeom prst="rect">
            <a:avLst/>
          </a:prstGeom>
        </p:spPr>
        <p:txBody>
          <a:bodyPr/>
          <a:lstStyle>
            <a:lvl1pPr algn="r">
              <a:spcAft>
                <a:spcPct val="75000"/>
              </a:spcAft>
              <a:buFont typeface="Wingdings" pitchFamily="2" charset="2"/>
              <a:buNone/>
              <a:defRPr sz="1600" b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F7F3899-B190-482E-AE55-E6984E7DA36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38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enar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Scenar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1160463"/>
            <a:ext cx="30988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6700" y="323850"/>
            <a:ext cx="8647113" cy="552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105150" y="1279525"/>
            <a:ext cx="5808663" cy="5005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500938" y="6573838"/>
            <a:ext cx="1511300" cy="284162"/>
          </a:xfrm>
          <a:prstGeom prst="rect">
            <a:avLst/>
          </a:prstGeom>
        </p:spPr>
        <p:txBody>
          <a:bodyPr/>
          <a:lstStyle>
            <a:lvl1pPr algn="r">
              <a:spcAft>
                <a:spcPct val="75000"/>
              </a:spcAft>
              <a:buFont typeface="Wingdings" pitchFamily="2" charset="2"/>
              <a:buNone/>
              <a:defRPr sz="1600" b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F7F3899-B190-482E-AE55-E6984E7DA36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634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enar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Scenar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1160463"/>
            <a:ext cx="30988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6700" y="323850"/>
            <a:ext cx="8647113" cy="552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105150" y="1279525"/>
            <a:ext cx="5808663" cy="5005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500938" y="6573838"/>
            <a:ext cx="1511300" cy="284162"/>
          </a:xfrm>
          <a:prstGeom prst="rect">
            <a:avLst/>
          </a:prstGeom>
        </p:spPr>
        <p:txBody>
          <a:bodyPr/>
          <a:lstStyle>
            <a:lvl1pPr algn="r">
              <a:spcAft>
                <a:spcPct val="75000"/>
              </a:spcAft>
              <a:buFont typeface="Wingdings" pitchFamily="2" charset="2"/>
              <a:buNone/>
              <a:defRPr sz="1600" b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F7F3899-B190-482E-AE55-E6984E7DA36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657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enar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Scenar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1160463"/>
            <a:ext cx="3108325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6700" y="323850"/>
            <a:ext cx="8647113" cy="552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105150" y="1279525"/>
            <a:ext cx="5808663" cy="5005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500938" y="6573838"/>
            <a:ext cx="1511300" cy="284162"/>
          </a:xfrm>
          <a:prstGeom prst="rect">
            <a:avLst/>
          </a:prstGeom>
        </p:spPr>
        <p:txBody>
          <a:bodyPr/>
          <a:lstStyle>
            <a:lvl1pPr algn="r">
              <a:spcAft>
                <a:spcPct val="75000"/>
              </a:spcAft>
              <a:buFont typeface="Wingdings" pitchFamily="2" charset="2"/>
              <a:buNone/>
              <a:defRPr sz="1600" b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F7F3899-B190-482E-AE55-E6984E7DA36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75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enar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1160770"/>
            <a:ext cx="3108703" cy="141415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6700" y="323850"/>
            <a:ext cx="8647113" cy="552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105150" y="1279525"/>
            <a:ext cx="5808663" cy="5005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500938" y="6573838"/>
            <a:ext cx="1511300" cy="284162"/>
          </a:xfrm>
          <a:prstGeom prst="rect">
            <a:avLst/>
          </a:prstGeom>
        </p:spPr>
        <p:txBody>
          <a:bodyPr/>
          <a:lstStyle>
            <a:lvl1pPr algn="r">
              <a:spcAft>
                <a:spcPct val="75000"/>
              </a:spcAft>
              <a:buFont typeface="Wingdings" pitchFamily="2" charset="2"/>
              <a:buNone/>
              <a:defRPr sz="1600" b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F7F3899-B190-482E-AE55-E6984E7DA36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327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enar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1160770"/>
            <a:ext cx="3108703" cy="14141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6700" y="323850"/>
            <a:ext cx="8647113" cy="552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105150" y="1279525"/>
            <a:ext cx="5808663" cy="5005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500938" y="6573838"/>
            <a:ext cx="1511300" cy="284162"/>
          </a:xfrm>
          <a:prstGeom prst="rect">
            <a:avLst/>
          </a:prstGeom>
        </p:spPr>
        <p:txBody>
          <a:bodyPr/>
          <a:lstStyle>
            <a:lvl1pPr algn="r">
              <a:spcAft>
                <a:spcPct val="75000"/>
              </a:spcAft>
              <a:buFont typeface="Wingdings" pitchFamily="2" charset="2"/>
              <a:buNone/>
              <a:defRPr sz="1600" b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F7F3899-B190-482E-AE55-E6984E7DA36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972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enar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1160770"/>
            <a:ext cx="3108703" cy="141415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6700" y="323850"/>
            <a:ext cx="8647113" cy="552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105150" y="1279525"/>
            <a:ext cx="5808663" cy="5005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500938" y="6573838"/>
            <a:ext cx="1511300" cy="284162"/>
          </a:xfrm>
          <a:prstGeom prst="rect">
            <a:avLst/>
          </a:prstGeom>
        </p:spPr>
        <p:txBody>
          <a:bodyPr/>
          <a:lstStyle>
            <a:lvl1pPr algn="r">
              <a:spcAft>
                <a:spcPct val="75000"/>
              </a:spcAft>
              <a:buFont typeface="Wingdings" pitchFamily="2" charset="2"/>
              <a:buNone/>
              <a:defRPr sz="1600" b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F7F3899-B190-482E-AE55-E6984E7DA36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656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Scenar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1166813"/>
            <a:ext cx="3082925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6700" y="323850"/>
            <a:ext cx="8647113" cy="552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105150" y="1279525"/>
            <a:ext cx="5808663" cy="5005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500938" y="6573838"/>
            <a:ext cx="1511300" cy="284162"/>
          </a:xfrm>
          <a:prstGeom prst="rect">
            <a:avLst/>
          </a:prstGeom>
        </p:spPr>
        <p:txBody>
          <a:bodyPr/>
          <a:lstStyle>
            <a:lvl1pPr algn="r">
              <a:spcAft>
                <a:spcPct val="75000"/>
              </a:spcAft>
              <a:buFont typeface="Wingdings" pitchFamily="2" charset="2"/>
              <a:buNone/>
              <a:defRPr sz="1600" b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F7F3899-B190-482E-AE55-E6984E7DA36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2238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323850"/>
            <a:ext cx="8647113" cy="552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6700" y="1276350"/>
            <a:ext cx="8647113" cy="474345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00938" y="6573838"/>
            <a:ext cx="1511300" cy="2841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F7F3899-B190-482E-AE55-E6984E7DA36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746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323850"/>
            <a:ext cx="8647113" cy="552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66700" y="1276350"/>
            <a:ext cx="4246563" cy="4743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5663" y="1276350"/>
            <a:ext cx="4248150" cy="2295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5663" y="3724275"/>
            <a:ext cx="4248150" cy="2295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00938" y="6573838"/>
            <a:ext cx="1511300" cy="2841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F7F3899-B190-482E-AE55-E6984E7DA36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5012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113" y="1279525"/>
            <a:ext cx="8686800" cy="475615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600"/>
              </a:spcAft>
              <a:defRPr/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2232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hf sldNum="0"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xamp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9" descr="example icon_blu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76200"/>
            <a:ext cx="261302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00938" y="6573838"/>
            <a:ext cx="1511300" cy="284162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F7F3899-B190-482E-AE55-E6984E7DA36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65113" y="1279525"/>
            <a:ext cx="8686800" cy="519747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69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cenar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971800" y="1279525"/>
            <a:ext cx="5942013" cy="500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228600">
              <a:spcBef>
                <a:spcPct val="20000"/>
              </a:spcBef>
              <a:buFontTx/>
              <a:buChar char="•"/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6" name="Picture 57" descr="Scenar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5200" y="76200"/>
            <a:ext cx="30988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6700" y="323850"/>
            <a:ext cx="8647113" cy="552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500938" y="6573838"/>
            <a:ext cx="1511300" cy="284162"/>
          </a:xfrm>
          <a:prstGeom prst="rect">
            <a:avLst/>
          </a:prstGeom>
        </p:spPr>
        <p:txBody>
          <a:bodyPr/>
          <a:lstStyle>
            <a:lvl1pPr algn="r">
              <a:spcAft>
                <a:spcPct val="75000"/>
              </a:spcAft>
              <a:buFont typeface="Wingdings" pitchFamily="2" charset="2"/>
              <a:buNone/>
              <a:defRPr sz="1600" b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F7F3899-B190-482E-AE55-E6984E7DA36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65113" y="1279525"/>
            <a:ext cx="8686800" cy="519747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012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cenar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Scenari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5200" y="76200"/>
            <a:ext cx="30988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971800" y="1279525"/>
            <a:ext cx="5942013" cy="500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228600">
              <a:spcBef>
                <a:spcPct val="20000"/>
              </a:spcBef>
              <a:buFontTx/>
              <a:buChar char="•"/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6700" y="323850"/>
            <a:ext cx="8647113" cy="552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500938" y="6573838"/>
            <a:ext cx="1511300" cy="284162"/>
          </a:xfrm>
          <a:prstGeom prst="rect">
            <a:avLst/>
          </a:prstGeom>
        </p:spPr>
        <p:txBody>
          <a:bodyPr/>
          <a:lstStyle>
            <a:lvl1pPr algn="r">
              <a:spcAft>
                <a:spcPct val="75000"/>
              </a:spcAft>
              <a:buFont typeface="Wingdings" pitchFamily="2" charset="2"/>
              <a:buNone/>
              <a:defRPr sz="1600" b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F7F3899-B190-482E-AE55-E6984E7DA36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65113" y="1279525"/>
            <a:ext cx="8686800" cy="519747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379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cenar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Scenari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5200" y="76200"/>
            <a:ext cx="30988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971800" y="1279525"/>
            <a:ext cx="5942013" cy="500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228600">
              <a:spcBef>
                <a:spcPct val="20000"/>
              </a:spcBef>
              <a:buFontTx/>
              <a:buChar char="•"/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6700" y="323850"/>
            <a:ext cx="8647113" cy="552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500938" y="6573838"/>
            <a:ext cx="1511300" cy="284162"/>
          </a:xfrm>
          <a:prstGeom prst="rect">
            <a:avLst/>
          </a:prstGeom>
        </p:spPr>
        <p:txBody>
          <a:bodyPr/>
          <a:lstStyle>
            <a:lvl1pPr algn="r">
              <a:spcAft>
                <a:spcPct val="75000"/>
              </a:spcAft>
              <a:buFont typeface="Wingdings" pitchFamily="2" charset="2"/>
              <a:buNone/>
              <a:defRPr sz="1600" b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F7F3899-B190-482E-AE55-E6984E7DA36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65113" y="1279525"/>
            <a:ext cx="8686800" cy="519747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398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ower Left with Graphic Wr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00938" y="6573838"/>
            <a:ext cx="1511300" cy="2841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F7F3899-B190-482E-AE55-E6984E7DA36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65113" y="3248980"/>
            <a:ext cx="4535487" cy="3116896"/>
          </a:xfrm>
        </p:spPr>
        <p:txBody>
          <a:bodyPr/>
          <a:lstStyle>
            <a:lvl2pPr marL="285750" indent="-285750">
              <a:buFont typeface="Wingdings" panose="05000000000000000000" pitchFamily="2" charset="2"/>
              <a:buChar char="§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265113" y="1282148"/>
            <a:ext cx="8686800" cy="533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9822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eft Anything 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806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26494"/>
            <a:ext cx="4041775" cy="4093306"/>
          </a:xfrm>
        </p:spPr>
        <p:txBody>
          <a:bodyPr/>
          <a:lstStyle>
            <a:lvl1pPr>
              <a:defRPr sz="2400"/>
            </a:lvl1pPr>
            <a:lvl2pPr marL="285750" indent="-285750">
              <a:buFont typeface="Wingdings" panose="05000000000000000000" pitchFamily="2" charset="2"/>
              <a:buChar char="§"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00938" y="6573838"/>
            <a:ext cx="1511300" cy="284162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F7F3899-B190-482E-AE55-E6984E7DA36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half" idx="1"/>
          </p:nvPr>
        </p:nvSpPr>
        <p:spPr>
          <a:xfrm>
            <a:off x="266700" y="1276350"/>
            <a:ext cx="4246563" cy="4743450"/>
          </a:xfrm>
        </p:spPr>
        <p:txBody>
          <a:bodyPr/>
          <a:lstStyle>
            <a:lvl2pPr marL="285750" indent="-285750">
              <a:buFont typeface="Wingdings" panose="05000000000000000000" pitchFamily="2" charset="2"/>
              <a:buChar char="§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657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7842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026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00938" y="6573838"/>
            <a:ext cx="1511300" cy="284162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F7F3899-B190-482E-AE55-E6984E7DA36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643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xamp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9" descr="example icon_blu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713" y="954088"/>
            <a:ext cx="261302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43200" y="1276350"/>
            <a:ext cx="6035040" cy="4754880"/>
          </a:xfrm>
        </p:spPr>
        <p:txBody>
          <a:bodyPr/>
          <a:lstStyle>
            <a:lvl1pPr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00938" y="6573838"/>
            <a:ext cx="1511300" cy="284162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F7F3899-B190-482E-AE55-E6984E7DA36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0673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enar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971800" y="1279525"/>
            <a:ext cx="5942013" cy="500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228600">
              <a:spcBef>
                <a:spcPct val="20000"/>
              </a:spcBef>
              <a:buFontTx/>
              <a:buChar char="•"/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6" name="Picture 57" descr="Scenar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1160463"/>
            <a:ext cx="30988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6700" y="323850"/>
            <a:ext cx="8647113" cy="552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105150" y="1279525"/>
            <a:ext cx="5808663" cy="5005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500938" y="6573838"/>
            <a:ext cx="1511300" cy="284162"/>
          </a:xfrm>
          <a:prstGeom prst="rect">
            <a:avLst/>
          </a:prstGeom>
        </p:spPr>
        <p:txBody>
          <a:bodyPr/>
          <a:lstStyle>
            <a:lvl1pPr algn="r">
              <a:spcAft>
                <a:spcPct val="75000"/>
              </a:spcAft>
              <a:buFont typeface="Wingdings" pitchFamily="2" charset="2"/>
              <a:buNone/>
              <a:defRPr sz="1600" b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F7F3899-B190-482E-AE55-E6984E7DA36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127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enar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Scenar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1160463"/>
            <a:ext cx="30988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6700" y="323850"/>
            <a:ext cx="8647113" cy="552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105150" y="1279525"/>
            <a:ext cx="5808663" cy="5005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500938" y="6573838"/>
            <a:ext cx="1511300" cy="284162"/>
          </a:xfrm>
          <a:prstGeom prst="rect">
            <a:avLst/>
          </a:prstGeom>
        </p:spPr>
        <p:txBody>
          <a:bodyPr/>
          <a:lstStyle>
            <a:lvl1pPr algn="r">
              <a:spcAft>
                <a:spcPct val="75000"/>
              </a:spcAft>
              <a:buFont typeface="Wingdings" pitchFamily="2" charset="2"/>
              <a:buNone/>
              <a:defRPr sz="1600" b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F7F3899-B190-482E-AE55-E6984E7DA36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333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enar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Scenar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1160463"/>
            <a:ext cx="30988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6700" y="323850"/>
            <a:ext cx="8647113" cy="552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105150" y="1279525"/>
            <a:ext cx="5808663" cy="5005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500938" y="6573838"/>
            <a:ext cx="1511300" cy="284162"/>
          </a:xfrm>
          <a:prstGeom prst="rect">
            <a:avLst/>
          </a:prstGeom>
        </p:spPr>
        <p:txBody>
          <a:bodyPr/>
          <a:lstStyle>
            <a:lvl1pPr algn="r">
              <a:spcAft>
                <a:spcPct val="75000"/>
              </a:spcAft>
              <a:buFont typeface="Wingdings" pitchFamily="2" charset="2"/>
              <a:buNone/>
              <a:defRPr sz="1600" b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F7F3899-B190-482E-AE55-E6984E7DA36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161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8606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Title – Arial Black 28</a:t>
            </a:r>
            <a:br>
              <a:rPr lang="en-US" dirty="0" smtClean="0"/>
            </a:br>
            <a:r>
              <a:rPr lang="en-US" dirty="0" smtClean="0"/>
              <a:t>Center Justified</a:t>
            </a:r>
            <a:br>
              <a:rPr lang="en-US" dirty="0" smtClean="0"/>
            </a:br>
            <a:r>
              <a:rPr lang="en-US" dirty="0" smtClean="0"/>
              <a:t>Middle Justified</a:t>
            </a:r>
          </a:p>
        </p:txBody>
      </p:sp>
    </p:spTree>
    <p:extLst>
      <p:ext uri="{BB962C8B-B14F-4D97-AF65-F5344CB8AC3E}">
        <p14:creationId xmlns:p14="http://schemas.microsoft.com/office/powerpoint/2010/main" val="387391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ctr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000" b="1">
          <a:solidFill>
            <a:schemeClr val="bg1"/>
          </a:solidFill>
          <a:latin typeface="+mn-lt"/>
          <a:ea typeface="+mn-ea"/>
          <a:cs typeface="+mn-cs"/>
        </a:defRPr>
      </a:lvl1pPr>
      <a:lvl2pPr marL="3429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685800" indent="-228600" algn="ctr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3pPr>
      <a:lvl4pPr marL="1028700" indent="-228600" algn="ctr" rtl="0" eaLnBrk="0" fontAlgn="base" hangingPunct="0">
        <a:spcBef>
          <a:spcPct val="20000"/>
        </a:spcBef>
        <a:spcAft>
          <a:spcPct val="0"/>
        </a:spcAft>
        <a:buFont typeface="Arial" charset="0"/>
        <a:buChar char="◦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265113" y="320675"/>
            <a:ext cx="8650287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65113" y="1279525"/>
            <a:ext cx="8686800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5" name="Picture 3" descr="F:\ercotlogo\ERCOT Logo\ERCOT logo_white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1600" y="6611938"/>
            <a:ext cx="6016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7501666" y="6571059"/>
            <a:ext cx="1508760" cy="28346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>
              <a:spcAft>
                <a:spcPct val="75000"/>
              </a:spcAft>
              <a:buFont typeface="Wingdings" pitchFamily="2" charset="2"/>
              <a:buNone/>
              <a:defRPr sz="1600" b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Slide </a:t>
            </a:r>
            <a:fld id="{C087A95A-A934-4FF6-8519-D58ACCC8918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021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8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42" r:id="rId12"/>
    <p:sldLayoutId id="2147483751" r:id="rId13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chemeClr val="bg1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ts val="1200"/>
        </a:spcAft>
        <a:buFont typeface="Arial" charset="0"/>
        <a:buNone/>
        <a:defRPr sz="24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285750" indent="-285750" algn="l" rtl="0" eaLnBrk="1" fontAlgn="base" hangingPunct="1">
        <a:spcBef>
          <a:spcPct val="20000"/>
        </a:spcBef>
        <a:spcAft>
          <a:spcPts val="1200"/>
        </a:spcAft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76263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69963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265113" y="320675"/>
            <a:ext cx="8650287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65113" y="1279525"/>
            <a:ext cx="8686800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5" name="Picture 3" descr="F:\ercotlogo\ERCOT Logo\ERCOT logo_white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01600" y="6611938"/>
            <a:ext cx="6016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7501666" y="6571059"/>
            <a:ext cx="1508760" cy="28346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>
              <a:spcAft>
                <a:spcPct val="75000"/>
              </a:spcAft>
              <a:buFont typeface="Wingdings" pitchFamily="2" charset="2"/>
              <a:buNone/>
              <a:defRPr sz="1600" b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Slide </a:t>
            </a:r>
            <a:fld id="{C087A95A-A934-4FF6-8519-D58ACCC8918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51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  <p:sldLayoutId id="2147483770" r:id="rId18"/>
    <p:sldLayoutId id="2147483771" r:id="rId19"/>
    <p:sldLayoutId id="2147483772" r:id="rId20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chemeClr val="bg1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ts val="1200"/>
        </a:spcAft>
        <a:buFont typeface="Arial" charset="0"/>
        <a:buNone/>
        <a:defRPr sz="24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285750" indent="-285750" algn="l" rtl="0" eaLnBrk="1" fontAlgn="base" hangingPunct="1">
        <a:spcBef>
          <a:spcPct val="20000"/>
        </a:spcBef>
        <a:spcAft>
          <a:spcPts val="1200"/>
        </a:spcAft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76263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69963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From Bundled Utilities to Current Market Design</a:t>
            </a:r>
          </a:p>
        </p:txBody>
      </p:sp>
    </p:spTree>
    <p:extLst>
      <p:ext uri="{BB962C8B-B14F-4D97-AF65-F5344CB8AC3E}">
        <p14:creationId xmlns:p14="http://schemas.microsoft.com/office/powerpoint/2010/main" val="1936992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Retail Transaction Processing</a:t>
            </a:r>
          </a:p>
        </p:txBody>
      </p:sp>
    </p:spTree>
    <p:extLst>
      <p:ext uri="{BB962C8B-B14F-4D97-AF65-F5344CB8AC3E}">
        <p14:creationId xmlns:p14="http://schemas.microsoft.com/office/powerpoint/2010/main" val="1313582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265113" y="1508124"/>
            <a:ext cx="8802687" cy="4206876"/>
          </a:xfrm>
        </p:spPr>
        <p:txBody>
          <a:bodyPr/>
          <a:lstStyle/>
          <a:p>
            <a:r>
              <a:rPr lang="en-US" dirty="0" smtClean="0"/>
              <a:t>Match the Texas SET EDI transaction type with its use.</a:t>
            </a:r>
          </a:p>
          <a:p>
            <a:pPr lvl="1"/>
            <a:r>
              <a:rPr lang="en-US" dirty="0"/>
              <a:t>810’s</a:t>
            </a:r>
          </a:p>
          <a:p>
            <a:pPr lvl="1"/>
            <a:r>
              <a:rPr lang="en-US" dirty="0" smtClean="0"/>
              <a:t>814’s</a:t>
            </a:r>
          </a:p>
          <a:p>
            <a:pPr lvl="1"/>
            <a:r>
              <a:rPr lang="en-US" dirty="0"/>
              <a:t>820’s</a:t>
            </a:r>
          </a:p>
          <a:p>
            <a:pPr lvl="1"/>
            <a:r>
              <a:rPr lang="en-US" dirty="0"/>
              <a:t>824’s</a:t>
            </a:r>
          </a:p>
          <a:p>
            <a:pPr lvl="1"/>
            <a:r>
              <a:rPr lang="en-US" dirty="0" smtClean="0"/>
              <a:t>867’s</a:t>
            </a:r>
          </a:p>
          <a:p>
            <a:pPr lvl="1"/>
            <a:r>
              <a:rPr lang="en-US" dirty="0" smtClean="0"/>
              <a:t>650’s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193173"/>
              </p:ext>
            </p:extLst>
          </p:nvPr>
        </p:nvGraphicFramePr>
        <p:xfrm>
          <a:off x="3276600" y="2186991"/>
          <a:ext cx="5638800" cy="310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8800"/>
              </a:tblGrid>
              <a:tr h="37076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Use</a:t>
                      </a:r>
                      <a:endParaRPr lang="en-US" sz="2000" dirty="0"/>
                    </a:p>
                  </a:txBody>
                  <a:tcPr marT="45710" marB="45710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Enrollments;</a:t>
                      </a:r>
                      <a:r>
                        <a:rPr lang="en-US" sz="2000" baseline="0" dirty="0" smtClean="0"/>
                        <a:t>  Service;  ESI ID Maintenance </a:t>
                      </a:r>
                      <a:endParaRPr lang="en-US" sz="2000" dirty="0"/>
                    </a:p>
                  </a:txBody>
                  <a:tcPr marT="45710" marB="45710"/>
                </a:tc>
              </a:tr>
              <a:tr h="42676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Meter Reads and Usage</a:t>
                      </a:r>
                      <a:endParaRPr lang="en-US" sz="2000" dirty="0"/>
                    </a:p>
                  </a:txBody>
                  <a:tcPr marT="45710" marB="45710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Notice</a:t>
                      </a:r>
                      <a:r>
                        <a:rPr lang="en-US" sz="2000" baseline="0" dirty="0" smtClean="0"/>
                        <a:t> of Invoice / Usage Rejection</a:t>
                      </a:r>
                      <a:endParaRPr lang="en-US" sz="2000" dirty="0"/>
                    </a:p>
                  </a:txBody>
                  <a:tcPr marT="45710" marB="45710"/>
                </a:tc>
              </a:tr>
              <a:tr h="3707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Bills for Charges between Market Participants</a:t>
                      </a:r>
                    </a:p>
                  </a:txBody>
                  <a:tcPr marT="45710" marB="45710"/>
                </a:tc>
              </a:tr>
              <a:tr h="3707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Payments between Market Participants</a:t>
                      </a:r>
                      <a:endParaRPr lang="en-US" sz="2000" dirty="0" smtClean="0"/>
                    </a:p>
                  </a:txBody>
                  <a:tcPr marT="45710" marB="45710"/>
                </a:tc>
              </a:tr>
              <a:tr h="3707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Disconnects for Non-Pay;</a:t>
                      </a:r>
                      <a:r>
                        <a:rPr lang="en-US" sz="2000" dirty="0" smtClean="0"/>
                        <a:t> Planned Outage Notification</a:t>
                      </a:r>
                    </a:p>
                  </a:txBody>
                  <a:tcPr marT="45710" marB="4571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0779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</a:t>
            </a:r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Advanced Meter Technology</a:t>
            </a:r>
          </a:p>
        </p:txBody>
      </p:sp>
    </p:spTree>
    <p:extLst>
      <p:ext uri="{BB962C8B-B14F-4D97-AF65-F5344CB8AC3E}">
        <p14:creationId xmlns:p14="http://schemas.microsoft.com/office/powerpoint/2010/main" val="34199699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Meter Technologies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6405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09600" y="1447800"/>
            <a:ext cx="7467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TRUE or </a:t>
            </a:r>
            <a:r>
              <a:rPr lang="en-US" b="1" dirty="0" smtClean="0">
                <a:solidFill>
                  <a:prstClr val="black"/>
                </a:solidFill>
              </a:rPr>
              <a:t>FALSE</a:t>
            </a:r>
            <a:r>
              <a:rPr lang="en-US" dirty="0" smtClean="0">
                <a:solidFill>
                  <a:prstClr val="black"/>
                </a:solidFill>
              </a:rPr>
              <a:t>?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1. An </a:t>
            </a:r>
            <a:r>
              <a:rPr lang="en-US" dirty="0">
                <a:solidFill>
                  <a:prstClr val="black"/>
                </a:solidFill>
              </a:rPr>
              <a:t>AMSR </a:t>
            </a:r>
            <a:r>
              <a:rPr lang="en-US" dirty="0" smtClean="0">
                <a:solidFill>
                  <a:prstClr val="black"/>
                </a:solidFill>
              </a:rPr>
              <a:t>meter </a:t>
            </a:r>
            <a:r>
              <a:rPr lang="en-US" dirty="0">
                <a:solidFill>
                  <a:prstClr val="black"/>
                </a:solidFill>
              </a:rPr>
              <a:t>is a </a:t>
            </a:r>
            <a:r>
              <a:rPr lang="en-US" dirty="0" smtClean="0">
                <a:solidFill>
                  <a:prstClr val="black"/>
                </a:solidFill>
              </a:rPr>
              <a:t>Standard </a:t>
            </a:r>
            <a:r>
              <a:rPr lang="en-US" dirty="0">
                <a:solidFill>
                  <a:prstClr val="black"/>
                </a:solidFill>
              </a:rPr>
              <a:t>meter and allows for non-priority same day move in requests.  </a:t>
            </a: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2. Which </a:t>
            </a:r>
            <a:r>
              <a:rPr lang="en-US" dirty="0">
                <a:solidFill>
                  <a:prstClr val="black"/>
                </a:solidFill>
              </a:rPr>
              <a:t>of the following is sent to the Smart Meter Texas Portal</a:t>
            </a:r>
            <a:r>
              <a:rPr lang="en-US" dirty="0" smtClean="0">
                <a:solidFill>
                  <a:prstClr val="black"/>
                </a:solidFill>
              </a:rPr>
              <a:t>?</a:t>
            </a:r>
            <a:endParaRPr lang="en-US" dirty="0">
              <a:solidFill>
                <a:prstClr val="black"/>
              </a:solidFill>
            </a:endParaRP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a. 867_03</a:t>
            </a:r>
            <a:endParaRPr lang="en-US" dirty="0">
              <a:solidFill>
                <a:prstClr val="black"/>
              </a:solidFill>
            </a:endParaRP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b. 810_02</a:t>
            </a:r>
            <a:endParaRPr lang="en-US" dirty="0">
              <a:solidFill>
                <a:prstClr val="black"/>
              </a:solidFill>
            </a:endParaRP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c. LSE </a:t>
            </a:r>
            <a:r>
              <a:rPr lang="en-US" dirty="0">
                <a:solidFill>
                  <a:prstClr val="black"/>
                </a:solidFill>
              </a:rPr>
              <a:t>files</a:t>
            </a:r>
          </a:p>
        </p:txBody>
      </p:sp>
    </p:spTree>
    <p:extLst>
      <p:ext uri="{BB962C8B-B14F-4D97-AF65-F5344CB8AC3E}">
        <p14:creationId xmlns:p14="http://schemas.microsoft.com/office/powerpoint/2010/main" val="198716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Impacts of </a:t>
            </a:r>
            <a:br>
              <a:rPr lang="en-US" dirty="0" smtClean="0"/>
            </a:br>
            <a:r>
              <a:rPr lang="en-US" dirty="0" smtClean="0"/>
              <a:t>Advanced Meter Technology </a:t>
            </a:r>
            <a:br>
              <a:rPr lang="en-US" dirty="0" smtClean="0"/>
            </a:br>
            <a:r>
              <a:rPr lang="en-US" dirty="0" smtClean="0"/>
              <a:t>on the Retail Market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001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09600" y="1447800"/>
            <a:ext cx="7467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1. TRUE </a:t>
            </a:r>
            <a:r>
              <a:rPr lang="en-US" b="1" dirty="0">
                <a:solidFill>
                  <a:prstClr val="black"/>
                </a:solidFill>
              </a:rPr>
              <a:t>or </a:t>
            </a:r>
            <a:r>
              <a:rPr lang="en-US" b="1" dirty="0" smtClean="0">
                <a:solidFill>
                  <a:prstClr val="black"/>
                </a:solidFill>
              </a:rPr>
              <a:t>FALSE?</a:t>
            </a:r>
          </a:p>
          <a:p>
            <a:endParaRPr lang="en-US" b="1" dirty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A </a:t>
            </a:r>
            <a:r>
              <a:rPr lang="en-US" dirty="0">
                <a:solidFill>
                  <a:prstClr val="black"/>
                </a:solidFill>
              </a:rPr>
              <a:t>traditional prepaid rate plan is available for non-standard metered customers.</a:t>
            </a: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2. ERCOT </a:t>
            </a:r>
            <a:r>
              <a:rPr lang="en-US" dirty="0">
                <a:solidFill>
                  <a:prstClr val="black"/>
                </a:solidFill>
              </a:rPr>
              <a:t>wholesale settlement process starts with …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a. 810_02 </a:t>
            </a:r>
            <a:r>
              <a:rPr lang="en-US" dirty="0">
                <a:solidFill>
                  <a:prstClr val="black"/>
                </a:solidFill>
              </a:rPr>
              <a:t>data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b. VEE </a:t>
            </a:r>
            <a:r>
              <a:rPr lang="en-US" dirty="0">
                <a:solidFill>
                  <a:prstClr val="black"/>
                </a:solidFill>
              </a:rPr>
              <a:t>interval data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3. 867_03 </a:t>
            </a:r>
            <a:r>
              <a:rPr lang="en-US" dirty="0">
                <a:solidFill>
                  <a:prstClr val="black"/>
                </a:solidFill>
              </a:rPr>
              <a:t>data</a:t>
            </a:r>
          </a:p>
          <a:p>
            <a:r>
              <a:rPr lang="en-US" dirty="0">
                <a:solidFill>
                  <a:prstClr val="black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9547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</a:t>
            </a:r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Data Transparency and Availability</a:t>
            </a:r>
          </a:p>
        </p:txBody>
      </p:sp>
    </p:spTree>
    <p:extLst>
      <p:ext uri="{BB962C8B-B14F-4D97-AF65-F5344CB8AC3E}">
        <p14:creationId xmlns:p14="http://schemas.microsoft.com/office/powerpoint/2010/main" val="33189620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Market Information System (MIS)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304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265113" y="1508124"/>
            <a:ext cx="8650287" cy="4587876"/>
          </a:xfrm>
        </p:spPr>
        <p:txBody>
          <a:bodyPr/>
          <a:lstStyle/>
          <a:p>
            <a:r>
              <a:rPr lang="en-US" dirty="0" smtClean="0"/>
              <a:t>Which item below will Digital Certificate NOT provide access through the ERCOT MIS:</a:t>
            </a:r>
          </a:p>
          <a:p>
            <a:pPr lvl="1"/>
            <a:r>
              <a:rPr lang="en-US" dirty="0" smtClean="0"/>
              <a:t>TDSP ESIID Extract</a:t>
            </a:r>
            <a:endParaRPr lang="en-US" dirty="0"/>
          </a:p>
          <a:p>
            <a:pPr lvl="1"/>
            <a:r>
              <a:rPr lang="en-US" dirty="0" smtClean="0"/>
              <a:t>Transmission Outages</a:t>
            </a:r>
            <a:endParaRPr lang="en-US" dirty="0"/>
          </a:p>
          <a:p>
            <a:pPr lvl="1"/>
            <a:r>
              <a:rPr lang="en-US" dirty="0" smtClean="0"/>
              <a:t>Another REP’s Missing Consumption Report</a:t>
            </a:r>
            <a:endParaRPr lang="en-US" dirty="0"/>
          </a:p>
          <a:p>
            <a:pPr lvl="1"/>
            <a:r>
              <a:rPr lang="en-US" dirty="0" smtClean="0"/>
              <a:t>REP’s Certified </a:t>
            </a:r>
            <a:r>
              <a:rPr lang="en-US" dirty="0" err="1" smtClean="0"/>
              <a:t>MarkeTrak</a:t>
            </a:r>
            <a:r>
              <a:rPr lang="en-US" dirty="0" smtClean="0"/>
              <a:t> Reports</a:t>
            </a:r>
          </a:p>
          <a:p>
            <a:pPr lvl="1"/>
            <a:r>
              <a:rPr lang="en-US" dirty="0" smtClean="0"/>
              <a:t>ERCOT Market Information List (EMIL)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8984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three components of the fully competitive electric power market in Texas?</a:t>
            </a:r>
          </a:p>
          <a:p>
            <a:pPr lvl="1"/>
            <a:r>
              <a:rPr lang="en-US" dirty="0"/>
              <a:t>Retail Electric Providers</a:t>
            </a:r>
          </a:p>
          <a:p>
            <a:pPr lvl="1"/>
            <a:r>
              <a:rPr lang="en-US" dirty="0" smtClean="0"/>
              <a:t>Senate Bill 7</a:t>
            </a:r>
          </a:p>
          <a:p>
            <a:pPr lvl="1"/>
            <a:r>
              <a:rPr lang="en-US" dirty="0"/>
              <a:t>Generation companies</a:t>
            </a:r>
          </a:p>
          <a:p>
            <a:pPr lvl="1"/>
            <a:r>
              <a:rPr lang="en-US" dirty="0" smtClean="0"/>
              <a:t>ERCOT</a:t>
            </a:r>
            <a:endParaRPr lang="en-US" dirty="0"/>
          </a:p>
          <a:p>
            <a:pPr lvl="1"/>
            <a:r>
              <a:rPr lang="en-US" dirty="0" smtClean="0"/>
              <a:t>Transmission and Distribution Companies</a:t>
            </a:r>
          </a:p>
        </p:txBody>
      </p:sp>
    </p:spTree>
    <p:extLst>
      <p:ext uri="{BB962C8B-B14F-4D97-AF65-F5344CB8AC3E}">
        <p14:creationId xmlns:p14="http://schemas.microsoft.com/office/powerpoint/2010/main" val="1616425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MarkeTrak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4310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MarkeTrak</a:t>
            </a:r>
            <a:r>
              <a:rPr lang="en-US" dirty="0" smtClean="0"/>
              <a:t> Quiz!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78560" y="1524000"/>
            <a:ext cx="8686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If a CR receives a Monthly 867_03 Usage Transaction but does not receive a 810_02 Monthly TDSP Invoice they should proceed with which of the following…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lphaUcPeriod"/>
            </a:pPr>
            <a:r>
              <a:rPr lang="en-US" dirty="0" smtClean="0">
                <a:solidFill>
                  <a:prstClr val="black"/>
                </a:solidFill>
              </a:rPr>
              <a:t>Call the associated TDSP</a:t>
            </a:r>
          </a:p>
          <a:p>
            <a:pPr marL="342900" indent="-342900">
              <a:buFontTx/>
              <a:buAutoNum type="alphaUcPeriod"/>
            </a:pPr>
            <a:r>
              <a:rPr lang="en-US" dirty="0" smtClean="0">
                <a:solidFill>
                  <a:prstClr val="black"/>
                </a:solidFill>
              </a:rPr>
              <a:t>E-Mail the ERCOT Help Desk</a:t>
            </a:r>
          </a:p>
          <a:p>
            <a:pPr marL="342900" indent="-342900">
              <a:buFontTx/>
              <a:buAutoNum type="alphaUcPeriod"/>
            </a:pPr>
            <a:r>
              <a:rPr lang="en-US" dirty="0" smtClean="0">
                <a:solidFill>
                  <a:prstClr val="black"/>
                </a:solidFill>
              </a:rPr>
              <a:t>Initiate a Usage/Billing Missing Transaction  Issue</a:t>
            </a:r>
          </a:p>
          <a:p>
            <a:pPr marL="342900" indent="-342900">
              <a:buFontTx/>
              <a:buAutoNum type="alphaUcPeriod"/>
            </a:pPr>
            <a:r>
              <a:rPr lang="en-US" dirty="0" smtClean="0">
                <a:solidFill>
                  <a:prstClr val="black"/>
                </a:solidFill>
              </a:rPr>
              <a:t>Call the Chair of RMS (Retail Market Subcommittee )</a:t>
            </a:r>
          </a:p>
          <a:p>
            <a:pPr marL="342900" indent="-342900">
              <a:buFontTx/>
              <a:buAutoNum type="alphaUcPeriod"/>
            </a:pPr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Marketrak is…</a:t>
            </a:r>
          </a:p>
          <a:p>
            <a:endParaRPr lang="en-US" dirty="0" smtClean="0">
              <a:solidFill>
                <a:prstClr val="black"/>
              </a:solidFill>
            </a:endParaRPr>
          </a:p>
          <a:p>
            <a:pPr marL="342900" indent="-342900">
              <a:buFontTx/>
              <a:buAutoNum type="alphaUcPeriod"/>
            </a:pPr>
            <a:r>
              <a:rPr lang="en-US" dirty="0" smtClean="0">
                <a:solidFill>
                  <a:prstClr val="black"/>
                </a:solidFill>
              </a:rPr>
              <a:t>The ERCOT Retail Market Issue Resolution System used by CRs, TDSP and ERCOT to initiate, communicate and resolve issues.   </a:t>
            </a:r>
          </a:p>
          <a:p>
            <a:pPr marL="342900" indent="-342900">
              <a:buFontTx/>
              <a:buAutoNum type="alphaUcPeriod"/>
            </a:pPr>
            <a:r>
              <a:rPr lang="en-US" dirty="0" smtClean="0">
                <a:solidFill>
                  <a:prstClr val="black"/>
                </a:solidFill>
              </a:rPr>
              <a:t>Capable of Logging and Tracking issues contained in the system</a:t>
            </a:r>
          </a:p>
          <a:p>
            <a:pPr marL="342900" indent="-342900">
              <a:buFontTx/>
              <a:buAutoNum type="alphaUcPeriod"/>
            </a:pPr>
            <a:r>
              <a:rPr lang="en-US" dirty="0" smtClean="0">
                <a:solidFill>
                  <a:prstClr val="black"/>
                </a:solidFill>
              </a:rPr>
              <a:t>Available to ERCOT MP representatives with a current Digital Certificate and the </a:t>
            </a:r>
            <a:r>
              <a:rPr lang="en-US" dirty="0" err="1" smtClean="0">
                <a:solidFill>
                  <a:prstClr val="black"/>
                </a:solidFill>
              </a:rPr>
              <a:t>MarkeTrak</a:t>
            </a:r>
            <a:r>
              <a:rPr lang="en-US" dirty="0" smtClean="0">
                <a:solidFill>
                  <a:prstClr val="black"/>
                </a:solidFill>
              </a:rPr>
              <a:t> Role</a:t>
            </a:r>
          </a:p>
          <a:p>
            <a:pPr marL="342900" indent="-342900">
              <a:buFontTx/>
              <a:buAutoNum type="alphaUcPeriod"/>
            </a:pPr>
            <a:r>
              <a:rPr lang="en-US" dirty="0" smtClean="0">
                <a:solidFill>
                  <a:prstClr val="black"/>
                </a:solidFill>
              </a:rPr>
              <a:t>All of the above 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lphaUcPeriod"/>
            </a:pPr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 </a:t>
            </a:r>
          </a:p>
          <a:p>
            <a:pPr marL="342900" indent="-342900">
              <a:buFontTx/>
              <a:buAutoNum type="alphaUcPeriod"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9276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Extracts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134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265113" y="1295400"/>
            <a:ext cx="8650287" cy="4587876"/>
          </a:xfrm>
        </p:spPr>
        <p:txBody>
          <a:bodyPr/>
          <a:lstStyle/>
          <a:p>
            <a:r>
              <a:rPr lang="en-US" dirty="0" smtClean="0"/>
              <a:t>Of the actions below what is likely the first and last step in enabling receipt of data extracts.</a:t>
            </a:r>
          </a:p>
          <a:p>
            <a:pPr marL="457200" lvl="1" indent="-457200">
              <a:buFont typeface="+mj-lt"/>
              <a:buAutoNum type="alphaLcParenR"/>
            </a:pPr>
            <a:r>
              <a:rPr lang="en-US" smtClean="0"/>
              <a:t>Subscribe </a:t>
            </a:r>
            <a:r>
              <a:rPr lang="en-US" dirty="0"/>
              <a:t>to selected extracts through MIS Extract Subscriber</a:t>
            </a:r>
          </a:p>
          <a:p>
            <a:pPr marL="457200" lvl="1" indent="-457200">
              <a:buFont typeface="+mj-lt"/>
              <a:buAutoNum type="alphaLcParenR"/>
            </a:pPr>
            <a:r>
              <a:rPr lang="en-US" dirty="0" smtClean="0"/>
              <a:t>Review ERCOT’s Market Data Transparency documents</a:t>
            </a:r>
          </a:p>
          <a:p>
            <a:pPr marL="457200" lvl="1" indent="-457200">
              <a:buFont typeface="+mj-lt"/>
              <a:buAutoNum type="alphaLcParenR"/>
            </a:pPr>
            <a:r>
              <a:rPr lang="en-US" dirty="0" smtClean="0"/>
              <a:t>Review EMIL for what extracts are available</a:t>
            </a:r>
          </a:p>
          <a:p>
            <a:pPr marL="457200" lvl="1" indent="-457200">
              <a:buFont typeface="+mj-lt"/>
              <a:buAutoNum type="alphaLcParenR"/>
            </a:pPr>
            <a:r>
              <a:rPr lang="en-US" dirty="0"/>
              <a:t>Set up Digital Certificate secured interface with ERCOT’s production environment.</a:t>
            </a:r>
          </a:p>
          <a:p>
            <a:pPr marL="457200" lvl="1" indent="-457200">
              <a:buFont typeface="+mj-lt"/>
              <a:buAutoNum type="alphaLcParenR"/>
            </a:pPr>
            <a:r>
              <a:rPr lang="en-US" dirty="0" smtClean="0"/>
              <a:t>Review </a:t>
            </a:r>
            <a:r>
              <a:rPr lang="en-US" dirty="0"/>
              <a:t>User Guides on the use of data extracts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39639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Introductions, Roles and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3311813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Market Relationships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749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265113" y="1279524"/>
            <a:ext cx="8686800" cy="5273675"/>
          </a:xfrm>
        </p:spPr>
        <p:txBody>
          <a:bodyPr/>
          <a:lstStyle/>
          <a:p>
            <a:r>
              <a:rPr lang="en-US" dirty="0" smtClean="0"/>
              <a:t>Match the REP activity with correct QSE, ERCOT, TDSP activities</a:t>
            </a:r>
          </a:p>
          <a:p>
            <a:pPr lvl="1"/>
            <a:r>
              <a:rPr lang="en-US" dirty="0" smtClean="0"/>
              <a:t>Retail Transactions</a:t>
            </a:r>
          </a:p>
          <a:p>
            <a:pPr lvl="1"/>
            <a:r>
              <a:rPr lang="en-US" dirty="0" smtClean="0"/>
              <a:t>Wholesale Settlement</a:t>
            </a:r>
          </a:p>
          <a:p>
            <a:pPr lvl="1"/>
            <a:r>
              <a:rPr lang="en-US" dirty="0" smtClean="0"/>
              <a:t>Retail Delivery Billing</a:t>
            </a:r>
          </a:p>
          <a:p>
            <a:pPr lvl="1"/>
            <a:r>
              <a:rPr lang="en-US" dirty="0" smtClean="0"/>
              <a:t>Certification and Oversight</a:t>
            </a:r>
          </a:p>
          <a:p>
            <a:pPr lvl="1"/>
            <a:r>
              <a:rPr lang="en-US" dirty="0" smtClean="0"/>
              <a:t>Wholesale Power Supply</a:t>
            </a:r>
          </a:p>
          <a:p>
            <a:pPr lvl="1"/>
            <a:r>
              <a:rPr lang="en-US" dirty="0" smtClean="0"/>
              <a:t>Registration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162800" y="1905000"/>
            <a:ext cx="1417955" cy="859390"/>
            <a:chOff x="929005" y="1836299"/>
            <a:chExt cx="1524635" cy="924046"/>
          </a:xfrm>
        </p:grpSpPr>
        <p:pic>
          <p:nvPicPr>
            <p:cNvPr id="7" name="Picture 2" descr="C:\Documents and Settings\NaomiU\Desktop\footprint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29005" y="1836299"/>
              <a:ext cx="1524635" cy="924046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1097280" y="2026920"/>
              <a:ext cx="1188720" cy="562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QSE</a:t>
              </a:r>
              <a:endPara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08513" y="3732643"/>
            <a:ext cx="1417955" cy="859390"/>
            <a:chOff x="929005" y="1836299"/>
            <a:chExt cx="1524635" cy="924046"/>
          </a:xfrm>
        </p:grpSpPr>
        <p:pic>
          <p:nvPicPr>
            <p:cNvPr id="10" name="Picture 2" descr="C:\Documents and Settings\NaomiU\Desktop\footprint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29005" y="1836299"/>
              <a:ext cx="1524635" cy="924046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1097280" y="2026920"/>
              <a:ext cx="1188720" cy="562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</a:t>
              </a:r>
              <a:endPara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153835" y="3149288"/>
            <a:ext cx="1417955" cy="859390"/>
            <a:chOff x="929005" y="1836299"/>
            <a:chExt cx="1524635" cy="924046"/>
          </a:xfrm>
        </p:grpSpPr>
        <p:pic>
          <p:nvPicPr>
            <p:cNvPr id="13" name="Picture 2" descr="C:\Documents and Settings\NaomiU\Desktop\footprint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29005" y="1836299"/>
              <a:ext cx="1524635" cy="924046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929005" y="2026920"/>
              <a:ext cx="1524635" cy="562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TDSP</a:t>
              </a:r>
              <a:endPara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153834" y="4475266"/>
            <a:ext cx="1417955" cy="859389"/>
            <a:chOff x="929005" y="1836299"/>
            <a:chExt cx="1524635" cy="924046"/>
          </a:xfrm>
        </p:grpSpPr>
        <p:pic>
          <p:nvPicPr>
            <p:cNvPr id="16" name="Picture 2" descr="C:\Documents and Settings\NaomiU\Desktop\footprint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29005" y="1836299"/>
              <a:ext cx="1524635" cy="924046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929006" y="1927178"/>
              <a:ext cx="1524634" cy="496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ERCOT</a:t>
              </a:r>
              <a:endPara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162800" y="5693810"/>
            <a:ext cx="1417955" cy="859389"/>
            <a:chOff x="929005" y="1836299"/>
            <a:chExt cx="1524635" cy="924046"/>
          </a:xfrm>
        </p:grpSpPr>
        <p:pic>
          <p:nvPicPr>
            <p:cNvPr id="19" name="Picture 2" descr="C:\Documents and Settings\NaomiU\Desktop\footprint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29005" y="1836299"/>
              <a:ext cx="1524635" cy="924046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>
              <a:off x="929006" y="1927178"/>
              <a:ext cx="1524634" cy="496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PUCT</a:t>
              </a:r>
              <a:endPara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7108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Roles and Responsibilities 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229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265113" y="1279524"/>
            <a:ext cx="8686800" cy="5273675"/>
          </a:xfrm>
        </p:spPr>
        <p:txBody>
          <a:bodyPr/>
          <a:lstStyle/>
          <a:p>
            <a:r>
              <a:rPr lang="en-US" dirty="0"/>
              <a:t>Which of the following does not belong:</a:t>
            </a:r>
          </a:p>
          <a:p>
            <a:r>
              <a:rPr lang="en-US" b="0" dirty="0" smtClean="0"/>
              <a:t>REP </a:t>
            </a:r>
            <a:r>
              <a:rPr lang="en-US" b="0" dirty="0"/>
              <a:t>responsibilities include: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b="0" dirty="0" smtClean="0"/>
              <a:t>Negotiate </a:t>
            </a:r>
            <a:r>
              <a:rPr lang="en-US" b="0" dirty="0"/>
              <a:t>contracts with customers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b="0" dirty="0"/>
              <a:t>Establish ESI ID’s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b="0" dirty="0"/>
              <a:t>Buy electricity at wholesale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b="0" dirty="0"/>
              <a:t>Invoice retail Customers</a:t>
            </a:r>
          </a:p>
        </p:txBody>
      </p:sp>
    </p:spTree>
    <p:extLst>
      <p:ext uri="{BB962C8B-B14F-4D97-AF65-F5344CB8AC3E}">
        <p14:creationId xmlns:p14="http://schemas.microsoft.com/office/powerpoint/2010/main" val="3685961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Market Rules</a:t>
            </a:r>
          </a:p>
        </p:txBody>
      </p:sp>
    </p:spTree>
    <p:extLst>
      <p:ext uri="{BB962C8B-B14F-4D97-AF65-F5344CB8AC3E}">
        <p14:creationId xmlns:p14="http://schemas.microsoft.com/office/powerpoint/2010/main" val="3074777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265113" y="1279524"/>
            <a:ext cx="5602287" cy="5273675"/>
          </a:xfrm>
        </p:spPr>
        <p:txBody>
          <a:bodyPr/>
          <a:lstStyle/>
          <a:p>
            <a:r>
              <a:rPr lang="en-US" dirty="0" smtClean="0"/>
              <a:t>Match the type of rule with the correct Hierarchy of Rules.</a:t>
            </a:r>
          </a:p>
          <a:p>
            <a:pPr lvl="1"/>
            <a:r>
              <a:rPr lang="en-US" dirty="0" smtClean="0"/>
              <a:t>Rules of Market Transactions</a:t>
            </a:r>
          </a:p>
          <a:p>
            <a:pPr lvl="1"/>
            <a:r>
              <a:rPr lang="en-US" dirty="0"/>
              <a:t>Detailed references for operating processes</a:t>
            </a:r>
          </a:p>
          <a:p>
            <a:pPr lvl="1"/>
            <a:r>
              <a:rPr lang="en-US" dirty="0" smtClean="0"/>
              <a:t>Rules for Customer Protection</a:t>
            </a:r>
          </a:p>
          <a:p>
            <a:pPr lvl="1"/>
            <a:r>
              <a:rPr lang="en-US" dirty="0"/>
              <a:t>Rules for REP Certification</a:t>
            </a:r>
          </a:p>
          <a:p>
            <a:pPr lvl="1"/>
            <a:r>
              <a:rPr lang="en-US" dirty="0" smtClean="0"/>
              <a:t>Defines the role of the PUCT</a:t>
            </a:r>
          </a:p>
          <a:p>
            <a:pPr lvl="1"/>
            <a:r>
              <a:rPr lang="en-US" dirty="0" smtClean="0"/>
              <a:t>Terms and Conditions of Retail Delivery Services</a:t>
            </a:r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6172200" y="3456057"/>
            <a:ext cx="2394191" cy="1344543"/>
          </a:xfrm>
          <a:prstGeom prst="roundRect">
            <a:avLst>
              <a:gd name="adj" fmla="val 13660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Public Utility Regulatory Act (PURA)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167717" y="1857589"/>
            <a:ext cx="2398673" cy="1344543"/>
          </a:xfrm>
          <a:prstGeom prst="roundRect">
            <a:avLst>
              <a:gd name="adj" fmla="val 13660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</a:rPr>
              <a:t>PUCT Substantive Rules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172200" y="5124740"/>
            <a:ext cx="2394191" cy="1344543"/>
          </a:xfrm>
          <a:prstGeom prst="roundRect">
            <a:avLst>
              <a:gd name="adj" fmla="val 13660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</a:rPr>
              <a:t>ERCOT Protocols </a:t>
            </a:r>
            <a:br>
              <a:rPr lang="en-US" sz="2400" dirty="0">
                <a:solidFill>
                  <a:prstClr val="white"/>
                </a:solidFill>
              </a:rPr>
            </a:br>
            <a:r>
              <a:rPr lang="en-US" sz="2400" dirty="0">
                <a:solidFill>
                  <a:prstClr val="white"/>
                </a:solidFill>
              </a:rPr>
              <a:t>and Market Guides</a:t>
            </a:r>
          </a:p>
        </p:txBody>
      </p:sp>
    </p:spTree>
    <p:extLst>
      <p:ext uri="{BB962C8B-B14F-4D97-AF65-F5344CB8AC3E}">
        <p14:creationId xmlns:p14="http://schemas.microsoft.com/office/powerpoint/2010/main" val="4144948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2_Course Title Master">
  <a:themeElements>
    <a:clrScheme name="1_Course Titl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urse Title Master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>
            <a:alpha val="47000"/>
          </a:srgbClr>
        </a:solidFill>
        <a:ln w="762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>
            <a:alpha val="47000"/>
          </a:srgbClr>
        </a:solidFill>
        <a:ln w="762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urse Titl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urse Titl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urse Titl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urse Titl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urse Titl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urse Titl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urse Titl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urse Titl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urse Titl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urse Titl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urse Titl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urse Titl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Retail 101_ILT Working Cop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Retail 101_ILT Working Cop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4D737E42DAAF9C4F9E72760D681A3487" ma:contentTypeVersion="3" ma:contentTypeDescription="Upload an image." ma:contentTypeScope="" ma:versionID="1d201f845e9dd8aa3d9f9f07575aaa49">
  <xsd:schema xmlns:xsd="http://www.w3.org/2001/XMLSchema" xmlns:xs="http://www.w3.org/2001/XMLSchema" xmlns:p="http://schemas.microsoft.com/office/2006/metadata/properties" xmlns:ns1="http://schemas.microsoft.com/sharepoint/v3" xmlns:ns2="254503FF-CB23-4D87-950F-3F6147203B14" xmlns:ns3="c34af464-7aa1-4edd-9be4-83dffc1cb926" xmlns:ns4="http://schemas.microsoft.com/sharepoint/v3/fields" targetNamespace="http://schemas.microsoft.com/office/2006/metadata/properties" ma:root="true" ma:fieldsID="8263ec1922d4df9bd89dc3fc3d283396" ns1:_="" ns2:_="" ns3:_="" ns4:_="">
    <xsd:import namespace="http://schemas.microsoft.com/sharepoint/v3"/>
    <xsd:import namespace="254503FF-CB23-4D87-950F-3F6147203B14"/>
    <xsd:import namespace="c34af464-7aa1-4edd-9be4-83dffc1cb926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3:Information_x0020_Classification"/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4:wic_System_Copyright" minOccurs="0"/>
                <xsd:element ref="ns4:_DCDateCreated" minOccurs="0"/>
                <xsd:element ref="ns4:_DCDateModifi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9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10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1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2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503FF-CB23-4D87-950F-3F6147203B14" elementFormDefault="qualified">
    <xsd:import namespace="http://schemas.microsoft.com/office/2006/documentManagement/types"/>
    <xsd:import namespace="http://schemas.microsoft.com/office/infopath/2007/PartnerControls"/>
    <xsd:element name="ThumbnailExists" ma:index="19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20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1" nillable="true" ma:displayName="Width" ma:internalName="ImageWidth" ma:readOnly="true">
      <xsd:simpleType>
        <xsd:restriction base="dms:Unknown"/>
      </xsd:simpleType>
    </xsd:element>
    <xsd:element name="ImageHeight" ma:index="23" nillable="true" ma:displayName="Height" ma:internalName="ImageHeight" ma:readOnly="true">
      <xsd:simpleType>
        <xsd:restriction base="dms:Unknown"/>
      </xsd:simpleType>
    </xsd:element>
    <xsd:element name="ImageCreateDate" ma:index="26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7" nillable="true" ma:displayName="Copyright" ma:internalName="wic_System_Copyright">
      <xsd:simpleType>
        <xsd:restriction base="dms:Text"/>
      </xsd:simpleType>
    </xsd:element>
    <xsd:element name="_DCDateCreated" ma:index="29" nillable="true" ma:displayName="Date Created" ma:description="The date on which this resource was created" ma:format="DateTime" ma:internalName="_DCDateCreated">
      <xsd:simpleType>
        <xsd:restriction base="dms:DateTime"/>
      </xsd:simpleType>
    </xsd:element>
    <xsd:element name="_DCDateModified" ma:index="30" nillable="true" ma:displayName="Date Modified" ma:description="The date on which this resource was last modified" ma:format="DateTime" ma:internalName="_DCDateModified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5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4" ma:displayName="Comments"/>
        <xsd:element name="keywords" minOccurs="0" maxOccurs="1" type="xsd:string" ma:index="15" ma:displayName="Keywords"/>
        <xsd:element ref="dc:language" minOccurs="0" maxOccurs="1"/>
        <xsd:element name="category" minOccurs="0" maxOccurs="1" type="xsd:string" ma:index="28" ma:displayName="Category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CDateModified xmlns="http://schemas.microsoft.com/sharepoint/v3/fields" xsi:nil="true"/>
    <ImageCreateDate xmlns="254503FF-CB23-4D87-950F-3F6147203B14" xsi:nil="true"/>
    <Information_x0020_Classification xmlns="c34af464-7aa1-4edd-9be4-83dffc1cb926">ERCOT Limited</Information_x0020_Classification>
    <wic_System_Copyright xmlns="http://schemas.microsoft.com/sharepoint/v3/fields" xsi:nil="true"/>
    <_DCDateCreated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9A831510-36EE-42AC-B15E-313C471253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54503FF-CB23-4D87-950F-3F6147203B14"/>
    <ds:schemaRef ds:uri="c34af464-7aa1-4edd-9be4-83dffc1cb926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590666-8764-4148-9921-BE08C8C64D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3FBD62-D926-496F-93CF-24FA57C8F590}">
  <ds:schemaRefs>
    <ds:schemaRef ds:uri="http://schemas.microsoft.com/office/2006/metadata/properties"/>
    <ds:schemaRef ds:uri="http://purl.org/dc/elements/1.1/"/>
    <ds:schemaRef ds:uri="http://purl.org/dc/dcmitype/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sharepoint/v3/fields"/>
    <ds:schemaRef ds:uri="c34af464-7aa1-4edd-9be4-83dffc1cb926"/>
    <ds:schemaRef ds:uri="254503FF-CB23-4D87-950F-3F6147203B14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Retail 101_ILT Working Copy</Template>
  <TotalTime>34020</TotalTime>
  <Words>543</Words>
  <Application>Microsoft Office PowerPoint</Application>
  <PresentationFormat>On-screen Show (4:3)</PresentationFormat>
  <Paragraphs>149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Arial Black</vt:lpstr>
      <vt:lpstr>Calibri</vt:lpstr>
      <vt:lpstr>Wingdings</vt:lpstr>
      <vt:lpstr>2_Course Title Master</vt:lpstr>
      <vt:lpstr>2_Retail 101_ILT Working Copy</vt:lpstr>
      <vt:lpstr>3_Retail 101_ILT Working Copy</vt:lpstr>
      <vt:lpstr>Module 1</vt:lpstr>
      <vt:lpstr>Quiz</vt:lpstr>
      <vt:lpstr>Module 2</vt:lpstr>
      <vt:lpstr>Market Relationships</vt:lpstr>
      <vt:lpstr>Quiz</vt:lpstr>
      <vt:lpstr>Roles and Responsibilities </vt:lpstr>
      <vt:lpstr>Quiz</vt:lpstr>
      <vt:lpstr>Module 3</vt:lpstr>
      <vt:lpstr>Quiz</vt:lpstr>
      <vt:lpstr>Module 4</vt:lpstr>
      <vt:lpstr>Quiz</vt:lpstr>
      <vt:lpstr>Module 5</vt:lpstr>
      <vt:lpstr>Meter Technologies</vt:lpstr>
      <vt:lpstr>Quiz</vt:lpstr>
      <vt:lpstr>Impacts of  Advanced Meter Technology  on the Retail Market</vt:lpstr>
      <vt:lpstr>Quiz</vt:lpstr>
      <vt:lpstr>Module 6</vt:lpstr>
      <vt:lpstr>Market Information System (MIS)</vt:lpstr>
      <vt:lpstr>Quiz</vt:lpstr>
      <vt:lpstr>MarkeTrak</vt:lpstr>
      <vt:lpstr>MarkeTrak Quiz!</vt:lpstr>
      <vt:lpstr>Data Extracts</vt:lpstr>
      <vt:lpstr>Quiz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ERCOT MARKET EDUCATION</dc:title>
  <dc:creator>Kettlewell, Bill</dc:creator>
  <cp:keywords/>
  <dc:description/>
  <cp:lastModifiedBy>Tschetter, Matthew</cp:lastModifiedBy>
  <cp:revision>298</cp:revision>
  <cp:lastPrinted>2016-02-08T16:32:28Z</cp:lastPrinted>
  <dcterms:created xsi:type="dcterms:W3CDTF">2015-08-07T17:32:28Z</dcterms:created>
  <dcterms:modified xsi:type="dcterms:W3CDTF">2016-03-29T14:58:25Z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0x0101009148F5A04DDD49CBA7127AADA5FB792B00AADE34325A8B49CDA8BB4DB53328F214004D737E42DAAF9C4F9E72760D681A3487</vt:lpwstr>
  </property>
</Properties>
</file>