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06" r:id="rId2"/>
  </p:sldMasterIdLst>
  <p:notesMasterIdLst>
    <p:notesMasterId r:id="rId11"/>
  </p:notesMasterIdLst>
  <p:sldIdLst>
    <p:sldId id="256" r:id="rId3"/>
    <p:sldId id="264" r:id="rId4"/>
    <p:sldId id="276" r:id="rId5"/>
    <p:sldId id="277" r:id="rId6"/>
    <p:sldId id="268" r:id="rId7"/>
    <p:sldId id="269" r:id="rId8"/>
    <p:sldId id="261" r:id="rId9"/>
    <p:sldId id="262" r:id="rId10"/>
  </p:sldIdLst>
  <p:sldSz cx="9144000" cy="6858000" type="screen4x3"/>
  <p:notesSz cx="6985000" cy="9271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5" autoAdjust="0"/>
    <p:restoredTop sz="94532" autoAdjust="0"/>
  </p:normalViewPr>
  <p:slideViewPr>
    <p:cSldViewPr>
      <p:cViewPr>
        <p:scale>
          <a:sx n="80" d="100"/>
          <a:sy n="80" d="100"/>
        </p:scale>
        <p:origin x="-2526" y="-7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7363" cy="463550"/>
          </a:xfrm>
          <a:prstGeom prst="rect">
            <a:avLst/>
          </a:prstGeom>
        </p:spPr>
        <p:txBody>
          <a:bodyPr vert="horz" lIns="92863" tIns="46431" rIns="92863" bIns="464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1" y="0"/>
            <a:ext cx="3027363" cy="463550"/>
          </a:xfrm>
          <a:prstGeom prst="rect">
            <a:avLst/>
          </a:prstGeom>
        </p:spPr>
        <p:txBody>
          <a:bodyPr vert="horz" lIns="92863" tIns="46431" rIns="92863" bIns="4643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3101AC-D26F-4973-A895-0130FEC505A5}" type="datetimeFigureOut">
              <a:rPr lang="en-US"/>
              <a:pPr>
                <a:defRPr/>
              </a:pPr>
              <a:t>3/25/2016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695325"/>
            <a:ext cx="4635500" cy="3476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63" tIns="46431" rIns="92863" bIns="4643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3725"/>
            <a:ext cx="5588000" cy="4171950"/>
          </a:xfrm>
          <a:prstGeom prst="rect">
            <a:avLst/>
          </a:prstGeom>
        </p:spPr>
        <p:txBody>
          <a:bodyPr vert="horz" lIns="92863" tIns="46431" rIns="92863" bIns="4643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05863"/>
            <a:ext cx="3027363" cy="463550"/>
          </a:xfrm>
          <a:prstGeom prst="rect">
            <a:avLst/>
          </a:prstGeom>
        </p:spPr>
        <p:txBody>
          <a:bodyPr vert="horz" lIns="92863" tIns="46431" rIns="92863" bIns="464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1" y="8805863"/>
            <a:ext cx="3027363" cy="463550"/>
          </a:xfrm>
          <a:prstGeom prst="rect">
            <a:avLst/>
          </a:prstGeom>
        </p:spPr>
        <p:txBody>
          <a:bodyPr vert="horz" lIns="92863" tIns="46431" rIns="92863" bIns="4643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BB6702-E691-478F-AD30-863CD4C8AF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61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4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5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C3CBBD-B26E-43E9-90A1-86A671B06D3F}" type="datetime1">
              <a:rPr lang="en-US"/>
              <a:pPr>
                <a:defRPr/>
              </a:pPr>
              <a:t>3/25/2016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92F04-AD4F-4FF3-AFF2-77D2FC58C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3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476D-167C-4CE1-9A48-ADC59739DBEA}" type="datetime1">
              <a:rPr lang="en-US"/>
              <a:pPr>
                <a:defRPr/>
              </a:pPr>
              <a:t>3/25/2016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FB7B-6B34-43A1-8A08-271D9F0667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6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4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78B-502D-4ADD-9C39-6CDF7F4301CC}" type="datetime1">
              <a:rPr lang="en-US"/>
              <a:pPr>
                <a:defRPr/>
              </a:pPr>
              <a:t>3/25/2016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F828-3863-4A7D-BAA6-A32B10A63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96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30"/>
            <a:ext cx="7771423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3/25/2016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5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3/25/2016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2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5" y="4406905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5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3/25/2016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10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3/25/2016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0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3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3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2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2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3/25/2016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5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3/25/2016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9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3/25/2016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5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3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3/25/2016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F1A4-D06F-4A1A-BC17-1255EDCCCD48}" type="datetime1">
              <a:rPr lang="en-US"/>
              <a:pPr>
                <a:defRPr/>
              </a:pPr>
              <a:t>3/25/2016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39A6-CD8A-436C-892A-681EACA97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6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6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6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3/25/2016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99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3/25/2016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4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5"/>
            <a:ext cx="2171212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6" y="457205"/>
            <a:ext cx="6397625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3/25/2016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4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B4CA8A-0D75-4E83-8A60-E7BE551BF945}" type="datetime1">
              <a:rPr lang="en-US"/>
              <a:pPr>
                <a:defRPr/>
              </a:pPr>
              <a:t>3/25/2016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2F35A8-63EA-4481-9129-A6DBBEEBD8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15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0389E-AD8E-4F74-A13E-DC71B9A62ADD}" type="datetime1">
              <a:rPr lang="en-US"/>
              <a:pPr>
                <a:defRPr/>
              </a:pPr>
              <a:t>3/25/2016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9C3ED6-3C56-4729-B9B4-B70FE2B17C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5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8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8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27C8A-257A-43C6-B99D-AABF67475200}" type="datetime1">
              <a:rPr lang="en-US"/>
              <a:pPr>
                <a:defRPr/>
              </a:pPr>
              <a:t>3/25/2016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718626-B00A-4501-8726-035CF9749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049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F38301-5A8E-489C-A227-A47A27DD7DF7}" type="datetime1">
              <a:rPr lang="en-US"/>
              <a:pPr>
                <a:defRPr/>
              </a:pPr>
              <a:t>3/25/2016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3734CF-CEFB-4896-BFCF-FB9713690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16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C2D7-CFF2-4154-8194-B211DA8DFDA6}" type="datetime1">
              <a:rPr lang="en-US"/>
              <a:pPr>
                <a:defRPr/>
              </a:pPr>
              <a:t>3/25/2016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EBE1D-087E-4D8F-843D-044D19102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5382E0-9A64-4540-80FF-6899856DAEBE}" type="datetime1">
              <a:rPr lang="en-US"/>
              <a:pPr>
                <a:defRPr/>
              </a:pPr>
              <a:t>3/25/2016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AD0FF-BD21-4C71-84BB-6CC74EF3E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59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2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C9F548-AEFC-4F6A-BCE9-5FB6783DEF49}" type="datetime1">
              <a:rPr lang="en-US"/>
              <a:pPr>
                <a:defRPr/>
              </a:pPr>
              <a:t>3/25/2016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DE2C2B-2C19-4412-9FE7-3742CDEB2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44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42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8C52F7D-E4AC-482C-8EE9-10628A77AFDA}" type="datetime1">
              <a:rPr lang="en-US"/>
              <a:pPr>
                <a:defRPr/>
              </a:pPr>
              <a:t>3/25/2016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5" y="6408742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42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A53E04-7DDC-4961-99B9-D17D66CE8A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95" r:id="rId2"/>
    <p:sldLayoutId id="2147483900" r:id="rId3"/>
    <p:sldLayoutId id="2147483901" r:id="rId4"/>
    <p:sldLayoutId id="2147483902" r:id="rId5"/>
    <p:sldLayoutId id="2147483903" r:id="rId6"/>
    <p:sldLayoutId id="2147483896" r:id="rId7"/>
    <p:sldLayoutId id="2147483904" r:id="rId8"/>
    <p:sldLayoutId id="2147483905" r:id="rId9"/>
    <p:sldLayoutId id="2147483897" r:id="rId10"/>
    <p:sldLayoutId id="21474838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5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9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40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  <a:latin typeface="Arial" charset="0"/>
              </a:rPr>
              <a:pPr>
                <a:defRPr/>
              </a:pPr>
              <a:t>3/25/2016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 smtClean="0">
                <a:solidFill>
                  <a:srgbClr val="FFFFFF"/>
                </a:solidFill>
              </a:rPr>
              <a:t>3</a:t>
            </a:r>
            <a:r>
              <a:rPr lang="en-US" sz="800" baseline="30000" smtClean="0">
                <a:solidFill>
                  <a:srgbClr val="FFFFFF"/>
                </a:solidFill>
              </a:rPr>
              <a:t>rd</a:t>
            </a:r>
            <a:r>
              <a:rPr lang="en-US" sz="800" smtClean="0">
                <a:solidFill>
                  <a:srgbClr val="FFFFFF"/>
                </a:solidFill>
              </a:rPr>
              <a:t> Party Registration &amp;</a:t>
            </a:r>
            <a:br>
              <a:rPr lang="en-US" sz="800" smtClean="0">
                <a:solidFill>
                  <a:srgbClr val="FFFFFF"/>
                </a:solidFill>
              </a:rPr>
            </a:br>
            <a:r>
              <a:rPr lang="en-US" sz="800" smtClean="0">
                <a:solidFill>
                  <a:srgbClr val="FFFFFF"/>
                </a:solidFill>
              </a:rPr>
              <a:t>Account Management</a:t>
            </a:r>
            <a:endParaRPr lang="en-US" sz="800" b="1" smtClean="0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10" y="152405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Advanced Metering Working Group (AMWG)</a:t>
            </a:r>
            <a:endParaRPr lang="en-US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r>
              <a:rPr lang="en-US" altLang="en-US" dirty="0" smtClean="0"/>
              <a:t>Update to RMS</a:t>
            </a:r>
          </a:p>
          <a:p>
            <a:pPr marR="0" eaLnBrk="1" hangingPunct="1"/>
            <a:r>
              <a:rPr lang="en-US" altLang="en-US" dirty="0" smtClean="0"/>
              <a:t>April 5, 2016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A8C18-DE8D-44CE-B5D9-C66C804FA22D}" type="slidenum">
              <a:rPr lang="en-US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dirty="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168900"/>
          </a:xfrm>
        </p:spPr>
        <p:txBody>
          <a:bodyPr/>
          <a:lstStyle/>
          <a:p>
            <a:r>
              <a:rPr lang="en-US" altLang="en-US" dirty="0" smtClean="0"/>
              <a:t>Finalized proposed revisions to AMWG Procedures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Reviewed February 27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Planned Release</a:t>
            </a:r>
          </a:p>
          <a:p>
            <a:pPr lvl="1"/>
            <a:r>
              <a:rPr lang="en-US" altLang="en-US" dirty="0" smtClean="0"/>
              <a:t>No issues – all functionality implemented</a:t>
            </a:r>
          </a:p>
          <a:p>
            <a:endParaRPr lang="en-US" altLang="en-US" dirty="0" smtClean="0"/>
          </a:p>
          <a:p>
            <a:r>
              <a:rPr lang="en-US" altLang="en-US" dirty="0" smtClean="0"/>
              <a:t>April 29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Planned Release</a:t>
            </a:r>
          </a:p>
          <a:p>
            <a:pPr lvl="1"/>
            <a:r>
              <a:rPr lang="en-US" altLang="en-US" dirty="0" smtClean="0"/>
              <a:t>Allow user to open SMT in multiple tabs in the same browser w/out having to re-enter login info</a:t>
            </a:r>
          </a:p>
          <a:p>
            <a:pPr lvl="1"/>
            <a:r>
              <a:rPr lang="en-US" altLang="en-US" dirty="0" smtClean="0"/>
              <a:t>4/29 @ 9:00 p.m. – 4/30 @ 9:00 a.m.</a:t>
            </a:r>
          </a:p>
          <a:p>
            <a:pPr lvl="1"/>
            <a:r>
              <a:rPr lang="en-US" altLang="en-US" dirty="0" smtClean="0"/>
              <a:t>Portal, HAN, ODR affected</a:t>
            </a:r>
          </a:p>
          <a:p>
            <a:pPr lvl="1"/>
            <a:r>
              <a:rPr lang="en-US" altLang="en-US" dirty="0" smtClean="0"/>
              <a:t>No impact on LSE files and FTPS folders</a:t>
            </a:r>
          </a:p>
          <a:p>
            <a:pPr lvl="1"/>
            <a:endParaRPr lang="en-US" altLang="en-US" dirty="0" smtClean="0">
              <a:solidFill>
                <a:srgbClr val="FF0000"/>
              </a:solidFill>
            </a:endParaRPr>
          </a:p>
          <a:p>
            <a:pPr lvl="1"/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Noteworthy March Meeting Items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4940300"/>
          </a:xfrm>
        </p:spPr>
        <p:txBody>
          <a:bodyPr/>
          <a:lstStyle/>
          <a:p>
            <a:r>
              <a:rPr lang="en-US" dirty="0" smtClean="0"/>
              <a:t>ERCOT AMS Data Reports  (AMWG March)</a:t>
            </a:r>
          </a:p>
          <a:p>
            <a:r>
              <a:rPr lang="en-US" dirty="0" smtClean="0"/>
              <a:t>“Accuracy &amp; Completeness”</a:t>
            </a:r>
          </a:p>
          <a:p>
            <a:pPr lvl="1"/>
            <a:r>
              <a:rPr lang="en-US" dirty="0" smtClean="0"/>
              <a:t>867 vs. AMS (Accuracy)</a:t>
            </a:r>
          </a:p>
          <a:p>
            <a:pPr lvl="2"/>
            <a:r>
              <a:rPr lang="en-US" dirty="0"/>
              <a:t>Dec ‘15:  ~6.9M analyzed </a:t>
            </a:r>
            <a:r>
              <a:rPr lang="en-US" dirty="0" smtClean="0"/>
              <a:t>reads; ~83k &gt; +/- 2kWh; ~570 &gt; 500kWh delta</a:t>
            </a:r>
          </a:p>
          <a:p>
            <a:pPr lvl="1"/>
            <a:r>
              <a:rPr lang="en-US" dirty="0"/>
              <a:t>AMSR Cycle Read Analysis</a:t>
            </a:r>
          </a:p>
          <a:p>
            <a:pPr lvl="1"/>
            <a:r>
              <a:rPr lang="en-US" dirty="0"/>
              <a:t>AMS Volume &amp; </a:t>
            </a:r>
            <a:r>
              <a:rPr lang="en-US" dirty="0" smtClean="0"/>
              <a:t>Count (Completeness)</a:t>
            </a:r>
          </a:p>
          <a:p>
            <a:pPr lvl="2"/>
            <a:r>
              <a:rPr lang="en-US" dirty="0" smtClean="0"/>
              <a:t>8/30/15 True-Up:  ~75 MWH Estimated (&lt; .015%); ~160 ESIs (&lt; .003%)</a:t>
            </a:r>
            <a:endParaRPr lang="en-US" dirty="0"/>
          </a:p>
          <a:p>
            <a:pPr lvl="1"/>
            <a:r>
              <a:rPr lang="en-US" dirty="0" smtClean="0"/>
              <a:t>AMS Load Date Lag</a:t>
            </a:r>
          </a:p>
          <a:p>
            <a:pPr marL="392113" lvl="1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March Meeting </a:t>
            </a:r>
            <a:r>
              <a:rPr lang="en-US" sz="3600" dirty="0"/>
              <a:t>Items, cont.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11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UPDATE:</a:t>
            </a:r>
            <a:r>
              <a:rPr lang="en-US" dirty="0" smtClean="0"/>
              <a:t>  PUC Project 42786 – Review of Advanced Metering System Web Portals</a:t>
            </a:r>
          </a:p>
          <a:p>
            <a:pPr lvl="1"/>
            <a:r>
              <a:rPr lang="en-US" sz="2400" dirty="0" smtClean="0"/>
              <a:t>PUC </a:t>
            </a:r>
            <a:r>
              <a:rPr lang="en-US" sz="2400" dirty="0"/>
              <a:t>Staff has met with the primary affected stakeholders (ERCOT, REPs, TDUs, 3</a:t>
            </a:r>
            <a:r>
              <a:rPr lang="en-US" sz="2400" baseline="30000" dirty="0"/>
              <a:t>rd</a:t>
            </a:r>
            <a:r>
              <a:rPr lang="en-US" sz="2400" dirty="0"/>
              <a:t> Parties, Consumer Groups)</a:t>
            </a:r>
          </a:p>
          <a:p>
            <a:pPr lvl="1"/>
            <a:r>
              <a:rPr lang="en-US" sz="2400" dirty="0" smtClean="0"/>
              <a:t>ERCOT </a:t>
            </a:r>
            <a:r>
              <a:rPr lang="en-US" sz="2400" dirty="0"/>
              <a:t>and the Joint TDUs </a:t>
            </a:r>
            <a:r>
              <a:rPr lang="en-US" sz="2400" dirty="0" smtClean="0"/>
              <a:t>filed </a:t>
            </a:r>
            <a:r>
              <a:rPr lang="en-US" sz="2400" dirty="0"/>
              <a:t>preliminary cost </a:t>
            </a:r>
            <a:r>
              <a:rPr lang="en-US" sz="2400" dirty="0" smtClean="0"/>
              <a:t>estimates </a:t>
            </a:r>
            <a:r>
              <a:rPr lang="en-US" sz="2400" dirty="0"/>
              <a:t>March 25, 2016</a:t>
            </a:r>
          </a:p>
          <a:p>
            <a:pPr lvl="1"/>
            <a:r>
              <a:rPr lang="en-US" sz="2400" dirty="0" smtClean="0"/>
              <a:t>Stakeholder comments filed by April </a:t>
            </a:r>
            <a:r>
              <a:rPr lang="en-US" sz="2400" dirty="0"/>
              <a:t>1, </a:t>
            </a:r>
            <a:r>
              <a:rPr lang="en-US" sz="2400" dirty="0" smtClean="0"/>
              <a:t>2016</a:t>
            </a:r>
            <a:endParaRPr lang="en-US" sz="2400" dirty="0"/>
          </a:p>
          <a:p>
            <a:pPr lvl="1"/>
            <a:r>
              <a:rPr lang="en-US" sz="2400" dirty="0"/>
              <a:t>PUC Staff expects to present a recommendation memo </a:t>
            </a:r>
            <a:r>
              <a:rPr lang="en-US" sz="2400" dirty="0" smtClean="0"/>
              <a:t>at </a:t>
            </a:r>
            <a:r>
              <a:rPr lang="en-US" sz="2400" dirty="0"/>
              <a:t>a May Open Meeting (May 5</a:t>
            </a:r>
            <a:r>
              <a:rPr lang="en-US" sz="2400" baseline="30000" dirty="0"/>
              <a:t>th</a:t>
            </a:r>
            <a:r>
              <a:rPr lang="en-US" sz="2400" dirty="0"/>
              <a:t> or 19</a:t>
            </a:r>
            <a:r>
              <a:rPr lang="en-US" sz="2400" baseline="30000" dirty="0"/>
              <a:t>th</a:t>
            </a:r>
            <a:r>
              <a:rPr lang="en-US" sz="2400" dirty="0"/>
              <a:t>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March Meeting Items,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92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334000"/>
          </a:xfrm>
        </p:spPr>
        <p:txBody>
          <a:bodyPr/>
          <a:lstStyle/>
          <a:p>
            <a:r>
              <a:rPr lang="en-US" altLang="en-US" dirty="0" smtClean="0"/>
              <a:t>SMT Help Desk Calls	443	(+37) </a:t>
            </a:r>
            <a:r>
              <a:rPr lang="en-US" altLang="en-US" sz="1600" dirty="0" smtClean="0"/>
              <a:t>{2/15 = 1,352}</a:t>
            </a:r>
            <a:endParaRPr lang="en-US" altLang="en-US" dirty="0" smtClean="0"/>
          </a:p>
          <a:p>
            <a:endParaRPr lang="en-US" altLang="en-US" sz="1200" dirty="0" smtClean="0"/>
          </a:p>
          <a:p>
            <a:r>
              <a:rPr lang="en-US" altLang="en-US" dirty="0" smtClean="0"/>
              <a:t>SMT Help Desk Tickets	426	(+9) </a:t>
            </a:r>
            <a:r>
              <a:rPr lang="en-US" altLang="en-US" sz="1600" dirty="0" smtClean="0"/>
              <a:t>{2/15 </a:t>
            </a:r>
            <a:r>
              <a:rPr lang="en-US" altLang="en-US" sz="1600" dirty="0"/>
              <a:t>= </a:t>
            </a:r>
            <a:r>
              <a:rPr lang="en-US" altLang="en-US" sz="1600" dirty="0" smtClean="0"/>
              <a:t>1,253}</a:t>
            </a:r>
          </a:p>
          <a:p>
            <a:pPr lvl="1"/>
            <a:r>
              <a:rPr lang="en-US" altLang="en-US" dirty="0" smtClean="0"/>
              <a:t>Residential = 346 (+3)</a:t>
            </a:r>
          </a:p>
          <a:p>
            <a:pPr lvl="2"/>
            <a:r>
              <a:rPr lang="en-US" altLang="en-US" dirty="0" smtClean="0"/>
              <a:t>GUI access issues = 72 </a:t>
            </a:r>
            <a:r>
              <a:rPr lang="en-US" altLang="en-US" dirty="0" smtClean="0">
                <a:solidFill>
                  <a:srgbClr val="FF0000"/>
                </a:solidFill>
              </a:rPr>
              <a:t>(-31)</a:t>
            </a:r>
            <a:r>
              <a:rPr lang="en-US" altLang="en-US" dirty="0"/>
              <a:t> </a:t>
            </a:r>
            <a:r>
              <a:rPr lang="en-US" altLang="en-US" dirty="0" smtClean="0"/>
              <a:t> {U/ID &amp; P/W Invalid}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pPr lvl="2"/>
            <a:r>
              <a:rPr lang="en-US" altLang="en-US" dirty="0" smtClean="0"/>
              <a:t>Registration issues = 191 (+18)  {Typo errors}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SMT Registered Users (Res)	66,650 (+1,183)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ESIs in SMT			7,129,456 (+12,354)</a:t>
            </a:r>
          </a:p>
          <a:p>
            <a:endParaRPr lang="en-US" altLang="en-US" sz="1200" dirty="0" smtClean="0"/>
          </a:p>
          <a:p>
            <a:r>
              <a:rPr lang="en-US" altLang="en-US" dirty="0" smtClean="0"/>
              <a:t>Active Meters in SMT	7,061,501 (+12,613)</a:t>
            </a:r>
          </a:p>
          <a:p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Selected SMT Statistics - February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D1497-312A-4FAA-9417-B4986404EB7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84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486400"/>
          </a:xfrm>
          <a:ln w="5715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altLang="en-US" b="1" i="1" u="sng" dirty="0" smtClean="0"/>
              <a:t>Active</a:t>
            </a:r>
            <a:r>
              <a:rPr lang="en-US" altLang="en-US" dirty="0" smtClean="0"/>
              <a:t> Energy Data Agreements  	993 </a:t>
            </a:r>
            <a:r>
              <a:rPr lang="en-US" altLang="en-US" sz="1600" dirty="0" smtClean="0"/>
              <a:t>(3/1/16)</a:t>
            </a:r>
            <a:endParaRPr lang="en-US" altLang="en-US" b="1" i="1" u="sng" dirty="0" smtClean="0"/>
          </a:p>
          <a:p>
            <a:r>
              <a:rPr lang="en-US" altLang="en-US" b="1" i="1" u="sng" dirty="0" smtClean="0"/>
              <a:t>Total </a:t>
            </a:r>
            <a:r>
              <a:rPr lang="en-US" altLang="en-US" dirty="0" smtClean="0"/>
              <a:t>* Energy Data Agreements 2,496(+1,331)</a:t>
            </a:r>
            <a:endParaRPr lang="en-US" altLang="en-US" dirty="0" smtClean="0">
              <a:ln>
                <a:solidFill>
                  <a:srgbClr val="FF0000"/>
                </a:solidFill>
              </a:ln>
              <a:effectLst>
                <a:outerShdw blurRad="50800" dist="50800" dir="5400000" algn="ctr" rotWithShape="0">
                  <a:srgbClr val="7030A0"/>
                </a:outerShdw>
              </a:effectLst>
            </a:endParaRPr>
          </a:p>
          <a:p>
            <a:pPr marL="392113" lvl="1" indent="0">
              <a:buNone/>
            </a:pPr>
            <a:r>
              <a:rPr lang="en-US" altLang="en-US" dirty="0"/>
              <a:t>	</a:t>
            </a:r>
            <a:r>
              <a:rPr lang="en-US" altLang="en-US" dirty="0" smtClean="0"/>
              <a:t>* </a:t>
            </a:r>
            <a:r>
              <a:rPr lang="en-US" altLang="en-US" dirty="0"/>
              <a:t>Active and Pending</a:t>
            </a:r>
          </a:p>
          <a:p>
            <a:pPr lvl="1"/>
            <a:r>
              <a:rPr lang="en-US" altLang="en-US" dirty="0" smtClean="0"/>
              <a:t>AEPN = 0; CNP = 596; </a:t>
            </a:r>
            <a:r>
              <a:rPr lang="en-US" altLang="en-US" dirty="0" err="1" smtClean="0"/>
              <a:t>Oncor</a:t>
            </a:r>
            <a:r>
              <a:rPr lang="en-US" altLang="en-US" dirty="0" smtClean="0"/>
              <a:t> = 1,899</a:t>
            </a:r>
          </a:p>
          <a:p>
            <a:r>
              <a:rPr lang="en-US" altLang="en-US" dirty="0" smtClean="0"/>
              <a:t>HAN Device Agreements		389 (NC)</a:t>
            </a:r>
          </a:p>
          <a:p>
            <a:r>
              <a:rPr lang="en-US" altLang="en-US" dirty="0" smtClean="0"/>
              <a:t>HAN Devices				9,741 </a:t>
            </a:r>
            <a:r>
              <a:rPr lang="en-US" altLang="en-US" dirty="0" smtClean="0">
                <a:solidFill>
                  <a:srgbClr val="FF0000"/>
                </a:solidFill>
              </a:rPr>
              <a:t>(-44)</a:t>
            </a:r>
          </a:p>
          <a:p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Parties Registered @ SMT	86 (+1)</a:t>
            </a:r>
          </a:p>
          <a:p>
            <a:r>
              <a:rPr lang="en-US" altLang="en-US" dirty="0" smtClean="0"/>
              <a:t>REPs Registered @ SMT		108 (+1)</a:t>
            </a:r>
          </a:p>
          <a:p>
            <a:r>
              <a:rPr lang="en-US" altLang="en-US" dirty="0" smtClean="0"/>
              <a:t>On Demand Reads</a:t>
            </a:r>
          </a:p>
          <a:p>
            <a:pPr lvl="1"/>
            <a:r>
              <a:rPr lang="en-US" altLang="en-US" dirty="0" smtClean="0"/>
              <a:t>Customer				4,780</a:t>
            </a:r>
          </a:p>
          <a:p>
            <a:pPr lvl="1"/>
            <a:r>
              <a:rPr lang="en-US" altLang="en-US" dirty="0" smtClean="0"/>
              <a:t>REP					16</a:t>
            </a:r>
          </a:p>
          <a:p>
            <a:pPr lvl="1"/>
            <a:r>
              <a:rPr lang="en-US" altLang="en-US" dirty="0" smtClean="0"/>
              <a:t>3</a:t>
            </a:r>
            <a:r>
              <a:rPr lang="en-US" altLang="en-US" baseline="30000" dirty="0" smtClean="0"/>
              <a:t>rd</a:t>
            </a:r>
            <a:r>
              <a:rPr lang="en-US" altLang="en-US" dirty="0" smtClean="0"/>
              <a:t> Party					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February Stats – Cont.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114D9-D508-4C34-96DD-D6C0A32E813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1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144962"/>
          </a:xfrm>
        </p:spPr>
        <p:txBody>
          <a:bodyPr/>
          <a:lstStyle/>
          <a:p>
            <a:pPr marL="109537" indent="0" algn="ctr" eaLnBrk="1" hangingPunct="1">
              <a:buNone/>
            </a:pPr>
            <a:r>
              <a:rPr lang="en-US" altLang="en-US" sz="3600" b="1" dirty="0" smtClean="0"/>
              <a:t>April 26,  9:30 – 3:30</a:t>
            </a:r>
          </a:p>
          <a:p>
            <a:pPr marL="109537" indent="0" algn="ctr" eaLnBrk="1" hangingPunct="1">
              <a:buNone/>
            </a:pPr>
            <a:endParaRPr lang="en-US" altLang="en-US" sz="3200" b="1" dirty="0"/>
          </a:p>
          <a:p>
            <a:pPr marL="109537" indent="0" algn="ctr" eaLnBrk="1" hangingPunct="1">
              <a:buNone/>
            </a:pPr>
            <a:r>
              <a:rPr lang="en-US" altLang="en-US" sz="3600" b="1" dirty="0" smtClean="0"/>
              <a:t>WebEx Only</a:t>
            </a:r>
          </a:p>
          <a:p>
            <a:pPr marL="109537" indent="0" algn="ctr" eaLnBrk="1" hangingPunct="1">
              <a:buNone/>
            </a:pPr>
            <a:endParaRPr lang="en-US" altLang="en-US" sz="2800" b="1" dirty="0"/>
          </a:p>
          <a:p>
            <a:pPr marL="109537" indent="0" eaLnBrk="1" hangingPunct="1">
              <a:buNone/>
            </a:pPr>
            <a:endParaRPr lang="en-US" altLang="en-US" sz="2400" dirty="0"/>
          </a:p>
          <a:p>
            <a:pPr marL="109537" indent="0" eaLnBrk="1" hangingPunct="1">
              <a:buNone/>
            </a:pPr>
            <a:endParaRPr lang="en-US" altLang="en-US" sz="2000" dirty="0" smtClean="0"/>
          </a:p>
          <a:p>
            <a:pPr marL="109537" indent="0" eaLnBrk="1" hangingPunct="1">
              <a:buNone/>
            </a:pPr>
            <a:endParaRPr lang="en-US" altLang="en-US" sz="2000" dirty="0" smtClean="0"/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DBFE05-8710-4CD8-ACF2-8476A2CF3069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Next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1C0EE-50F3-48D4-8A7B-25B902767B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alt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1027" name="Picture 3" descr="C:\Users\iv3i\AppData\Local\Microsoft\Windows\Temporary Internet Files\Content.IE5\AAWN31BQ\question-mark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5486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5398</TotalTime>
  <Words>281</Words>
  <Application>Microsoft Office PowerPoint</Application>
  <PresentationFormat>On-screen Show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Concourse</vt:lpstr>
      <vt:lpstr>S&amp;C-2010</vt:lpstr>
      <vt:lpstr>Advanced Metering Working Group (AMWG)</vt:lpstr>
      <vt:lpstr>Noteworthy March Meeting Items</vt:lpstr>
      <vt:lpstr>March Meeting Items, cont.</vt:lpstr>
      <vt:lpstr>March Meeting Items, cont.</vt:lpstr>
      <vt:lpstr>Selected SMT Statistics - February</vt:lpstr>
      <vt:lpstr>February Stats – Cont.</vt:lpstr>
      <vt:lpstr>Next Meeting</vt:lpstr>
      <vt:lpstr>Questions?</vt:lpstr>
    </vt:vector>
  </TitlesOfParts>
  <Company>EFH Corporate Services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Metering Working Group (AMWG)</dc:title>
  <dc:creator>Schatz, John</dc:creator>
  <cp:lastModifiedBy>Schatz, John 021616</cp:lastModifiedBy>
  <cp:revision>174</cp:revision>
  <cp:lastPrinted>2016-02-19T18:51:30Z</cp:lastPrinted>
  <dcterms:created xsi:type="dcterms:W3CDTF">2014-12-16T20:53:10Z</dcterms:created>
  <dcterms:modified xsi:type="dcterms:W3CDTF">2016-03-25T20:11:57Z</dcterms:modified>
</cp:coreProperties>
</file>