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3" r:id="rId2"/>
    <p:sldMasterId id="2147483676" r:id="rId3"/>
  </p:sldMasterIdLst>
  <p:notesMasterIdLst>
    <p:notesMasterId r:id="rId9"/>
  </p:notesMasterIdLst>
  <p:handoutMasterIdLst>
    <p:handoutMasterId r:id="rId10"/>
  </p:handoutMasterIdLst>
  <p:sldIdLst>
    <p:sldId id="367" r:id="rId4"/>
    <p:sldId id="375" r:id="rId5"/>
    <p:sldId id="376" r:id="rId6"/>
    <p:sldId id="368" r:id="rId7"/>
    <p:sldId id="369" r:id="rId8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3300"/>
    <a:srgbClr val="EAEAEA"/>
    <a:srgbClr val="008000"/>
    <a:srgbClr val="000099"/>
    <a:srgbClr val="FFFF66"/>
    <a:srgbClr val="0066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0" autoAdjust="0"/>
    <p:restoredTop sz="94605" autoAdjust="0"/>
  </p:normalViewPr>
  <p:slideViewPr>
    <p:cSldViewPr>
      <p:cViewPr varScale="1">
        <p:scale>
          <a:sx n="65" d="100"/>
          <a:sy n="65" d="100"/>
        </p:scale>
        <p:origin x="-96" y="-684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7205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AC59E325-52FC-4B5A-9149-BF9BB67BD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4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87388"/>
            <a:ext cx="4592637" cy="3444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338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defTabSz="92551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21725"/>
            <a:ext cx="29733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39" rIns="92481" bIns="46239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 b="0"/>
            </a:lvl1pPr>
          </a:lstStyle>
          <a:p>
            <a:pPr>
              <a:defRPr/>
            </a:pPr>
            <a:fld id="{38245C1E-786B-4B6C-9B8F-AD2DE3CCAC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205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07D394A-84D6-47DE-BE59-6A4F6CB23A23}" type="slidenum">
              <a:rPr lang="en-US" altLang="en-US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CDBE-B8B6-490F-A5A5-8B3CBF3B3E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874592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50F3C-01A0-4D9F-924D-BD93A4DB6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458654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2106-6161-4A75-AFB2-6ACEAE3FE1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79270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C583-0679-4513-B57F-E70492631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844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A082-DAFD-469A-BCF1-753A40DBA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EA6590-0B45-4A28-891C-BBA111C6B1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9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3EA22-1120-4C43-9C19-08778E8B6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581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39926-67CD-4DEA-94B6-58D05F2EB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AA58F-D44F-41E8-9FAA-B588D22F61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647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4502E-91A8-4528-A829-9031CF3AFF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199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4F5F6-E3E3-4A6F-81BC-D600EAA2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8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D851-62C6-4FF1-BB56-7EB595208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94771"/>
      </p:ext>
    </p:extLst>
  </p:cSld>
  <p:clrMapOvr>
    <a:masterClrMapping/>
  </p:clrMapOvr>
  <p:transition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CC024-4D37-4BD0-95C9-45B741A04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36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1136-6107-4C1D-BD30-A73A0AE573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1854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8B7FC-4ED9-4837-AC46-DF263E9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467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C73F8-1E3B-47D7-9760-263BA84F5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23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F4670-5DBD-4008-92E7-E19F0BEB3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E9479-8F82-4118-BFCC-1F40E2934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560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5CA08-318B-4F92-9492-5B6B4221D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208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C3DDD-ED95-46B8-866E-6F4836A13B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630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508D7-BA96-4A66-BD03-0CBBAD118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633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BA748-1F16-4BFC-9C49-1FCF25EB69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79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AA0EF-0C73-43B5-9078-F55A1D4F8D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60854"/>
      </p:ext>
    </p:extLst>
  </p:cSld>
  <p:clrMapOvr>
    <a:masterClrMapping/>
  </p:clrMapOvr>
  <p:transition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24F9D-8EFC-41BB-8EF5-C1FFB68BE9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179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C1CAA-C21C-43D8-B1F0-8CF532775C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99596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F7F55-3ABA-4EFD-BE55-E332C295F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6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F65E-61FA-43A7-8F90-91A0AFD89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14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DB467-09BE-4E5D-B289-08DEC0548B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12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215C4-7D49-4ADE-A53E-474382352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664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A93E0-A738-4513-8709-D0688C4B53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03009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0ACD3-ABDD-4CBC-BBFA-6F9B73C70E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59299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E20EA-DF52-406A-8674-67B4BDBC78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86669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2733-2904-4451-9A16-670D5F93B0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57466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76C29-5FB5-46A5-A5A4-DFC7E1348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8345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025CA-A408-4646-A837-9C8F18050C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89335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637"/>
          <a:stretch>
            <a:fillRect/>
          </a:stretch>
        </p:blipFill>
        <p:spPr bwMode="auto">
          <a:xfrm>
            <a:off x="6057900" y="0"/>
            <a:ext cx="3086100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7DAE339E-26AF-4780-A609-BC007EC85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2" name="Rectangle 10"/>
          <p:cNvSpPr>
            <a:spLocks noChangeArrowheads="1"/>
          </p:cNvSpPr>
          <p:nvPr userDrawn="1"/>
        </p:nvSpPr>
        <p:spPr bwMode="auto">
          <a:xfrm>
            <a:off x="381000" y="1219200"/>
            <a:ext cx="8305800" cy="76200"/>
          </a:xfrm>
          <a:prstGeom prst="rect">
            <a:avLst/>
          </a:prstGeom>
          <a:gradFill rotWithShape="0">
            <a:gsLst>
              <a:gs pos="0">
                <a:srgbClr val="00475E"/>
              </a:gs>
              <a:gs pos="100000">
                <a:srgbClr val="0099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204" tIns="39889" rIns="81204" bIns="39889" anchor="ctr"/>
          <a:lstStyle>
            <a:lvl1pPr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20738" eaLnBrk="0" hangingPunct="0">
              <a:defRPr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20738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altLang="en-US" sz="2200" b="0" dirty="0" smtClean="0"/>
          </a:p>
        </p:txBody>
      </p:sp>
      <p:sp>
        <p:nvSpPr>
          <p:cNvPr id="1033" name="WordArt 12"/>
          <p:cNvSpPr>
            <a:spLocks noChangeArrowheads="1" noChangeShapeType="1" noTextEdit="1"/>
          </p:cNvSpPr>
          <p:nvPr userDrawn="1"/>
        </p:nvSpPr>
        <p:spPr bwMode="auto">
          <a:xfrm>
            <a:off x="314325" y="228600"/>
            <a:ext cx="1285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TDTWG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>
    <p:zoom dir="in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F422D3C7-EA04-4C76-8924-B6B556E97F61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2055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7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87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b="0"/>
          </a:p>
        </p:txBody>
      </p:sp>
      <p:sp>
        <p:nvSpPr>
          <p:cNvPr id="317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582415EB-9420-4D29-AD2C-62CB4724C165}" type="slidenum">
              <a:rPr lang="en-US" b="0"/>
              <a:pPr>
                <a:defRPr/>
              </a:pPr>
              <a:t>‹#›</a:t>
            </a:fld>
            <a:endParaRPr lang="en-US" b="0"/>
          </a:p>
        </p:txBody>
      </p:sp>
      <p:pic>
        <p:nvPicPr>
          <p:cNvPr id="3079" name="Picture 7" descr="Copy of Ercot Logo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76200"/>
            <a:ext cx="1752600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8"/>
          <p:cNvSpPr>
            <a:spLocks noChangeShapeType="1"/>
          </p:cNvSpPr>
          <p:nvPr userDrawn="1">
            <p:custDataLst>
              <p:tags r:id="rId14"/>
            </p:custDataLst>
          </p:nvPr>
        </p:nvSpPr>
        <p:spPr bwMode="auto">
          <a:xfrm flipV="1">
            <a:off x="0" y="981075"/>
            <a:ext cx="9144000" cy="9525"/>
          </a:xfrm>
          <a:prstGeom prst="line">
            <a:avLst/>
          </a:prstGeom>
          <a:noFill/>
          <a:ln w="31750">
            <a:solidFill>
              <a:srgbClr val="0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81" name="Line 9"/>
          <p:cNvSpPr>
            <a:spLocks noChangeShapeType="1"/>
          </p:cNvSpPr>
          <p:nvPr userDrawn="1">
            <p:custDataLst>
              <p:tags r:id="rId15"/>
            </p:custDataLst>
          </p:nvPr>
        </p:nvSpPr>
        <p:spPr bwMode="auto">
          <a:xfrm>
            <a:off x="458788" y="6248400"/>
            <a:ext cx="8226425" cy="0"/>
          </a:xfrm>
          <a:prstGeom prst="line">
            <a:avLst/>
          </a:prstGeom>
          <a:noFill/>
          <a:ln w="127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b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66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ommittees/board/tac/rms/tdtms/index.html" TargetMode="Externa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3F8BC6B-D245-4D3D-ADD6-8D139605027A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543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Texas Data Transport &amp;  MarkeTrak Systems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36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(TDTMS)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Update to RMS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April 4, </a:t>
            </a:r>
            <a:r>
              <a:rPr lang="en-US" altLang="en-US" sz="24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2016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US" altLang="en-US" sz="2400" b="1" dirty="0" smtClean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Jim Lee (AEP) – Chair</a:t>
            </a:r>
            <a:b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</a:br>
            <a:r>
              <a:rPr lang="en-US" altLang="en-US" sz="20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Monica Jones (NRG) – Vice Chair</a:t>
            </a:r>
            <a:endParaRPr lang="en-US" altLang="en-US" sz="20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6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March 3</a:t>
            </a:r>
            <a:r>
              <a:rPr lang="en-US" altLang="en-US" sz="2300" baseline="30000" dirty="0" smtClean="0">
                <a:solidFill>
                  <a:srgbClr val="3D5F5D"/>
                </a:solidFill>
              </a:rPr>
              <a:t>rd</a:t>
            </a:r>
            <a:r>
              <a:rPr lang="en-US" altLang="en-US" sz="2300" dirty="0" smtClean="0">
                <a:solidFill>
                  <a:srgbClr val="3D5F5D"/>
                </a:solidFill>
              </a:rPr>
              <a:t> Meeting </a:t>
            </a:r>
            <a:r>
              <a:rPr lang="en-US" altLang="en-US" sz="2300" dirty="0" smtClean="0">
                <a:solidFill>
                  <a:srgbClr val="3D5F5D"/>
                </a:solidFill>
              </a:rPr>
              <a:t>Summary</a:t>
            </a: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543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>
              <a:buNone/>
            </a:pPr>
            <a:r>
              <a:rPr lang="en-US" sz="2000" i="1" u="sng" dirty="0" smtClean="0"/>
              <a:t>Review of specific MarkeTrak-related processes:</a:t>
            </a:r>
            <a:endParaRPr lang="en-US" sz="600" i="1" u="sng" dirty="0"/>
          </a:p>
          <a:p>
            <a:pPr marL="457200" lvl="0" indent="-457200">
              <a:buAutoNum type="arabicPeriod"/>
            </a:pPr>
            <a:r>
              <a:rPr lang="en-US" sz="2000" b="0" dirty="0" smtClean="0"/>
              <a:t>Switch </a:t>
            </a:r>
            <a:r>
              <a:rPr lang="en-US" sz="2000" b="0" dirty="0" smtClean="0"/>
              <a:t>Hold Process </a:t>
            </a:r>
            <a:r>
              <a:rPr lang="en-US" sz="2000" b="0" dirty="0" smtClean="0"/>
              <a:t>Review</a:t>
            </a:r>
          </a:p>
          <a:p>
            <a:pPr marL="1085850" lvl="1" indent="-342900"/>
            <a:r>
              <a:rPr lang="en-US" sz="1800" b="0" dirty="0" smtClean="0"/>
              <a:t>Finalized revisions to RMG </a:t>
            </a:r>
            <a:r>
              <a:rPr lang="en-US" sz="1800" i="1" dirty="0" smtClean="0"/>
              <a:t>7.16.4.3.2</a:t>
            </a:r>
            <a:r>
              <a:rPr lang="en-US" sz="1800" b="0" dirty="0" smtClean="0"/>
              <a:t>, Steps for Removal of a Switch Hold for Meter Tampering for Purposes of a Move in and </a:t>
            </a:r>
            <a:r>
              <a:rPr lang="en-US" sz="1800" i="1" dirty="0" smtClean="0"/>
              <a:t>7.17.3.3.2</a:t>
            </a:r>
            <a:r>
              <a:rPr lang="en-US" sz="1800" b="0" dirty="0" smtClean="0"/>
              <a:t>, Steps for Removal of a Switch Hold for Deferred Payment Plans for Purposes of a Move in.</a:t>
            </a:r>
          </a:p>
          <a:p>
            <a:pPr marL="1085850" lvl="1" indent="-342900"/>
            <a:endParaRPr lang="en-US" sz="1000" b="0" dirty="0"/>
          </a:p>
          <a:p>
            <a:pPr marL="342900" indent="-342900">
              <a:buFont typeface="+mj-lt"/>
              <a:buAutoNum type="arabicPeriod"/>
            </a:pPr>
            <a:r>
              <a:rPr lang="en-US" sz="1800" b="0" dirty="0" smtClean="0"/>
              <a:t>Cancel with Approval</a:t>
            </a:r>
          </a:p>
          <a:p>
            <a:pPr marL="1085850" lvl="1" indent="-342900"/>
            <a:r>
              <a:rPr lang="en-US" sz="1800" b="0" dirty="0" smtClean="0"/>
              <a:t>TDTMS will leave as a standing agenda item pending further discussion at TXSET regarding 814_08, Cancel &amp; 814_12, Date Change modifications.</a:t>
            </a:r>
          </a:p>
          <a:p>
            <a:pPr marL="1085850" lvl="1" indent="-342900"/>
            <a:r>
              <a:rPr lang="en-US" sz="1800" b="0" dirty="0" smtClean="0"/>
              <a:t>Will assist TXSET with any Market Awareness/Education efforts if process is changed.</a:t>
            </a:r>
          </a:p>
          <a:p>
            <a:pPr marL="1085850" lvl="1" indent="-342900"/>
            <a:endParaRPr lang="en-US" sz="1400" b="0" dirty="0"/>
          </a:p>
          <a:p>
            <a:pPr marL="342900" indent="-342900">
              <a:buFont typeface="+mj-lt"/>
              <a:buAutoNum type="arabicPeriod"/>
            </a:pPr>
            <a:r>
              <a:rPr lang="en-US" sz="1800" b="0" dirty="0" smtClean="0"/>
              <a:t>Reviewed TXSET Issue 042, DEV Process, and determined the root issue is related to the 814_20 ESIID Create process not DEV process; thereby referred back to TXSET to review language changes within NP Section 15.</a:t>
            </a:r>
            <a:endParaRPr lang="en-US" sz="1800" b="0" dirty="0"/>
          </a:p>
          <a:p>
            <a:pPr>
              <a:buNone/>
            </a:pPr>
            <a:endParaRPr lang="en-US" sz="1800" b="0" dirty="0" smtClean="0"/>
          </a:p>
        </p:txBody>
      </p:sp>
    </p:spTree>
    <p:extLst>
      <p:ext uri="{BB962C8B-B14F-4D97-AF65-F5344CB8AC3E}">
        <p14:creationId xmlns:p14="http://schemas.microsoft.com/office/powerpoint/2010/main" val="11510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65314" y="299992"/>
            <a:ext cx="73914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300" dirty="0" smtClean="0">
                <a:solidFill>
                  <a:srgbClr val="3D5F5D"/>
                </a:solidFill>
              </a:rPr>
              <a:t>Joint TXSET/TDTMS SCR786 Discussions</a:t>
            </a:r>
            <a:endParaRPr lang="en-US" altLang="en-US" sz="2300" dirty="0" smtClean="0">
              <a:solidFill>
                <a:srgbClr val="3D5F5D"/>
              </a:solidFill>
            </a:endParaRPr>
          </a:p>
        </p:txBody>
      </p:sp>
      <p:sp>
        <p:nvSpPr>
          <p:cNvPr id="717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C661EA-23FC-41FC-8F9C-EC53A3E547AF}" type="slidenum">
              <a:rPr lang="en-US" altLang="en-US" sz="1400" smtClean="0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7172" name="TextBox 1"/>
          <p:cNvSpPr txBox="1">
            <a:spLocks noChangeArrowheads="1"/>
          </p:cNvSpPr>
          <p:nvPr/>
        </p:nvSpPr>
        <p:spPr bwMode="auto">
          <a:xfrm>
            <a:off x="416333" y="1119052"/>
            <a:ext cx="8342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>
              <a:buNone/>
            </a:pPr>
            <a:r>
              <a:rPr lang="en-US" sz="2000" i="1" u="sng" dirty="0" smtClean="0"/>
              <a:t>SCR786 – Retail Market Test Environment (RMTE</a:t>
            </a:r>
            <a:r>
              <a:rPr lang="en-US" sz="2000" i="1" u="sng" dirty="0" smtClean="0"/>
              <a:t>)</a:t>
            </a:r>
            <a:endParaRPr lang="en-US" sz="1800" b="0" dirty="0" smtClean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679733"/>
              </p:ext>
            </p:extLst>
          </p:nvPr>
        </p:nvGraphicFramePr>
        <p:xfrm>
          <a:off x="3581400" y="4038600"/>
          <a:ext cx="13716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showAsIcon="1" r:id="rId3" imgW="914400" imgH="771480" progId="Word.Document.12">
                  <p:embed/>
                </p:oleObj>
              </mc:Choice>
              <mc:Fallback>
                <p:oleObj name="Document" showAsIcon="1" r:id="rId3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81400" y="4038600"/>
                        <a:ext cx="1371600" cy="115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6333" y="1600200"/>
            <a:ext cx="74477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None/>
            </a:pPr>
            <a:r>
              <a:rPr lang="en-US" b="0" dirty="0">
                <a:latin typeface="+mn-lt"/>
              </a:rPr>
              <a:t>TDTMS initiated SCR786 discussions to assist ERCOT with development of Business Requirements, which were then expanded in more detail during the Joint TXSET/TDTMS meeting on February 18</a:t>
            </a:r>
            <a:r>
              <a:rPr lang="en-US" b="0" baseline="30000" dirty="0">
                <a:latin typeface="+mn-lt"/>
              </a:rPr>
              <a:t>th</a:t>
            </a:r>
            <a:r>
              <a:rPr lang="en-US" b="0" dirty="0">
                <a:latin typeface="+mn-lt"/>
              </a:rPr>
              <a:t>. </a:t>
            </a:r>
            <a:endParaRPr lang="en-US" b="0" dirty="0" smtClean="0">
              <a:latin typeface="+mn-lt"/>
            </a:endParaRPr>
          </a:p>
          <a:p>
            <a:pPr lvl="0">
              <a:buNone/>
            </a:pPr>
            <a:endParaRPr lang="en-US" b="0" dirty="0">
              <a:latin typeface="+mn-lt"/>
            </a:endParaRPr>
          </a:p>
          <a:p>
            <a:pPr lvl="0">
              <a:buNone/>
            </a:pPr>
            <a:r>
              <a:rPr lang="en-US" b="0" dirty="0" smtClean="0">
                <a:latin typeface="+mn-lt"/>
              </a:rPr>
              <a:t>ERCOT </a:t>
            </a:r>
            <a:r>
              <a:rPr lang="en-US" b="0" dirty="0">
                <a:latin typeface="+mn-lt"/>
              </a:rPr>
              <a:t>solicited Market Participant input, and developed business requirements for the Retail Market Sandbox Test Environment</a:t>
            </a:r>
            <a:r>
              <a:rPr lang="en-US" b="0" dirty="0" smtClean="0">
                <a:latin typeface="+mn-lt"/>
              </a:rPr>
              <a:t>.</a:t>
            </a:r>
          </a:p>
          <a:p>
            <a:pPr lvl="0">
              <a:buNone/>
            </a:pPr>
            <a:endParaRPr lang="en-US" b="0" dirty="0">
              <a:latin typeface="+mn-lt"/>
            </a:endParaRPr>
          </a:p>
          <a:p>
            <a:pPr lvl="0" algn="ctr">
              <a:buNone/>
            </a:pPr>
            <a:r>
              <a:rPr lang="en-US" b="0" dirty="0" smtClean="0">
                <a:latin typeface="+mn-lt"/>
              </a:rPr>
              <a:t>Click here for initial draft:</a:t>
            </a:r>
            <a:endParaRPr lang="en-US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79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1EA34657-82FB-4DCE-8F17-DB480ADCF3F9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596900" y="1940743"/>
            <a:ext cx="8001000" cy="397031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Next TDTMS meeting date: </a:t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/>
            </a:r>
            <a:br>
              <a:rPr lang="en-US" altLang="en-US" sz="1800" dirty="0" smtClean="0">
                <a:solidFill>
                  <a:srgbClr val="000000"/>
                </a:solidFill>
              </a:rPr>
            </a:br>
            <a:r>
              <a:rPr lang="en-US" altLang="en-US" sz="1800" dirty="0" smtClean="0">
                <a:solidFill>
                  <a:srgbClr val="000000"/>
                </a:solidFill>
              </a:rPr>
              <a:t>April 7</a:t>
            </a:r>
            <a:r>
              <a:rPr lang="en-US" altLang="en-US" sz="1800" baseline="30000" dirty="0" smtClean="0">
                <a:solidFill>
                  <a:srgbClr val="000000"/>
                </a:solidFill>
              </a:rPr>
              <a:t>th</a:t>
            </a:r>
            <a:r>
              <a:rPr lang="en-US" altLang="en-US" sz="1800" dirty="0" smtClean="0">
                <a:solidFill>
                  <a:srgbClr val="000000"/>
                </a:solidFill>
              </a:rPr>
              <a:t>, </a:t>
            </a:r>
            <a:r>
              <a:rPr lang="en-US" altLang="en-US" sz="1800" dirty="0" smtClean="0">
                <a:solidFill>
                  <a:srgbClr val="000000"/>
                </a:solidFill>
              </a:rPr>
              <a:t>9:30am start time  (In-person </a:t>
            </a:r>
            <a:r>
              <a:rPr lang="en-US" altLang="en-US" sz="1800" dirty="0" err="1" smtClean="0">
                <a:solidFill>
                  <a:srgbClr val="000000"/>
                </a:solidFill>
              </a:rPr>
              <a:t>METCenter</a:t>
            </a:r>
            <a:r>
              <a:rPr lang="en-US" altLang="en-US" sz="1800" dirty="0" smtClean="0">
                <a:solidFill>
                  <a:srgbClr val="000000"/>
                </a:solidFill>
              </a:rPr>
              <a:t>)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800" dirty="0" smtClean="0">
              <a:solidFill>
                <a:srgbClr val="000000"/>
              </a:solidFill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Upcoming Agenda </a:t>
            </a:r>
            <a:r>
              <a:rPr lang="en-US" altLang="en-US" sz="1600" dirty="0">
                <a:solidFill>
                  <a:srgbClr val="000000"/>
                </a:solidFill>
              </a:rPr>
              <a:t>I</a:t>
            </a:r>
            <a:r>
              <a:rPr lang="en-US" altLang="en-US" sz="1600" dirty="0" smtClean="0">
                <a:solidFill>
                  <a:srgbClr val="000000"/>
                </a:solidFill>
              </a:rPr>
              <a:t>tems: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smtClean="0">
                <a:solidFill>
                  <a:srgbClr val="000000"/>
                </a:solidFill>
              </a:rPr>
              <a:t>Language modification </a:t>
            </a:r>
            <a:r>
              <a:rPr lang="en-US" altLang="en-US" sz="1600" dirty="0" smtClean="0">
                <a:solidFill>
                  <a:srgbClr val="000000"/>
                </a:solidFill>
              </a:rPr>
              <a:t>– </a:t>
            </a:r>
            <a:r>
              <a:rPr lang="en-US" altLang="en-US" sz="1600" dirty="0" smtClean="0">
                <a:solidFill>
                  <a:srgbClr val="000000"/>
                </a:solidFill>
              </a:rPr>
              <a:t>CSA vs. </a:t>
            </a:r>
            <a:r>
              <a:rPr lang="en-US" altLang="en-US" sz="1600" dirty="0" smtClean="0">
                <a:solidFill>
                  <a:srgbClr val="000000"/>
                </a:solidFill>
              </a:rPr>
              <a:t>Landlord </a:t>
            </a:r>
            <a:r>
              <a:rPr lang="en-US" altLang="en-US" sz="1600" dirty="0" smtClean="0">
                <a:solidFill>
                  <a:srgbClr val="000000"/>
                </a:solidFill>
              </a:rPr>
              <a:t>Process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</a:rPr>
              <a:t>Review MT User’s Guide for changes to Switch Hold process documentation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>
                <a:solidFill>
                  <a:srgbClr val="000000"/>
                </a:solidFill>
              </a:rPr>
              <a:t>SCR786 – Retail Market Test Environment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en-US" altLang="en-US" sz="1400" b="0" dirty="0" smtClean="0">
              <a:solidFill>
                <a:srgbClr val="000000"/>
              </a:solidFill>
            </a:endParaRPr>
          </a:p>
        </p:txBody>
      </p:sp>
      <p:sp>
        <p:nvSpPr>
          <p:cNvPr id="8197" name="TextBox 61"/>
          <p:cNvSpPr txBox="1">
            <a:spLocks noChangeArrowheads="1"/>
          </p:cNvSpPr>
          <p:nvPr/>
        </p:nvSpPr>
        <p:spPr bwMode="auto">
          <a:xfrm>
            <a:off x="596900" y="2822575"/>
            <a:ext cx="807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en-US" sz="1800" b="0" dirty="0">
                <a:solidFill>
                  <a:srgbClr val="000000"/>
                </a:solidFill>
                <a:hlinkClick r:id="rId2"/>
              </a:rPr>
              <a:t>http://</a:t>
            </a:r>
            <a:r>
              <a:rPr lang="en-US" altLang="en-US" sz="1800" b="0" dirty="0" smtClean="0">
                <a:solidFill>
                  <a:srgbClr val="000000"/>
                </a:solidFill>
                <a:hlinkClick r:id="rId2"/>
              </a:rPr>
              <a:t>www.ercot.com/committees/board/tac/rms/tdtms/index.html</a:t>
            </a:r>
            <a:r>
              <a:rPr lang="en-US" altLang="en-US" sz="1800" b="0" dirty="0" smtClean="0">
                <a:solidFill>
                  <a:srgbClr val="000000"/>
                </a:solidFill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226882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81D0BDB3-5CB2-4BCE-BB17-FB327FBD0A59}" type="slidenum">
              <a:rPr lang="en-US" altLang="en-US" sz="1400" smtClean="0">
                <a:solidFill>
                  <a:srgbClr val="000000"/>
                </a:solidFill>
              </a:rPr>
              <a:pPr algn="ct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 smtClean="0">
              <a:solidFill>
                <a:srgbClr val="000000"/>
              </a:solidFill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209800" y="411480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1800" b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9220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788" y="1219200"/>
            <a:ext cx="4416425" cy="398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48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35.625"/>
  <p:tag name="LTOP" val=" 85.6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LEFT" val=" 27.625"/>
  <p:tag name="LTOP" val=" 523.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20081</TotalTime>
  <Words>239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Default Design</vt:lpstr>
      <vt:lpstr>1_Default Design</vt:lpstr>
      <vt:lpstr>2_Default Design</vt:lpstr>
      <vt:lpstr>Microsoft Word Document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kcotner</dc:creator>
  <cp:lastModifiedBy>Jim Lee</cp:lastModifiedBy>
  <cp:revision>973</cp:revision>
  <cp:lastPrinted>2002-09-24T18:27:58Z</cp:lastPrinted>
  <dcterms:created xsi:type="dcterms:W3CDTF">2002-07-29T21:45:07Z</dcterms:created>
  <dcterms:modified xsi:type="dcterms:W3CDTF">2016-03-29T16:41:51Z</dcterms:modified>
</cp:coreProperties>
</file>