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389" r:id="rId3"/>
    <p:sldId id="390" r:id="rId4"/>
    <p:sldId id="379" r:id="rId5"/>
    <p:sldId id="382" r:id="rId6"/>
    <p:sldId id="385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949A"/>
    <a:srgbClr val="DDDDDD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8" autoAdjust="0"/>
    <p:restoredTop sz="94660"/>
  </p:normalViewPr>
  <p:slideViewPr>
    <p:cSldViewPr>
      <p:cViewPr>
        <p:scale>
          <a:sx n="60" d="100"/>
          <a:sy n="60" d="100"/>
        </p:scale>
        <p:origin x="-1830" y="-78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766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Update to RMS </a:t>
            </a:r>
            <a:endParaRPr lang="en-US" dirty="0"/>
          </a:p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April 5</a:t>
            </a:r>
            <a:r>
              <a:rPr lang="en-US" sz="2800" baseline="30000" dirty="0" smtClean="0">
                <a:latin typeface="Calibri" panose="020F0502020204030204" pitchFamily="34" charset="0"/>
              </a:rPr>
              <a:t>th</a:t>
            </a:r>
            <a:r>
              <a:rPr lang="en-US" sz="2800" dirty="0" smtClean="0">
                <a:latin typeface="Calibri" panose="020F0502020204030204" pitchFamily="34" charset="0"/>
              </a:rPr>
              <a:t>, 2016</a:t>
            </a:r>
            <a:endParaRPr lang="en-US" sz="2800" b="0" dirty="0" smtClean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752600"/>
            <a:ext cx="75438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ERCOT</a:t>
            </a:r>
            <a:br>
              <a:rPr lang="en-US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>
                <a:latin typeface="Calibri" panose="020F0502020204030204" pitchFamily="34" charset="0"/>
              </a:rPr>
              <a:t>Retail Market </a:t>
            </a:r>
            <a:r>
              <a:rPr lang="en-US" sz="3600" b="1" dirty="0" smtClean="0">
                <a:latin typeface="Calibri" panose="020F0502020204030204" pitchFamily="34" charset="0"/>
              </a:rPr>
              <a:t>Training </a:t>
            </a:r>
            <a:r>
              <a:rPr lang="en-US" sz="3600" b="1" dirty="0">
                <a:latin typeface="Calibri" panose="020F0502020204030204" pitchFamily="34" charset="0"/>
              </a:rPr>
              <a:t>Task Force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6101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sz="1600" dirty="0" smtClean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1600" dirty="0">
                <a:latin typeface="Calibri" panose="020F0502020204030204" pitchFamily="34" charset="0"/>
              </a:rPr>
              <a:t>Deborah McKeever, Oncor </a:t>
            </a:r>
            <a:r>
              <a:rPr lang="en-US" sz="1600" dirty="0" smtClean="0">
                <a:latin typeface="Calibri" panose="020F0502020204030204" pitchFamily="34" charset="0"/>
              </a:rPr>
              <a:t>        Tomas </a:t>
            </a:r>
            <a:r>
              <a:rPr lang="en-US" sz="1600" dirty="0">
                <a:latin typeface="Calibri" panose="020F0502020204030204" pitchFamily="34" charset="0"/>
              </a:rPr>
              <a:t>Fernandez, NRG </a:t>
            </a:r>
            <a:r>
              <a:rPr lang="en-US" sz="1600" dirty="0" smtClean="0">
                <a:latin typeface="Calibri" panose="020F0502020204030204" pitchFamily="34" charset="0"/>
              </a:rPr>
              <a:t>         Sheri </a:t>
            </a:r>
            <a:r>
              <a:rPr lang="en-US" sz="1600" dirty="0" err="1">
                <a:latin typeface="Calibri" panose="020F0502020204030204" pitchFamily="34" charset="0"/>
              </a:rPr>
              <a:t>Wiegand</a:t>
            </a:r>
            <a:r>
              <a:rPr lang="en-US" sz="1600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Instructor Led Classes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839200" cy="5715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400" i="1" u="sng" dirty="0" smtClean="0"/>
              <a:t>Retail 101 </a:t>
            </a:r>
            <a:r>
              <a:rPr lang="en-US" dirty="0" smtClean="0"/>
              <a:t>	</a:t>
            </a:r>
            <a:r>
              <a:rPr lang="en-US" b="0" dirty="0" smtClean="0"/>
              <a:t>Dallas &amp; </a:t>
            </a:r>
            <a:r>
              <a:rPr lang="en-US" b="0" dirty="0" smtClean="0"/>
              <a:t>Houston –</a:t>
            </a:r>
            <a:r>
              <a:rPr lang="en-US" b="0" dirty="0" smtClean="0">
                <a:solidFill>
                  <a:srgbClr val="FF0000"/>
                </a:solidFill>
              </a:rPr>
              <a:t> </a:t>
            </a:r>
            <a:r>
              <a:rPr lang="en-US" b="0" i="1" dirty="0" smtClean="0">
                <a:solidFill>
                  <a:srgbClr val="FF0000"/>
                </a:solidFill>
              </a:rPr>
              <a:t>updated presentation</a:t>
            </a:r>
            <a:r>
              <a:rPr lang="en-US" dirty="0" smtClean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400" i="1" u="sng" dirty="0" err="1" smtClean="0"/>
              <a:t>MarkeTrak</a:t>
            </a:r>
            <a:r>
              <a:rPr lang="en-US" sz="2400" i="1" u="sng" dirty="0" smtClean="0"/>
              <a:t> </a:t>
            </a:r>
            <a:r>
              <a:rPr lang="en-US" dirty="0" smtClean="0"/>
              <a:t>   	</a:t>
            </a:r>
            <a:r>
              <a:rPr lang="en-US" b="0" dirty="0" smtClean="0"/>
              <a:t>Dallas</a:t>
            </a:r>
            <a:r>
              <a:rPr lang="en-US" b="0" dirty="0"/>
              <a:t> </a:t>
            </a:r>
            <a:r>
              <a:rPr lang="en-US" b="0" dirty="0" smtClean="0"/>
              <a:t>&amp; Houston </a:t>
            </a:r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dirty="0" smtClean="0"/>
              <a:t>	     </a:t>
            </a:r>
            <a:r>
              <a:rPr lang="en-US" sz="2400" dirty="0" smtClean="0">
                <a:solidFill>
                  <a:srgbClr val="40949A"/>
                </a:solidFill>
              </a:rPr>
              <a:t>Dallas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         </a:t>
            </a:r>
            <a:r>
              <a:rPr lang="en-US" dirty="0" smtClean="0"/>
              <a:t>Hosted </a:t>
            </a:r>
            <a:r>
              <a:rPr lang="en-US" dirty="0" smtClean="0"/>
              <a:t>by TXU, </a:t>
            </a:r>
            <a:r>
              <a:rPr lang="en-US" b="0" dirty="0" smtClean="0"/>
              <a:t>200 W John Carpenter </a:t>
            </a:r>
            <a:r>
              <a:rPr lang="en-US" b="0" dirty="0" err="1" smtClean="0"/>
              <a:t>Fwy</a:t>
            </a:r>
            <a:endParaRPr lang="en-US" b="0" dirty="0" smtClean="0"/>
          </a:p>
          <a:p>
            <a:pPr marL="0" indent="0">
              <a:buNone/>
            </a:pPr>
            <a:r>
              <a:rPr lang="en-US" b="0" dirty="0"/>
              <a:t>	</a:t>
            </a:r>
            <a:r>
              <a:rPr lang="en-US" b="0" dirty="0" smtClean="0"/>
              <a:t>					Irving, TX  75039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       Retail 101: May 5   </a:t>
            </a:r>
            <a:r>
              <a:rPr lang="en-US" b="0" dirty="0" smtClean="0"/>
              <a:t>9 – 4:30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       </a:t>
            </a:r>
            <a:r>
              <a:rPr lang="en-US" dirty="0" err="1" smtClean="0"/>
              <a:t>MarkeTrak</a:t>
            </a:r>
            <a:r>
              <a:rPr lang="en-US" dirty="0" smtClean="0"/>
              <a:t>: May 6	</a:t>
            </a:r>
            <a:r>
              <a:rPr lang="en-US" b="0" dirty="0" smtClean="0"/>
              <a:t>9 – 4:30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400" dirty="0" smtClean="0">
                <a:solidFill>
                  <a:srgbClr val="40949A"/>
                </a:solidFill>
              </a:rPr>
              <a:t>    </a:t>
            </a:r>
            <a:r>
              <a:rPr lang="en-US" sz="2400" dirty="0" smtClean="0">
                <a:solidFill>
                  <a:srgbClr val="40949A"/>
                </a:solidFill>
              </a:rPr>
              <a:t>Houston      </a:t>
            </a:r>
            <a:r>
              <a:rPr lang="en-US" dirty="0" smtClean="0"/>
              <a:t>Hosted </a:t>
            </a:r>
            <a:r>
              <a:rPr lang="en-US" dirty="0"/>
              <a:t>by </a:t>
            </a:r>
            <a:r>
              <a:rPr lang="en-US" dirty="0" err="1" smtClean="0"/>
              <a:t>Centerpoint</a:t>
            </a:r>
            <a:r>
              <a:rPr lang="en-US" dirty="0" smtClean="0"/>
              <a:t>, </a:t>
            </a:r>
            <a:r>
              <a:rPr lang="en-US" b="0" dirty="0" smtClean="0"/>
              <a:t>1111 </a:t>
            </a:r>
            <a:r>
              <a:rPr lang="en-US" b="0" dirty="0" err="1" smtClean="0"/>
              <a:t>Louisana</a:t>
            </a:r>
            <a:r>
              <a:rPr lang="en-US" b="0" dirty="0" smtClean="0"/>
              <a:t> St</a:t>
            </a:r>
          </a:p>
          <a:p>
            <a:pPr marL="0" indent="0">
              <a:buNone/>
            </a:pPr>
            <a:r>
              <a:rPr lang="en-US" b="0" dirty="0"/>
              <a:t>	</a:t>
            </a:r>
            <a:r>
              <a:rPr lang="en-US" b="0" dirty="0" smtClean="0"/>
              <a:t>					   Houston, TX 77002</a:t>
            </a:r>
            <a:endParaRPr lang="en-US" b="0" dirty="0"/>
          </a:p>
          <a:p>
            <a:pPr marL="0" indent="0">
              <a:buNone/>
            </a:pPr>
            <a:r>
              <a:rPr lang="en-US" dirty="0" smtClean="0"/>
              <a:t>			       Retail 101: </a:t>
            </a:r>
            <a:r>
              <a:rPr lang="en-US" dirty="0"/>
              <a:t>September </a:t>
            </a:r>
            <a:r>
              <a:rPr lang="en-US" dirty="0" smtClean="0"/>
              <a:t>27  	</a:t>
            </a:r>
            <a:r>
              <a:rPr lang="en-US" b="0" dirty="0" smtClean="0"/>
              <a:t>9 – 4:30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       Marketrak: </a:t>
            </a:r>
            <a:r>
              <a:rPr lang="en-US" dirty="0"/>
              <a:t>September </a:t>
            </a:r>
            <a:r>
              <a:rPr lang="en-US" dirty="0" smtClean="0"/>
              <a:t>28  	</a:t>
            </a:r>
            <a:r>
              <a:rPr lang="en-US" b="0" dirty="0" smtClean="0"/>
              <a:t>9 – 4:30</a:t>
            </a:r>
            <a:endParaRPr lang="en-US" dirty="0"/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All training classes will be listed on the ERCOT LMS </a:t>
            </a:r>
          </a:p>
          <a:p>
            <a:pPr marL="0" indent="0">
              <a:buNone/>
            </a:pPr>
            <a:r>
              <a:rPr lang="en-US" sz="1800" dirty="0" smtClean="0"/>
              <a:t>(Learning Management System) and will require registration in order to attend. </a:t>
            </a:r>
          </a:p>
          <a:p>
            <a:pPr marL="0" indent="0">
              <a:buNone/>
            </a:pPr>
            <a:r>
              <a:rPr lang="en-US" sz="1800" dirty="0" smtClean="0"/>
              <a:t>Classes will also be available via WebEx. 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77000" y="655320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Retail Market Training Task Force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9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8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2800" b="1" dirty="0" smtClean="0">
                <a:latin typeface="Calibri" panose="020F0502020204030204" pitchFamily="34" charset="0"/>
              </a:rPr>
              <a:t> Instructor Led Training </a:t>
            </a:r>
            <a:r>
              <a:rPr lang="en-US" sz="2800" b="1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– Topics to be covered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534400" cy="5638800"/>
          </a:xfrm>
        </p:spPr>
        <p:txBody>
          <a:bodyPr/>
          <a:lstStyle/>
          <a:p>
            <a:pPr marL="914400" lvl="1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</a:rPr>
              <a:t>What is </a:t>
            </a:r>
            <a:r>
              <a:rPr lang="en-US" sz="2400" dirty="0" err="1" smtClean="0">
                <a:latin typeface="Calibri" panose="020F0502020204030204" pitchFamily="34" charset="0"/>
              </a:rPr>
              <a:t>Marketrak</a:t>
            </a:r>
            <a:r>
              <a:rPr lang="en-US" sz="2400" dirty="0" smtClean="0">
                <a:latin typeface="Calibri" panose="020F0502020204030204" pitchFamily="34" charset="0"/>
              </a:rPr>
              <a:t> ?</a:t>
            </a:r>
          </a:p>
          <a:p>
            <a:pPr marL="914400" lvl="1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</a:rPr>
              <a:t>General Navigation &amp; Quick Reference Subtypes</a:t>
            </a:r>
          </a:p>
          <a:p>
            <a:pPr marL="914400" lvl="1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</a:rPr>
              <a:t>Bulk Inserts</a:t>
            </a:r>
          </a:p>
          <a:p>
            <a:pPr marL="914400" lvl="1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</a:rPr>
              <a:t>Usage and Billing  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914400" lvl="1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</a:rPr>
              <a:t>Switch Holds</a:t>
            </a:r>
          </a:p>
          <a:p>
            <a:pPr marL="914400" lvl="1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 </a:t>
            </a:r>
          </a:p>
          <a:p>
            <a:pPr marL="914400" lvl="1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</a:rPr>
              <a:t>Cancel w/Approvals</a:t>
            </a:r>
          </a:p>
          <a:p>
            <a:pPr marL="914400" lvl="1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</a:rPr>
              <a:t>Other Day to Day Subtypes – 13 subtypes</a:t>
            </a:r>
          </a:p>
          <a:p>
            <a:pPr marL="914400" lvl="1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</a:rPr>
              <a:t>Data Extract Variances (DEVs) – LSE &amp; Non-LSE</a:t>
            </a:r>
          </a:p>
          <a:p>
            <a:pPr marL="914400" lvl="1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</a:rPr>
              <a:t>Admin Functionality/Emails &amp; Notifications</a:t>
            </a:r>
          </a:p>
          <a:p>
            <a:pPr marL="914400" lvl="1" indent="-457200">
              <a:buClr>
                <a:schemeClr val="accent5">
                  <a:lumMod val="50000"/>
                </a:schemeClr>
              </a:buClr>
              <a:buFont typeface="+mj-lt"/>
              <a:buAutoNum type="arabicPeriod"/>
            </a:pPr>
            <a:r>
              <a:rPr lang="en-US" sz="2400" dirty="0" smtClean="0">
                <a:latin typeface="Calibri" panose="020F0502020204030204" pitchFamily="34" charset="0"/>
              </a:rPr>
              <a:t>Reporting</a:t>
            </a:r>
          </a:p>
          <a:p>
            <a:pPr marL="457200" lvl="1" indent="0">
              <a:buClr>
                <a:srgbClr val="FF0000"/>
              </a:buClr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914400" lvl="1" indent="-457200">
              <a:buClr>
                <a:srgbClr val="FF0000"/>
              </a:buClr>
              <a:buFont typeface="+mj-lt"/>
              <a:buAutoNum type="arabicPeriod"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914400" lvl="1" indent="-457200">
              <a:buClr>
                <a:srgbClr val="FF0000"/>
              </a:buClr>
              <a:buFont typeface="+mj-lt"/>
              <a:buAutoNum type="arabicPeriod"/>
            </a:pPr>
            <a:endParaRPr lang="en-US" sz="2400" dirty="0">
              <a:latin typeface="Calibri" panose="020F0502020204030204" pitchFamily="34" charset="0"/>
            </a:endParaRPr>
          </a:p>
          <a:p>
            <a:pPr marL="914400" lvl="1" indent="-457200">
              <a:buClr>
                <a:srgbClr val="FF0000"/>
              </a:buClr>
              <a:buFont typeface="+mj-lt"/>
              <a:buAutoNum type="arabicPeriod"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914400" lvl="1" indent="-457200">
              <a:buClr>
                <a:srgbClr val="FF0000"/>
              </a:buClr>
              <a:buFont typeface="+mj-lt"/>
              <a:buAutoNum type="arabicPeriod"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Retail Market Training Task 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34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r"/>
            <a:r>
              <a:rPr lang="en-US" sz="28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2800" b="1" dirty="0" smtClean="0">
                <a:latin typeface="Calibri" panose="020F0502020204030204" pitchFamily="34" charset="0"/>
              </a:rPr>
              <a:t> On-line Training Modules Update – 5 Complete!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Inadvertent Gains/Losses &amp; </a:t>
            </a:r>
            <a:r>
              <a:rPr lang="en-US" sz="2400" dirty="0" smtClean="0">
                <a:latin typeface="Calibri" panose="020F0502020204030204" pitchFamily="34" charset="0"/>
              </a:rPr>
              <a:t>Rescissions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smtClean="0">
                <a:latin typeface="Calibri" panose="020F0502020204030204" pitchFamily="34" charset="0"/>
              </a:rPr>
              <a:t>Usage and Billing  </a:t>
            </a:r>
            <a:endParaRPr lang="en-US" sz="2400" i="1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Other D2D Subtypes – </a:t>
            </a:r>
            <a:r>
              <a:rPr lang="en-US" sz="2400" i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Scripting/Module In Progress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</a:rPr>
              <a:t>Background </a:t>
            </a:r>
            <a:r>
              <a:rPr lang="en-US" sz="2400" dirty="0" smtClean="0">
                <a:latin typeface="Calibri" panose="020F0502020204030204" pitchFamily="34" charset="0"/>
              </a:rPr>
              <a:t>Reporting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</a:rPr>
              <a:t>GUI </a:t>
            </a:r>
            <a:r>
              <a:rPr lang="en-US" sz="2400" dirty="0" smtClean="0">
                <a:latin typeface="Calibri" panose="020F0502020204030204" pitchFamily="34" charset="0"/>
              </a:rPr>
              <a:t>Reporting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Data Extract Variances (DEV) 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MarkeTrak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dirty="0" smtClean="0"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sz="2400" dirty="0">
              <a:latin typeface="Calibri" panose="020F0502020204030204" pitchFamily="34" charset="0"/>
            </a:endParaRPr>
          </a:p>
          <a:p>
            <a:pPr marL="0" indent="0">
              <a:buClr>
                <a:srgbClr val="FF0000"/>
              </a:buClr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Retail Market Training Task 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4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2400" b="1" dirty="0" smtClean="0">
                <a:latin typeface="Calibri" panose="020F0502020204030204" pitchFamily="34" charset="0"/>
              </a:rPr>
              <a:t> On-line Training via</a:t>
            </a:r>
            <a:br>
              <a:rPr lang="en-US" sz="2400" b="1" dirty="0" smtClean="0">
                <a:latin typeface="Calibri" panose="020F0502020204030204" pitchFamily="34" charset="0"/>
              </a:rPr>
            </a:br>
            <a:r>
              <a:rPr lang="en-US" sz="2400" b="1" dirty="0" smtClean="0">
                <a:latin typeface="Calibri" panose="020F0502020204030204" pitchFamily="34" charset="0"/>
              </a:rPr>
              <a:t> ERCOT Learning Management System 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How many market participants have viewed the </a:t>
            </a:r>
            <a:r>
              <a:rPr lang="en-US" dirty="0" smtClean="0"/>
              <a:t>four </a:t>
            </a:r>
            <a:r>
              <a:rPr lang="en-US" dirty="0"/>
              <a:t>training </a:t>
            </a:r>
            <a:r>
              <a:rPr lang="en-US" dirty="0" smtClean="0"/>
              <a:t>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4724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Which segment of the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0" y="58674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*via ERCOT LMS and does not include training outside of LMS</a:t>
            </a:r>
          </a:p>
          <a:p>
            <a:pPr algn="ctr"/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21" y="2571750"/>
            <a:ext cx="3124200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1679665"/>
              </p:ext>
            </p:extLst>
          </p:nvPr>
        </p:nvGraphicFramePr>
        <p:xfrm>
          <a:off x="5029200" y="2438400"/>
          <a:ext cx="3273972" cy="3200400"/>
        </p:xfrm>
        <a:graphic>
          <a:graphicData uri="http://schemas.openxmlformats.org/drawingml/2006/table">
            <a:tbl>
              <a:tblPr/>
              <a:tblGrid>
                <a:gridCol w="1662970"/>
                <a:gridCol w="1611002"/>
              </a:tblGrid>
              <a:tr h="711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Market Segment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of Viewers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LSE/REP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TDSP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Gov Agcy / Resource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err="1" smtClean="0">
                <a:latin typeface="Calibri" panose="020F0502020204030204" pitchFamily="34" charset="0"/>
              </a:rPr>
              <a:t>MarkeTrak</a:t>
            </a:r>
            <a:r>
              <a:rPr lang="en-US" sz="3200" b="1" dirty="0" smtClean="0">
                <a:latin typeface="Calibri" panose="020F0502020204030204" pitchFamily="34" charset="0"/>
              </a:rPr>
              <a:t> On-line Training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 smtClean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 smtClean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 smtClean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 smtClean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981200"/>
            <a:ext cx="5943600" cy="1676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April 6</a:t>
            </a:r>
            <a:r>
              <a:rPr lang="en-US" sz="2600" baseline="30000" dirty="0" smtClean="0">
                <a:latin typeface="Calibri" panose="020F0502020204030204" pitchFamily="34" charset="0"/>
              </a:rPr>
              <a:t>th</a:t>
            </a:r>
            <a:r>
              <a:rPr lang="en-US" sz="2600" dirty="0" smtClean="0">
                <a:latin typeface="Calibri" panose="020F0502020204030204" pitchFamily="34" charset="0"/>
              </a:rPr>
              <a:t> , </a:t>
            </a:r>
            <a:r>
              <a:rPr lang="en-US" sz="2600" b="0" dirty="0" smtClean="0">
                <a:latin typeface="Calibri" panose="020F0502020204030204" pitchFamily="34" charset="0"/>
              </a:rPr>
              <a:t>2016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</a:t>
            </a:r>
            <a:r>
              <a:rPr lang="en-US" sz="2600" dirty="0" smtClean="0">
                <a:latin typeface="Calibri" panose="020F0502020204030204" pitchFamily="34" charset="0"/>
              </a:rPr>
              <a:t>:30 AM to 3:30 PM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 smtClean="0">
                <a:latin typeface="Calibri" panose="020F0502020204030204" pitchFamily="34" charset="0"/>
              </a:rPr>
              <a:t>ERCOT Met Center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Room 102</a:t>
            </a:r>
            <a:endParaRPr lang="en-US" sz="2600" b="0" dirty="0" smtClean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038600"/>
            <a:ext cx="8382000" cy="2057400"/>
          </a:xfrm>
        </p:spPr>
        <p:txBody>
          <a:bodyPr/>
          <a:lstStyle/>
          <a:p>
            <a:pPr algn="ctr">
              <a:defRPr/>
            </a:pPr>
            <a:r>
              <a:rPr lang="en-US" sz="2600" u="sng" dirty="0" smtClean="0">
                <a:latin typeface="Calibri" panose="020F0502020204030204" pitchFamily="34" charset="0"/>
              </a:rPr>
              <a:t>RMTTF April 6</a:t>
            </a:r>
            <a:r>
              <a:rPr lang="en-US" sz="2600" u="sng" baseline="30000" dirty="0" smtClean="0">
                <a:latin typeface="Calibri" panose="020F0502020204030204" pitchFamily="34" charset="0"/>
              </a:rPr>
              <a:t>th</a:t>
            </a:r>
            <a:r>
              <a:rPr lang="en-US" sz="2600" u="sng" dirty="0" smtClean="0">
                <a:latin typeface="Calibri" panose="020F0502020204030204" pitchFamily="34" charset="0"/>
              </a:rPr>
              <a:t>  Primary Agenda Items Include: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400" b="0" dirty="0" smtClean="0">
                <a:latin typeface="Calibri" panose="020F0502020204030204" pitchFamily="34" charset="0"/>
              </a:rPr>
              <a:t>Review </a:t>
            </a:r>
            <a:r>
              <a:rPr lang="en-US" sz="2400" b="0" dirty="0" err="1" smtClean="0">
                <a:latin typeface="Calibri" panose="020F0502020204030204" pitchFamily="34" charset="0"/>
              </a:rPr>
              <a:t>Marketrak</a:t>
            </a:r>
            <a:r>
              <a:rPr lang="en-US" sz="2400" b="0" dirty="0" smtClean="0"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latin typeface="Calibri" panose="020F0502020204030204" pitchFamily="34" charset="0"/>
              </a:rPr>
              <a:t>101 Training Deck</a:t>
            </a:r>
            <a:endParaRPr lang="en-US" sz="2400" b="0" dirty="0" smtClean="0">
              <a:latin typeface="Calibri" panose="020F0502020204030204" pitchFamily="34" charset="0"/>
            </a:endParaRP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400" b="0" dirty="0" smtClean="0">
                <a:latin typeface="Calibri" panose="020F0502020204030204" pitchFamily="34" charset="0"/>
              </a:rPr>
              <a:t>Logistics for May 5</a:t>
            </a:r>
            <a:r>
              <a:rPr lang="en-US" sz="2400" b="0" baseline="30000" dirty="0" smtClean="0">
                <a:latin typeface="Calibri" panose="020F0502020204030204" pitchFamily="34" charset="0"/>
              </a:rPr>
              <a:t>th</a:t>
            </a:r>
            <a:r>
              <a:rPr lang="en-US" sz="2400" b="0" dirty="0" smtClean="0">
                <a:latin typeface="Calibri" panose="020F0502020204030204" pitchFamily="34" charset="0"/>
              </a:rPr>
              <a:t> &amp; 6</a:t>
            </a:r>
            <a:r>
              <a:rPr lang="en-US" sz="2400" b="0" baseline="30000" dirty="0" smtClean="0">
                <a:latin typeface="Calibri" panose="020F0502020204030204" pitchFamily="34" charset="0"/>
              </a:rPr>
              <a:t>th</a:t>
            </a:r>
            <a:r>
              <a:rPr lang="en-US" sz="2400" b="0" dirty="0" smtClean="0">
                <a:latin typeface="Calibri" panose="020F0502020204030204" pitchFamily="34" charset="0"/>
              </a:rPr>
              <a:t> Training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400" dirty="0" smtClean="0">
                <a:latin typeface="Calibri" panose="020F0502020204030204" pitchFamily="34" charset="0"/>
              </a:rPr>
              <a:t>Complete review of Day to Day </a:t>
            </a:r>
            <a:r>
              <a:rPr lang="en-US" sz="2400" dirty="0" err="1" smtClean="0">
                <a:latin typeface="Calibri" panose="020F0502020204030204" pitchFamily="34" charset="0"/>
              </a:rPr>
              <a:t>MarkeTrak</a:t>
            </a:r>
            <a:r>
              <a:rPr lang="en-US" sz="2400" dirty="0" smtClean="0">
                <a:latin typeface="Calibri" panose="020F0502020204030204" pitchFamily="34" charset="0"/>
              </a:rPr>
              <a:t> on line module scripting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2">
              <a:defRPr/>
            </a:pPr>
            <a:endParaRPr lang="en-US" sz="2000" b="0" dirty="0" smtClean="0">
              <a:latin typeface="Calibri" panose="020F0502020204030204" pitchFamily="34" charset="0"/>
            </a:endParaRPr>
          </a:p>
          <a:p>
            <a:pPr marL="1371600" lvl="2" indent="-457200">
              <a:buFont typeface="Courier New" panose="02070309020205020404" pitchFamily="49" charset="0"/>
              <a:buChar char="o"/>
              <a:defRPr/>
            </a:pPr>
            <a:endParaRPr lang="en-US" sz="2400" b="0" i="1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  <a:defRPr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endParaRPr lang="en-US" sz="2800" b="0" dirty="0" smtClean="0">
              <a:latin typeface="Calibri" panose="020F0502020204030204" pitchFamily="34" charset="0"/>
            </a:endParaRP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Calibri" panose="020F0502020204030204" pitchFamily="34" charset="0"/>
              </a:rPr>
              <a:t>Thank you!</a:t>
            </a:r>
            <a:endParaRPr lang="en-US" sz="60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838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3946</TotalTime>
  <Words>415</Words>
  <Application>Microsoft Office PowerPoint</Application>
  <PresentationFormat>On-screen Show (4:3)</PresentationFormat>
  <Paragraphs>124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ERCOT  Retail Market Training Task Force</vt:lpstr>
      <vt:lpstr>Upcoming Instructor Led Classes </vt:lpstr>
      <vt:lpstr>MarkeTrak Instructor Led Training – Topics to be covered</vt:lpstr>
      <vt:lpstr>MarkeTrak On-line Training Modules Update – 5 Complete! </vt:lpstr>
      <vt:lpstr>MarkeTrak On-line Training via  ERCOT Learning Management System </vt:lpstr>
      <vt:lpstr>MarkeTrak On-line Training Series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215</cp:revision>
  <cp:lastPrinted>2016-02-12T19:29:41Z</cp:lastPrinted>
  <dcterms:created xsi:type="dcterms:W3CDTF">2005-04-21T14:28:35Z</dcterms:created>
  <dcterms:modified xsi:type="dcterms:W3CDTF">2016-03-29T22:05:36Z</dcterms:modified>
</cp:coreProperties>
</file>