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0"/>
  </p:notesMasterIdLst>
  <p:sldIdLst>
    <p:sldId id="370" r:id="rId2"/>
    <p:sldId id="389" r:id="rId3"/>
    <p:sldId id="390" r:id="rId4"/>
    <p:sldId id="379" r:id="rId5"/>
    <p:sldId id="382" r:id="rId6"/>
    <p:sldId id="385" r:id="rId7"/>
    <p:sldId id="380" r:id="rId8"/>
    <p:sldId id="381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0949A"/>
    <a:srgbClr val="DDDDDD"/>
    <a:srgbClr val="0000CC"/>
    <a:srgbClr val="FF3300"/>
    <a:srgbClr val="FF9900"/>
    <a:srgbClr val="5469A2"/>
    <a:srgbClr val="2941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868" autoAdjust="0"/>
    <p:restoredTop sz="94660"/>
  </p:normalViewPr>
  <p:slideViewPr>
    <p:cSldViewPr>
      <p:cViewPr>
        <p:scale>
          <a:sx n="60" d="100"/>
          <a:sy n="60" d="100"/>
        </p:scale>
        <p:origin x="-1830" y="-780"/>
      </p:cViewPr>
      <p:guideLst>
        <p:guide orient="horz" pos="4224"/>
        <p:guide pos="153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41E67AEE-8CC1-4A0B-A9B6-7A0EA26C251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41852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  <p:sp>
        <p:nvSpPr>
          <p:cNvPr id="6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25F4E91-82B0-4B0A-B027-BD0D9A9E2FD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E63C12-58CE-4440-A1BF-0B7C561A990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686800" cy="685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066800"/>
            <a:ext cx="8229600" cy="4724400"/>
          </a:xfrm>
        </p:spPr>
        <p:txBody>
          <a:bodyPr/>
          <a:lstStyle/>
          <a:p>
            <a:pPr lvl="0"/>
            <a:endParaRPr lang="en-US" noProof="0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6B53AA-B243-4AFA-AE7D-A4D34BCED2E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85C669-FB09-4A92-913B-0BA846DAB37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09CC92-127D-4848-9213-EA7DAAA4121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1EDB76-CD43-480E-8EA0-CC06EF22C0A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66B115-F29F-48A1-9E11-9E3CE3F393C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CFD4DE-F1B7-4669-99F6-06BC1BE7749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45D72C-229D-4F03-A50E-FE97AACDD8E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9E0F6C-C800-4268-B636-BF74DBEF15B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1CB72A-E33B-43FC-913A-F3DE954CEE9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5EE74527-A6B7-4978-8CA2-A96E52BABC2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23559" name="Rectangle 7"/>
          <p:cNvSpPr>
            <a:spLocks noChangeArrowheads="1"/>
          </p:cNvSpPr>
          <p:nvPr userDrawn="1"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23563" name="Line 11"/>
          <p:cNvSpPr>
            <a:spLocks noChangeShapeType="1"/>
          </p:cNvSpPr>
          <p:nvPr userDrawn="1"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r>
              <a:rPr lang="en-US" smtClean="0"/>
              <a:t>May 5, 2015</a:t>
            </a:r>
            <a:endParaRPr lang="en-US"/>
          </a:p>
        </p:txBody>
      </p:sp>
      <p:sp>
        <p:nvSpPr>
          <p:cNvPr id="23564" name="Line 12"/>
          <p:cNvSpPr>
            <a:spLocks noChangeShapeType="1"/>
          </p:cNvSpPr>
          <p:nvPr userDrawn="1"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356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>
              <a:defRPr/>
            </a:pPr>
            <a:fld id="{30AE3F6D-6E55-4F4D-8DFA-3811BE74B05E}" type="slidenum">
              <a:rPr lang="en-US" sz="1200"/>
              <a:pPr algn="ctr">
                <a:defRPr/>
              </a:pPr>
              <a:t>‹#›</a:t>
            </a:fld>
            <a:endParaRPr lang="en-US" sz="12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1" r:id="rId2"/>
    <p:sldLayoutId id="2147483660" r:id="rId3"/>
    <p:sldLayoutId id="2147483659" r:id="rId4"/>
    <p:sldLayoutId id="2147483658" r:id="rId5"/>
    <p:sldLayoutId id="2147483657" r:id="rId6"/>
    <p:sldLayoutId id="2147483656" r:id="rId7"/>
    <p:sldLayoutId id="2147483655" r:id="rId8"/>
    <p:sldLayoutId id="2147483654" r:id="rId9"/>
    <p:sldLayoutId id="2147483653" r:id="rId10"/>
    <p:sldLayoutId id="2147483652" r:id="rId11"/>
    <p:sldLayoutId id="2147483651" r:id="rId12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services/training/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15"/>
          <p:cNvSpPr txBox="1">
            <a:spLocks noGrp="1" noChangeArrowheads="1"/>
          </p:cNvSpPr>
          <p:nvPr/>
        </p:nvSpPr>
        <p:spPr bwMode="auto">
          <a:xfrm>
            <a:off x="1981200" y="5067300"/>
            <a:ext cx="4419600" cy="419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 b="1" dirty="0"/>
          </a:p>
        </p:txBody>
      </p:sp>
      <p:sp>
        <p:nvSpPr>
          <p:cNvPr id="15364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3276600"/>
            <a:ext cx="5943600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US" sz="2800" b="0" dirty="0" smtClean="0">
                <a:latin typeface="Calibri" panose="020F0502020204030204" pitchFamily="34" charset="0"/>
              </a:rPr>
              <a:t>Update to RMS </a:t>
            </a:r>
            <a:endParaRPr lang="en-US" dirty="0"/>
          </a:p>
          <a:p>
            <a:pPr marL="0" indent="0" algn="ctr">
              <a:buNone/>
            </a:pPr>
            <a:r>
              <a:rPr lang="en-US" sz="2800" dirty="0" smtClean="0">
                <a:latin typeface="Calibri" panose="020F0502020204030204" pitchFamily="34" charset="0"/>
              </a:rPr>
              <a:t>April 5</a:t>
            </a:r>
            <a:r>
              <a:rPr lang="en-US" sz="2800" baseline="30000" dirty="0" smtClean="0">
                <a:latin typeface="Calibri" panose="020F0502020204030204" pitchFamily="34" charset="0"/>
              </a:rPr>
              <a:t>th</a:t>
            </a:r>
            <a:r>
              <a:rPr lang="en-US" sz="2800" dirty="0" smtClean="0">
                <a:latin typeface="Calibri" panose="020F0502020204030204" pitchFamily="34" charset="0"/>
              </a:rPr>
              <a:t>, 2016</a:t>
            </a:r>
            <a:endParaRPr lang="en-US" sz="2800" b="0" dirty="0" smtClean="0">
              <a:latin typeface="Calibri" panose="020F0502020204030204" pitchFamily="34" charset="0"/>
            </a:endParaRPr>
          </a:p>
        </p:txBody>
      </p:sp>
      <p:sp>
        <p:nvSpPr>
          <p:cNvPr id="15363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762000" y="1752600"/>
            <a:ext cx="7543800" cy="1238250"/>
          </a:xfrm>
        </p:spPr>
        <p:txBody>
          <a:bodyPr/>
          <a:lstStyle/>
          <a:p>
            <a:pPr algn="ctr" eaLnBrk="1" hangingPunct="1"/>
            <a:r>
              <a:rPr lang="en-US" sz="3600" b="1" dirty="0" smtClean="0">
                <a:latin typeface="Calibri" panose="020F0502020204030204" pitchFamily="34" charset="0"/>
              </a:rPr>
              <a:t>ERCOT</a:t>
            </a:r>
            <a:br>
              <a:rPr lang="en-US" sz="3600" b="1" dirty="0" smtClean="0">
                <a:latin typeface="Calibri" panose="020F0502020204030204" pitchFamily="34" charset="0"/>
              </a:rPr>
            </a:br>
            <a:r>
              <a:rPr lang="en-US" sz="3600" b="1" dirty="0" smtClean="0">
                <a:latin typeface="Calibri" panose="020F0502020204030204" pitchFamily="34" charset="0"/>
              </a:rPr>
              <a:t> </a:t>
            </a:r>
            <a:r>
              <a:rPr lang="en-US" sz="3600" b="1" dirty="0">
                <a:latin typeface="Calibri" panose="020F0502020204030204" pitchFamily="34" charset="0"/>
              </a:rPr>
              <a:t>Retail Market </a:t>
            </a:r>
            <a:r>
              <a:rPr lang="en-US" sz="3600" b="1" dirty="0" smtClean="0">
                <a:latin typeface="Calibri" panose="020F0502020204030204" pitchFamily="34" charset="0"/>
              </a:rPr>
              <a:t>Training </a:t>
            </a:r>
            <a:r>
              <a:rPr lang="en-US" sz="3600" b="1" dirty="0">
                <a:latin typeface="Calibri" panose="020F0502020204030204" pitchFamily="34" charset="0"/>
              </a:rPr>
              <a:t>Task Force</a:t>
            </a:r>
            <a:endParaRPr lang="en-US" sz="3600" b="1" dirty="0" smtClean="0">
              <a:latin typeface="Calibri" panose="020F0502020204030204" pitchFamily="34" charset="0"/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0" y="4610100"/>
            <a:ext cx="9144000" cy="1752600"/>
          </a:xfrm>
        </p:spPr>
        <p:txBody>
          <a:bodyPr/>
          <a:lstStyle/>
          <a:p>
            <a:pPr algn="ctr">
              <a:defRPr/>
            </a:pPr>
            <a:r>
              <a:rPr lang="en-US" sz="1600" dirty="0" smtClean="0">
                <a:latin typeface="Calibri" panose="020F0502020204030204" pitchFamily="34" charset="0"/>
              </a:rPr>
              <a:t>        Co-Chairs:                                                      </a:t>
            </a:r>
          </a:p>
          <a:p>
            <a:pPr algn="ctr">
              <a:defRPr/>
            </a:pPr>
            <a:endParaRPr lang="en-US" dirty="0" smtClean="0">
              <a:latin typeface="Calibri" panose="020F0502020204030204" pitchFamily="34" charset="0"/>
            </a:endParaRPr>
          </a:p>
          <a:p>
            <a:pPr algn="ctr">
              <a:defRPr/>
            </a:pPr>
            <a:r>
              <a:rPr lang="en-US" sz="1600" dirty="0">
                <a:latin typeface="Calibri" panose="020F0502020204030204" pitchFamily="34" charset="0"/>
              </a:rPr>
              <a:t>Deborah McKeever, Oncor </a:t>
            </a:r>
            <a:r>
              <a:rPr lang="en-US" sz="1600" dirty="0" smtClean="0">
                <a:latin typeface="Calibri" panose="020F0502020204030204" pitchFamily="34" charset="0"/>
              </a:rPr>
              <a:t>        Tomas </a:t>
            </a:r>
            <a:r>
              <a:rPr lang="en-US" sz="1600" dirty="0">
                <a:latin typeface="Calibri" panose="020F0502020204030204" pitchFamily="34" charset="0"/>
              </a:rPr>
              <a:t>Fernandez, NRG </a:t>
            </a:r>
            <a:r>
              <a:rPr lang="en-US" sz="1600" dirty="0" smtClean="0">
                <a:latin typeface="Calibri" panose="020F0502020204030204" pitchFamily="34" charset="0"/>
              </a:rPr>
              <a:t>         Sheri </a:t>
            </a:r>
            <a:r>
              <a:rPr lang="en-US" sz="1600" dirty="0" err="1">
                <a:latin typeface="Calibri" panose="020F0502020204030204" pitchFamily="34" charset="0"/>
              </a:rPr>
              <a:t>Wiegand</a:t>
            </a:r>
            <a:r>
              <a:rPr lang="en-US" sz="1600" dirty="0">
                <a:latin typeface="Calibri" panose="020F0502020204030204" pitchFamily="34" charset="0"/>
              </a:rPr>
              <a:t>, TXU Energy</a:t>
            </a:r>
          </a:p>
          <a:p>
            <a:pPr algn="ctr">
              <a:defRPr/>
            </a:pPr>
            <a:endParaRPr lang="en-US" sz="1600" dirty="0" smtClean="0">
              <a:latin typeface="Calibri" panose="020F0502020204030204" pitchFamily="34" charset="0"/>
            </a:endParaRPr>
          </a:p>
          <a:p>
            <a:pPr algn="ctr">
              <a:defRPr/>
            </a:pPr>
            <a:endParaRPr lang="en-US" sz="2400" dirty="0" smtClean="0">
              <a:latin typeface="Calibri" panose="020F0502020204030204" pitchFamily="34" charset="0"/>
            </a:endParaRPr>
          </a:p>
          <a:p>
            <a:pPr algn="ctr">
              <a:defRPr/>
            </a:pPr>
            <a:endParaRPr lang="en-US" sz="2400" dirty="0" smtClean="0">
              <a:latin typeface="Calibri" panose="020F0502020204030204" pitchFamily="34" charset="0"/>
            </a:endParaRPr>
          </a:p>
          <a:p>
            <a:pPr algn="ctr">
              <a:defRPr/>
            </a:pPr>
            <a:endParaRPr lang="en-US" sz="2400" dirty="0" smtClean="0">
              <a:latin typeface="Calibri" panose="020F0502020204030204" pitchFamily="34" charset="0"/>
            </a:endParaRPr>
          </a:p>
          <a:p>
            <a:pPr algn="ctr">
              <a:defRPr/>
            </a:pPr>
            <a:endParaRPr lang="en-US" sz="2000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Upcoming Instructor Led Classes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685800"/>
            <a:ext cx="8839200" cy="57150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sz="2400" i="1" u="sng" dirty="0" smtClean="0"/>
              <a:t>Retail 101 </a:t>
            </a:r>
            <a:r>
              <a:rPr lang="en-US" dirty="0" smtClean="0"/>
              <a:t>	</a:t>
            </a:r>
            <a:r>
              <a:rPr lang="en-US" b="0" dirty="0" smtClean="0"/>
              <a:t>Dallas &amp; </a:t>
            </a:r>
            <a:r>
              <a:rPr lang="en-US" b="0" dirty="0" smtClean="0"/>
              <a:t>Houston –</a:t>
            </a:r>
            <a:r>
              <a:rPr lang="en-US" b="0" dirty="0" smtClean="0">
                <a:solidFill>
                  <a:srgbClr val="FF0000"/>
                </a:solidFill>
              </a:rPr>
              <a:t> </a:t>
            </a:r>
            <a:r>
              <a:rPr lang="en-US" b="0" i="1" dirty="0" smtClean="0">
                <a:solidFill>
                  <a:srgbClr val="FF0000"/>
                </a:solidFill>
              </a:rPr>
              <a:t>updated presentation</a:t>
            </a:r>
            <a:r>
              <a:rPr lang="en-US" dirty="0" smtClean="0"/>
              <a:t>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sz="2400" i="1" u="sng" dirty="0" err="1" smtClean="0"/>
              <a:t>MarkeTrak</a:t>
            </a:r>
            <a:r>
              <a:rPr lang="en-US" sz="2400" i="1" u="sng" dirty="0" smtClean="0"/>
              <a:t> </a:t>
            </a:r>
            <a:r>
              <a:rPr lang="en-US" dirty="0" smtClean="0"/>
              <a:t>   	</a:t>
            </a:r>
            <a:r>
              <a:rPr lang="en-US" b="0" dirty="0" smtClean="0"/>
              <a:t>Dallas</a:t>
            </a:r>
            <a:r>
              <a:rPr lang="en-US" b="0" dirty="0"/>
              <a:t> </a:t>
            </a:r>
            <a:r>
              <a:rPr lang="en-US" b="0" dirty="0" smtClean="0"/>
              <a:t>&amp; Houston </a:t>
            </a:r>
          </a:p>
          <a:p>
            <a:pPr marL="0" indent="0">
              <a:buNone/>
            </a:pPr>
            <a:endParaRPr lang="en-US" sz="800" dirty="0" smtClean="0"/>
          </a:p>
          <a:p>
            <a:pPr marL="0" indent="0">
              <a:buNone/>
            </a:pPr>
            <a:r>
              <a:rPr lang="en-US" dirty="0" smtClean="0"/>
              <a:t>	     </a:t>
            </a:r>
            <a:r>
              <a:rPr lang="en-US" sz="2400" dirty="0" smtClean="0">
                <a:solidFill>
                  <a:srgbClr val="40949A"/>
                </a:solidFill>
              </a:rPr>
              <a:t>Dallas</a:t>
            </a:r>
            <a:r>
              <a:rPr lang="en-US" dirty="0" smtClean="0"/>
              <a:t> </a:t>
            </a:r>
            <a:r>
              <a:rPr lang="en-US" dirty="0"/>
              <a:t> </a:t>
            </a:r>
            <a:r>
              <a:rPr lang="en-US" dirty="0" smtClean="0"/>
              <a:t>         </a:t>
            </a:r>
            <a:r>
              <a:rPr lang="en-US" dirty="0" smtClean="0"/>
              <a:t>Hosted </a:t>
            </a:r>
            <a:r>
              <a:rPr lang="en-US" dirty="0" smtClean="0"/>
              <a:t>by TXU, </a:t>
            </a:r>
            <a:r>
              <a:rPr lang="en-US" b="0" dirty="0" smtClean="0"/>
              <a:t>200 W John Carpenter </a:t>
            </a:r>
            <a:r>
              <a:rPr lang="en-US" b="0" dirty="0" err="1" smtClean="0"/>
              <a:t>Fwy</a:t>
            </a:r>
            <a:endParaRPr lang="en-US" b="0" dirty="0" smtClean="0"/>
          </a:p>
          <a:p>
            <a:pPr marL="0" indent="0">
              <a:buNone/>
            </a:pPr>
            <a:r>
              <a:rPr lang="en-US" b="0" dirty="0"/>
              <a:t>	</a:t>
            </a:r>
            <a:r>
              <a:rPr lang="en-US" b="0" dirty="0" smtClean="0"/>
              <a:t>					Irving, TX  75039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			       Retail 101: May 5   </a:t>
            </a:r>
            <a:r>
              <a:rPr lang="en-US" b="0" dirty="0" smtClean="0"/>
              <a:t>9 – 4:30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			       </a:t>
            </a:r>
            <a:r>
              <a:rPr lang="en-US" dirty="0" err="1" smtClean="0"/>
              <a:t>MarkeTrak</a:t>
            </a:r>
            <a:r>
              <a:rPr lang="en-US" dirty="0" smtClean="0"/>
              <a:t>: May 6	</a:t>
            </a:r>
            <a:r>
              <a:rPr lang="en-US" b="0" dirty="0" smtClean="0"/>
              <a:t>9 – 4:30</a:t>
            </a:r>
          </a:p>
          <a:p>
            <a:pPr marL="0" indent="0">
              <a:buNone/>
            </a:pPr>
            <a:endParaRPr lang="en-US" sz="1000" dirty="0" smtClean="0"/>
          </a:p>
          <a:p>
            <a:pPr marL="0" indent="0">
              <a:buNone/>
            </a:pPr>
            <a:r>
              <a:rPr lang="en-US" dirty="0" smtClean="0"/>
              <a:t>	</a:t>
            </a:r>
            <a:r>
              <a:rPr lang="en-US" sz="2400" dirty="0" smtClean="0">
                <a:solidFill>
                  <a:srgbClr val="40949A"/>
                </a:solidFill>
              </a:rPr>
              <a:t>    </a:t>
            </a:r>
            <a:r>
              <a:rPr lang="en-US" sz="2400" dirty="0" smtClean="0">
                <a:solidFill>
                  <a:srgbClr val="40949A"/>
                </a:solidFill>
              </a:rPr>
              <a:t>Houston      </a:t>
            </a:r>
            <a:r>
              <a:rPr lang="en-US" dirty="0" smtClean="0"/>
              <a:t>Hosted </a:t>
            </a:r>
            <a:r>
              <a:rPr lang="en-US" dirty="0"/>
              <a:t>by </a:t>
            </a:r>
            <a:r>
              <a:rPr lang="en-US" dirty="0" err="1" smtClean="0"/>
              <a:t>Centerpoint</a:t>
            </a:r>
            <a:r>
              <a:rPr lang="en-US" dirty="0" smtClean="0"/>
              <a:t>, </a:t>
            </a:r>
            <a:r>
              <a:rPr lang="en-US" b="0" dirty="0" smtClean="0"/>
              <a:t>1111 </a:t>
            </a:r>
            <a:r>
              <a:rPr lang="en-US" b="0" dirty="0" err="1" smtClean="0"/>
              <a:t>Louisana</a:t>
            </a:r>
            <a:r>
              <a:rPr lang="en-US" b="0" dirty="0" smtClean="0"/>
              <a:t> St</a:t>
            </a:r>
          </a:p>
          <a:p>
            <a:pPr marL="0" indent="0">
              <a:buNone/>
            </a:pPr>
            <a:r>
              <a:rPr lang="en-US" b="0" dirty="0"/>
              <a:t>	</a:t>
            </a:r>
            <a:r>
              <a:rPr lang="en-US" b="0" dirty="0" smtClean="0"/>
              <a:t>					   Houston, TX 77002</a:t>
            </a:r>
            <a:endParaRPr lang="en-US" b="0" dirty="0"/>
          </a:p>
          <a:p>
            <a:pPr marL="0" indent="0">
              <a:buNone/>
            </a:pPr>
            <a:r>
              <a:rPr lang="en-US" dirty="0" smtClean="0"/>
              <a:t>			       Retail 101: </a:t>
            </a:r>
            <a:r>
              <a:rPr lang="en-US" dirty="0"/>
              <a:t>September </a:t>
            </a:r>
            <a:r>
              <a:rPr lang="en-US" dirty="0" smtClean="0"/>
              <a:t>27  	</a:t>
            </a:r>
            <a:r>
              <a:rPr lang="en-US" b="0" dirty="0" smtClean="0"/>
              <a:t>9 – 4:30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			       Marketrak: </a:t>
            </a:r>
            <a:r>
              <a:rPr lang="en-US" dirty="0"/>
              <a:t>September </a:t>
            </a:r>
            <a:r>
              <a:rPr lang="en-US" dirty="0" smtClean="0"/>
              <a:t>28  	</a:t>
            </a:r>
            <a:r>
              <a:rPr lang="en-US" b="0" dirty="0" smtClean="0"/>
              <a:t>9 – 4:30</a:t>
            </a:r>
            <a:endParaRPr lang="en-US" dirty="0"/>
          </a:p>
          <a:p>
            <a:pPr marL="0" indent="0">
              <a:buNone/>
            </a:pPr>
            <a:endParaRPr lang="en-US" sz="800" dirty="0" smtClean="0"/>
          </a:p>
          <a:p>
            <a:pPr marL="0" indent="0">
              <a:buNone/>
            </a:pPr>
            <a:endParaRPr lang="en-US" sz="1800" dirty="0" smtClean="0"/>
          </a:p>
          <a:p>
            <a:pPr marL="0" indent="0">
              <a:buNone/>
            </a:pPr>
            <a:r>
              <a:rPr lang="en-US" sz="1800" dirty="0" smtClean="0"/>
              <a:t>All training classes will be listed on the ERCOT LMS </a:t>
            </a:r>
          </a:p>
          <a:p>
            <a:pPr marL="0" indent="0">
              <a:buNone/>
            </a:pPr>
            <a:r>
              <a:rPr lang="en-US" sz="1800" dirty="0" smtClean="0"/>
              <a:t>(Learning Management System) and will require registration in order to attend. </a:t>
            </a:r>
          </a:p>
          <a:p>
            <a:pPr marL="0" indent="0">
              <a:buNone/>
            </a:pPr>
            <a:r>
              <a:rPr lang="en-US" sz="1800" dirty="0" smtClean="0"/>
              <a:t>Classes will also be available via WebEx. </a:t>
            </a:r>
            <a:endParaRPr lang="en-US" sz="18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6477000" y="6553200"/>
            <a:ext cx="2514600" cy="457200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srgbClr val="000000"/>
                </a:solidFill>
              </a:rPr>
              <a:t>Retail Market Training Task Force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03965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85800"/>
          </a:xfrm>
        </p:spPr>
        <p:txBody>
          <a:bodyPr/>
          <a:lstStyle/>
          <a:p>
            <a:r>
              <a:rPr lang="en-US" sz="2800" b="1" dirty="0" err="1" smtClean="0">
                <a:latin typeface="Calibri" panose="020F0502020204030204" pitchFamily="34" charset="0"/>
              </a:rPr>
              <a:t>MarkeTrak</a:t>
            </a:r>
            <a:r>
              <a:rPr lang="en-US" sz="2800" b="1" dirty="0" smtClean="0">
                <a:latin typeface="Calibri" panose="020F0502020204030204" pitchFamily="34" charset="0"/>
              </a:rPr>
              <a:t> Instructor Led Training </a:t>
            </a:r>
            <a:r>
              <a:rPr lang="en-US" sz="2800" b="1" i="1" dirty="0" smtClean="0">
                <a:solidFill>
                  <a:schemeClr val="accent5">
                    <a:lumMod val="50000"/>
                  </a:schemeClr>
                </a:solidFill>
                <a:latin typeface="Calibri" panose="020F0502020204030204" pitchFamily="34" charset="0"/>
              </a:rPr>
              <a:t>– Topics to be covered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90600"/>
            <a:ext cx="8534400" cy="5638800"/>
          </a:xfrm>
        </p:spPr>
        <p:txBody>
          <a:bodyPr/>
          <a:lstStyle/>
          <a:p>
            <a:pPr marL="914400" lvl="1" indent="-457200">
              <a:buClr>
                <a:schemeClr val="accent5">
                  <a:lumMod val="50000"/>
                </a:schemeClr>
              </a:buClr>
              <a:buFont typeface="+mj-lt"/>
              <a:buAutoNum type="arabicPeriod"/>
            </a:pPr>
            <a:r>
              <a:rPr lang="en-US" sz="2400" dirty="0" smtClean="0">
                <a:latin typeface="Calibri" panose="020F0502020204030204" pitchFamily="34" charset="0"/>
              </a:rPr>
              <a:t>What is </a:t>
            </a:r>
            <a:r>
              <a:rPr lang="en-US" sz="2400" dirty="0" err="1" smtClean="0">
                <a:latin typeface="Calibri" panose="020F0502020204030204" pitchFamily="34" charset="0"/>
              </a:rPr>
              <a:t>Marketrak</a:t>
            </a:r>
            <a:r>
              <a:rPr lang="en-US" sz="2400" dirty="0" smtClean="0">
                <a:latin typeface="Calibri" panose="020F0502020204030204" pitchFamily="34" charset="0"/>
              </a:rPr>
              <a:t> ?</a:t>
            </a:r>
          </a:p>
          <a:p>
            <a:pPr marL="914400" lvl="1" indent="-457200">
              <a:buClr>
                <a:schemeClr val="accent5">
                  <a:lumMod val="50000"/>
                </a:schemeClr>
              </a:buClr>
              <a:buFont typeface="+mj-lt"/>
              <a:buAutoNum type="arabicPeriod"/>
            </a:pPr>
            <a:r>
              <a:rPr lang="en-US" sz="2400" dirty="0" smtClean="0">
                <a:latin typeface="Calibri" panose="020F0502020204030204" pitchFamily="34" charset="0"/>
              </a:rPr>
              <a:t>General Navigation &amp; Quick Reference Subtypes</a:t>
            </a:r>
          </a:p>
          <a:p>
            <a:pPr marL="914400" lvl="1" indent="-457200">
              <a:buClr>
                <a:schemeClr val="accent5">
                  <a:lumMod val="50000"/>
                </a:schemeClr>
              </a:buClr>
              <a:buFont typeface="+mj-lt"/>
              <a:buAutoNum type="arabicPeriod"/>
            </a:pPr>
            <a:r>
              <a:rPr lang="en-US" sz="2400" dirty="0" smtClean="0">
                <a:latin typeface="Calibri" panose="020F0502020204030204" pitchFamily="34" charset="0"/>
              </a:rPr>
              <a:t>Bulk Inserts</a:t>
            </a:r>
          </a:p>
          <a:p>
            <a:pPr marL="914400" lvl="1" indent="-457200">
              <a:buClr>
                <a:schemeClr val="accent5">
                  <a:lumMod val="50000"/>
                </a:schemeClr>
              </a:buClr>
              <a:buFont typeface="+mj-lt"/>
              <a:buAutoNum type="arabicPeriod"/>
            </a:pPr>
            <a:r>
              <a:rPr lang="en-US" sz="2400" dirty="0">
                <a:latin typeface="Calibri" panose="020F0502020204030204" pitchFamily="34" charset="0"/>
              </a:rPr>
              <a:t>Usage and Billing  </a:t>
            </a:r>
            <a:endParaRPr lang="en-US" sz="2400" dirty="0" smtClean="0">
              <a:latin typeface="Calibri" panose="020F0502020204030204" pitchFamily="34" charset="0"/>
            </a:endParaRPr>
          </a:p>
          <a:p>
            <a:pPr marL="914400" lvl="1" indent="-457200">
              <a:buClr>
                <a:schemeClr val="accent5">
                  <a:lumMod val="50000"/>
                </a:schemeClr>
              </a:buClr>
              <a:buFont typeface="+mj-lt"/>
              <a:buAutoNum type="arabicPeriod"/>
            </a:pPr>
            <a:r>
              <a:rPr lang="en-US" sz="2400" dirty="0" smtClean="0">
                <a:latin typeface="Calibri" panose="020F0502020204030204" pitchFamily="34" charset="0"/>
              </a:rPr>
              <a:t>Switch Holds</a:t>
            </a:r>
          </a:p>
          <a:p>
            <a:pPr marL="914400" lvl="1" indent="-457200">
              <a:buClr>
                <a:schemeClr val="accent5">
                  <a:lumMod val="50000"/>
                </a:schemeClr>
              </a:buClr>
              <a:buFont typeface="+mj-lt"/>
              <a:buAutoNum type="arabicPeriod"/>
            </a:pPr>
            <a:r>
              <a:rPr lang="en-US" sz="2400" dirty="0">
                <a:latin typeface="Calibri" panose="020F0502020204030204" pitchFamily="34" charset="0"/>
              </a:rPr>
              <a:t>Inadvertent Gains/Losses &amp; Rescissions </a:t>
            </a:r>
          </a:p>
          <a:p>
            <a:pPr marL="914400" lvl="1" indent="-457200">
              <a:buClr>
                <a:schemeClr val="accent5">
                  <a:lumMod val="50000"/>
                </a:schemeClr>
              </a:buClr>
              <a:buFont typeface="+mj-lt"/>
              <a:buAutoNum type="arabicPeriod"/>
            </a:pPr>
            <a:r>
              <a:rPr lang="en-US" sz="2400" dirty="0" smtClean="0">
                <a:latin typeface="Calibri" panose="020F0502020204030204" pitchFamily="34" charset="0"/>
              </a:rPr>
              <a:t>Cancel w/Approvals</a:t>
            </a:r>
          </a:p>
          <a:p>
            <a:pPr marL="914400" lvl="1" indent="-457200">
              <a:buClr>
                <a:schemeClr val="accent5">
                  <a:lumMod val="50000"/>
                </a:schemeClr>
              </a:buClr>
              <a:buFont typeface="+mj-lt"/>
              <a:buAutoNum type="arabicPeriod"/>
            </a:pPr>
            <a:r>
              <a:rPr lang="en-US" sz="2400" dirty="0" smtClean="0">
                <a:latin typeface="Calibri" panose="020F0502020204030204" pitchFamily="34" charset="0"/>
              </a:rPr>
              <a:t>Other Day to Day Subtypes – 13 subtypes</a:t>
            </a:r>
          </a:p>
          <a:p>
            <a:pPr marL="914400" lvl="1" indent="-457200">
              <a:buClr>
                <a:schemeClr val="accent5">
                  <a:lumMod val="50000"/>
                </a:schemeClr>
              </a:buClr>
              <a:buFont typeface="+mj-lt"/>
              <a:buAutoNum type="arabicPeriod"/>
            </a:pPr>
            <a:r>
              <a:rPr lang="en-US" sz="2400" dirty="0" smtClean="0">
                <a:latin typeface="Calibri" panose="020F0502020204030204" pitchFamily="34" charset="0"/>
              </a:rPr>
              <a:t>Data Extract Variances (DEVs) – LSE &amp; Non-LSE</a:t>
            </a:r>
          </a:p>
          <a:p>
            <a:pPr marL="914400" lvl="1" indent="-457200">
              <a:buClr>
                <a:schemeClr val="accent5">
                  <a:lumMod val="50000"/>
                </a:schemeClr>
              </a:buClr>
              <a:buFont typeface="+mj-lt"/>
              <a:buAutoNum type="arabicPeriod"/>
            </a:pPr>
            <a:r>
              <a:rPr lang="en-US" sz="2400" dirty="0" smtClean="0">
                <a:latin typeface="Calibri" panose="020F0502020204030204" pitchFamily="34" charset="0"/>
              </a:rPr>
              <a:t>Admin Functionality/Emails &amp; Notifications</a:t>
            </a:r>
          </a:p>
          <a:p>
            <a:pPr marL="914400" lvl="1" indent="-457200">
              <a:buClr>
                <a:schemeClr val="accent5">
                  <a:lumMod val="50000"/>
                </a:schemeClr>
              </a:buClr>
              <a:buFont typeface="+mj-lt"/>
              <a:buAutoNum type="arabicPeriod"/>
            </a:pPr>
            <a:r>
              <a:rPr lang="en-US" sz="2400" dirty="0" smtClean="0">
                <a:latin typeface="Calibri" panose="020F0502020204030204" pitchFamily="34" charset="0"/>
              </a:rPr>
              <a:t>Reporting</a:t>
            </a:r>
          </a:p>
          <a:p>
            <a:pPr marL="457200" lvl="1" indent="0">
              <a:buClr>
                <a:srgbClr val="FF0000"/>
              </a:buClr>
              <a:buNone/>
            </a:pPr>
            <a:endParaRPr lang="en-US" sz="2400" dirty="0" smtClean="0">
              <a:latin typeface="Calibri" panose="020F0502020204030204" pitchFamily="34" charset="0"/>
            </a:endParaRPr>
          </a:p>
          <a:p>
            <a:pPr marL="914400" lvl="1" indent="-457200">
              <a:buClr>
                <a:srgbClr val="FF0000"/>
              </a:buClr>
              <a:buFont typeface="+mj-lt"/>
              <a:buAutoNum type="arabicPeriod"/>
            </a:pPr>
            <a:endParaRPr lang="en-US" sz="2400" dirty="0" smtClean="0">
              <a:latin typeface="Calibri" panose="020F0502020204030204" pitchFamily="34" charset="0"/>
            </a:endParaRPr>
          </a:p>
          <a:p>
            <a:pPr marL="914400" lvl="1" indent="-457200">
              <a:buClr>
                <a:srgbClr val="FF0000"/>
              </a:buClr>
              <a:buFont typeface="+mj-lt"/>
              <a:buAutoNum type="arabicPeriod"/>
            </a:pPr>
            <a:endParaRPr lang="en-US" sz="2400" dirty="0">
              <a:latin typeface="Calibri" panose="020F0502020204030204" pitchFamily="34" charset="0"/>
            </a:endParaRPr>
          </a:p>
          <a:p>
            <a:pPr marL="914400" lvl="1" indent="-457200">
              <a:buClr>
                <a:srgbClr val="FF0000"/>
              </a:buClr>
              <a:buFont typeface="+mj-lt"/>
              <a:buAutoNum type="arabicPeriod"/>
            </a:pPr>
            <a:endParaRPr lang="en-US" sz="2400" dirty="0" smtClean="0">
              <a:latin typeface="Calibri" panose="020F0502020204030204" pitchFamily="34" charset="0"/>
            </a:endParaRPr>
          </a:p>
          <a:p>
            <a:pPr marL="914400" lvl="1" indent="-457200">
              <a:buClr>
                <a:srgbClr val="FF0000"/>
              </a:buClr>
              <a:buFont typeface="+mj-lt"/>
              <a:buAutoNum type="arabicPeriod"/>
            </a:pPr>
            <a:endParaRPr lang="en-US" sz="2400" dirty="0" smtClean="0">
              <a:latin typeface="Calibri" panose="020F0502020204030204" pitchFamily="34" charset="0"/>
            </a:endParaRP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q"/>
            </a:pPr>
            <a:endParaRPr lang="en-US" sz="2400" dirty="0">
              <a:latin typeface="Calibri" panose="020F0502020204030204" pitchFamily="34" charset="0"/>
            </a:endParaRPr>
          </a:p>
          <a:p>
            <a:pPr marL="0" indent="0">
              <a:buClr>
                <a:srgbClr val="FF0000"/>
              </a:buClr>
              <a:buNone/>
            </a:pPr>
            <a:endParaRPr lang="en-US" sz="2800" dirty="0" smtClean="0">
              <a:latin typeface="Calibri" panose="020F0502020204030204" pitchFamily="34" charset="0"/>
            </a:endParaRPr>
          </a:p>
          <a:p>
            <a:pPr marL="914400" lvl="2" indent="0">
              <a:buNone/>
            </a:pPr>
            <a:endParaRPr lang="en-US" sz="2800" dirty="0" smtClean="0">
              <a:latin typeface="Calibri" panose="020F0502020204030204" pitchFamily="34" charset="0"/>
            </a:endParaRPr>
          </a:p>
          <a:p>
            <a:pPr marL="457200" lvl="1" indent="0">
              <a:buNone/>
            </a:pPr>
            <a:endParaRPr lang="en-US" sz="2400" b="0" dirty="0" smtClean="0">
              <a:latin typeface="Calibri" panose="020F0502020204030204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Retail Market Training Task Force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63495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85800"/>
          </a:xfrm>
        </p:spPr>
        <p:txBody>
          <a:bodyPr/>
          <a:lstStyle/>
          <a:p>
            <a:pPr algn="r"/>
            <a:r>
              <a:rPr lang="en-US" sz="2800" b="1" dirty="0" err="1" smtClean="0">
                <a:latin typeface="Calibri" panose="020F0502020204030204" pitchFamily="34" charset="0"/>
              </a:rPr>
              <a:t>MarkeTrak</a:t>
            </a:r>
            <a:r>
              <a:rPr lang="en-US" sz="2800" b="1" dirty="0" smtClean="0">
                <a:latin typeface="Calibri" panose="020F0502020204030204" pitchFamily="34" charset="0"/>
              </a:rPr>
              <a:t> On-line Training Modules Update – 5 Complete! 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534400" cy="5638800"/>
          </a:xfrm>
        </p:spPr>
        <p:txBody>
          <a:bodyPr/>
          <a:lstStyle/>
          <a:p>
            <a:pPr lvl="1">
              <a:buClr>
                <a:srgbClr val="FF0000"/>
              </a:buClr>
              <a:buFont typeface="Wingdings" panose="05000000000000000000" pitchFamily="2" charset="2"/>
              <a:buChar char="ü"/>
            </a:pPr>
            <a:r>
              <a:rPr lang="en-US" sz="2400" dirty="0" smtClean="0">
                <a:latin typeface="Calibri" panose="020F0502020204030204" pitchFamily="34" charset="0"/>
              </a:rPr>
              <a:t>Marketrak Overview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ü"/>
            </a:pPr>
            <a:r>
              <a:rPr lang="en-US" sz="2400" dirty="0" smtClean="0">
                <a:latin typeface="Calibri" panose="020F0502020204030204" pitchFamily="34" charset="0"/>
              </a:rPr>
              <a:t>Switch Hold Removal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ü"/>
            </a:pPr>
            <a:r>
              <a:rPr lang="en-US" sz="2400" dirty="0" smtClean="0">
                <a:latin typeface="Calibri" panose="020F0502020204030204" pitchFamily="34" charset="0"/>
              </a:rPr>
              <a:t>Cancel With/Without  Approvals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ü"/>
            </a:pPr>
            <a:r>
              <a:rPr lang="en-US" sz="2400" dirty="0">
                <a:latin typeface="Calibri" panose="020F0502020204030204" pitchFamily="34" charset="0"/>
              </a:rPr>
              <a:t>Inadvertent Gains/Losses &amp; </a:t>
            </a:r>
            <a:r>
              <a:rPr lang="en-US" sz="2400" dirty="0" smtClean="0">
                <a:latin typeface="Calibri" panose="020F0502020204030204" pitchFamily="34" charset="0"/>
              </a:rPr>
              <a:t>Rescissions</a:t>
            </a:r>
            <a:r>
              <a:rPr lang="en-US" sz="2400" dirty="0">
                <a:latin typeface="Calibri" panose="020F0502020204030204" pitchFamily="34" charset="0"/>
              </a:rPr>
              <a:t> </a:t>
            </a:r>
            <a:endParaRPr lang="en-US" sz="2400" dirty="0" smtClean="0">
              <a:latin typeface="Calibri" panose="020F0502020204030204" pitchFamily="34" charset="0"/>
            </a:endParaRP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ü"/>
            </a:pPr>
            <a:r>
              <a:rPr lang="en-US" sz="2400" dirty="0" smtClean="0">
                <a:latin typeface="Calibri" panose="020F0502020204030204" pitchFamily="34" charset="0"/>
              </a:rPr>
              <a:t>Usage and Billing  </a:t>
            </a:r>
            <a:endParaRPr lang="en-US" sz="2400" i="1" dirty="0" smtClean="0">
              <a:solidFill>
                <a:schemeClr val="accent5">
                  <a:lumMod val="50000"/>
                </a:schemeClr>
              </a:solidFill>
              <a:latin typeface="Calibri" panose="020F0502020204030204" pitchFamily="34" charset="0"/>
            </a:endParaRP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q"/>
            </a:pPr>
            <a:r>
              <a:rPr lang="en-US" sz="2400" dirty="0" smtClean="0">
                <a:latin typeface="Calibri" panose="020F0502020204030204" pitchFamily="34" charset="0"/>
              </a:rPr>
              <a:t>Other D2D Subtypes – </a:t>
            </a:r>
            <a:r>
              <a:rPr lang="en-US" sz="2400" i="1" dirty="0" smtClean="0">
                <a:solidFill>
                  <a:schemeClr val="accent5">
                    <a:lumMod val="50000"/>
                  </a:schemeClr>
                </a:solidFill>
                <a:latin typeface="Calibri" panose="020F0502020204030204" pitchFamily="34" charset="0"/>
              </a:rPr>
              <a:t>Scripting/Module In Progress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q"/>
            </a:pPr>
            <a:r>
              <a:rPr lang="en-US" sz="2400" dirty="0" smtClean="0">
                <a:latin typeface="Calibri" panose="020F0502020204030204" pitchFamily="34" charset="0"/>
              </a:rPr>
              <a:t>Bulk Insert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q"/>
            </a:pPr>
            <a:r>
              <a:rPr lang="en-US" sz="2400" dirty="0">
                <a:latin typeface="Calibri" panose="020F0502020204030204" pitchFamily="34" charset="0"/>
              </a:rPr>
              <a:t>Background </a:t>
            </a:r>
            <a:r>
              <a:rPr lang="en-US" sz="2400" dirty="0" smtClean="0">
                <a:latin typeface="Calibri" panose="020F0502020204030204" pitchFamily="34" charset="0"/>
              </a:rPr>
              <a:t>Reporting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q"/>
            </a:pPr>
            <a:r>
              <a:rPr lang="en-US" sz="2400" dirty="0">
                <a:latin typeface="Calibri" panose="020F0502020204030204" pitchFamily="34" charset="0"/>
              </a:rPr>
              <a:t>GUI </a:t>
            </a:r>
            <a:r>
              <a:rPr lang="en-US" sz="2400" dirty="0" smtClean="0">
                <a:latin typeface="Calibri" panose="020F0502020204030204" pitchFamily="34" charset="0"/>
              </a:rPr>
              <a:t>Reporting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q"/>
            </a:pPr>
            <a:r>
              <a:rPr lang="en-US" sz="2400" dirty="0" smtClean="0">
                <a:latin typeface="Calibri" panose="020F0502020204030204" pitchFamily="34" charset="0"/>
              </a:rPr>
              <a:t>Data Extract Variances (DEV) LSE Subtypes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q"/>
            </a:pPr>
            <a:r>
              <a:rPr lang="en-US" sz="2400" dirty="0" smtClean="0">
                <a:latin typeface="Calibri" panose="020F0502020204030204" pitchFamily="34" charset="0"/>
              </a:rPr>
              <a:t>Data Extract Variances (DEV) Non-LSE Subtypes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q"/>
            </a:pPr>
            <a:r>
              <a:rPr lang="en-US" sz="2400" dirty="0" smtClean="0">
                <a:latin typeface="Calibri" panose="020F0502020204030204" pitchFamily="34" charset="0"/>
              </a:rPr>
              <a:t>Emails and Notifications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q"/>
            </a:pPr>
            <a:r>
              <a:rPr lang="en-US" sz="2400" dirty="0" smtClean="0">
                <a:latin typeface="Calibri" panose="020F0502020204030204" pitchFamily="34" charset="0"/>
              </a:rPr>
              <a:t>MarkeTrak Admin Functionality</a:t>
            </a: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q"/>
            </a:pPr>
            <a:endParaRPr lang="en-US" dirty="0" smtClean="0">
              <a:latin typeface="Calibri" panose="020F0502020204030204" pitchFamily="34" charset="0"/>
            </a:endParaRPr>
          </a:p>
          <a:p>
            <a:pPr lvl="1">
              <a:buClr>
                <a:srgbClr val="FF0000"/>
              </a:buClr>
              <a:buFont typeface="Wingdings" panose="05000000000000000000" pitchFamily="2" charset="2"/>
              <a:buChar char="q"/>
            </a:pPr>
            <a:endParaRPr lang="en-US" sz="2400" dirty="0">
              <a:latin typeface="Calibri" panose="020F0502020204030204" pitchFamily="34" charset="0"/>
            </a:endParaRPr>
          </a:p>
          <a:p>
            <a:pPr marL="0" indent="0">
              <a:buClr>
                <a:srgbClr val="FF0000"/>
              </a:buClr>
              <a:buNone/>
            </a:pPr>
            <a:endParaRPr lang="en-US" sz="2800" dirty="0" smtClean="0">
              <a:latin typeface="Calibri" panose="020F0502020204030204" pitchFamily="34" charset="0"/>
            </a:endParaRPr>
          </a:p>
          <a:p>
            <a:pPr marL="914400" lvl="2" indent="0">
              <a:buNone/>
            </a:pPr>
            <a:endParaRPr lang="en-US" sz="2800" dirty="0" smtClean="0">
              <a:latin typeface="Calibri" panose="020F0502020204030204" pitchFamily="34" charset="0"/>
            </a:endParaRPr>
          </a:p>
          <a:p>
            <a:pPr marL="457200" lvl="1" indent="0">
              <a:buNone/>
            </a:pPr>
            <a:endParaRPr lang="en-US" sz="2400" b="0" dirty="0" smtClean="0">
              <a:latin typeface="Calibri" panose="020F0502020204030204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Retail Market Training Task Force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0289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en-US" sz="2400" b="1" dirty="0" err="1" smtClean="0">
                <a:latin typeface="Calibri" panose="020F0502020204030204" pitchFamily="34" charset="0"/>
              </a:rPr>
              <a:t>MarkeTrak</a:t>
            </a:r>
            <a:r>
              <a:rPr lang="en-US" sz="2400" b="1" dirty="0" smtClean="0">
                <a:latin typeface="Calibri" panose="020F0502020204030204" pitchFamily="34" charset="0"/>
              </a:rPr>
              <a:t> On-line Training via</a:t>
            </a:r>
            <a:br>
              <a:rPr lang="en-US" sz="2400" b="1" dirty="0" smtClean="0">
                <a:latin typeface="Calibri" panose="020F0502020204030204" pitchFamily="34" charset="0"/>
              </a:rPr>
            </a:br>
            <a:r>
              <a:rPr lang="en-US" sz="2400" b="1" dirty="0" smtClean="0">
                <a:latin typeface="Calibri" panose="020F0502020204030204" pitchFamily="34" charset="0"/>
              </a:rPr>
              <a:t> ERCOT Learning Management System </a:t>
            </a:r>
            <a:endParaRPr lang="en-US" sz="2400" b="1" dirty="0">
              <a:latin typeface="Calibri" panose="020F050202020403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762000"/>
            <a:ext cx="4038600" cy="4724400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How many market participants have viewed the </a:t>
            </a:r>
            <a:r>
              <a:rPr lang="en-US" dirty="0" smtClean="0"/>
              <a:t>four </a:t>
            </a:r>
            <a:r>
              <a:rPr lang="en-US" dirty="0"/>
              <a:t>training </a:t>
            </a:r>
            <a:r>
              <a:rPr lang="en-US" dirty="0" smtClean="0"/>
              <a:t>modules*?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>
          <a:xfrm>
            <a:off x="4648200" y="762000"/>
            <a:ext cx="4038600" cy="47244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Which segment of the market do the viewers represent? 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762000" y="5867400"/>
            <a:ext cx="7010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*via ERCOT LMS and does not include training outside of LMS</a:t>
            </a:r>
          </a:p>
          <a:p>
            <a:pPr algn="ctr"/>
            <a:endParaRPr lang="en-US" dirty="0"/>
          </a:p>
        </p:txBody>
      </p:sp>
      <p:pic>
        <p:nvPicPr>
          <p:cNvPr id="1025" name="Picture 1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4421" y="2571750"/>
            <a:ext cx="3124200" cy="3067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1679665"/>
              </p:ext>
            </p:extLst>
          </p:nvPr>
        </p:nvGraphicFramePr>
        <p:xfrm>
          <a:off x="5029200" y="2438400"/>
          <a:ext cx="3273972" cy="3200400"/>
        </p:xfrm>
        <a:graphic>
          <a:graphicData uri="http://schemas.openxmlformats.org/drawingml/2006/table">
            <a:tbl>
              <a:tblPr/>
              <a:tblGrid>
                <a:gridCol w="1662970"/>
                <a:gridCol w="1611002"/>
              </a:tblGrid>
              <a:tr h="7112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Market Segment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# of Viewers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7DEE8"/>
                    </a:solidFill>
                  </a:tcPr>
                </a:tc>
              </a:tr>
              <a:tr h="3556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LSE/REP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56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TDSP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56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QSE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56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Other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112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Gov Agcy / Resource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56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TOTAL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253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17776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en-US" sz="3200" b="1" dirty="0" err="1" smtClean="0">
                <a:latin typeface="Calibri" panose="020F0502020204030204" pitchFamily="34" charset="0"/>
              </a:rPr>
              <a:t>MarkeTrak</a:t>
            </a:r>
            <a:r>
              <a:rPr lang="en-US" sz="3200" b="1" dirty="0" smtClean="0">
                <a:latin typeface="Calibri" panose="020F0502020204030204" pitchFamily="34" charset="0"/>
              </a:rPr>
              <a:t> On-line Training Series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534400" cy="5105400"/>
          </a:xfrm>
        </p:spPr>
        <p:txBody>
          <a:bodyPr/>
          <a:lstStyle/>
          <a:p>
            <a:pPr marL="0" indent="0">
              <a:buNone/>
            </a:pPr>
            <a:r>
              <a:rPr lang="en-US" sz="3200" dirty="0" smtClean="0">
                <a:latin typeface="Calibri" panose="020F0502020204030204" pitchFamily="34" charset="0"/>
              </a:rPr>
              <a:t>How do I register for Training?</a:t>
            </a: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 smtClean="0">
                <a:latin typeface="Calibri" panose="020F0502020204030204" pitchFamily="34" charset="0"/>
              </a:rPr>
              <a:t>Go to the ERCOT Training Website at </a:t>
            </a:r>
            <a:r>
              <a:rPr lang="en-US" sz="2100" b="0" dirty="0" smtClean="0">
                <a:latin typeface="Calibri" panose="020F0502020204030204" pitchFamily="34" charset="0"/>
                <a:hlinkClick r:id="rId2"/>
              </a:rPr>
              <a:t>http://www.ercot.com/services/training/</a:t>
            </a:r>
            <a:endParaRPr lang="en-US" sz="2100" b="0" dirty="0" smtClean="0">
              <a:latin typeface="Calibri" panose="020F0502020204030204" pitchFamily="34" charset="0"/>
            </a:endParaRP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 smtClean="0">
                <a:latin typeface="Calibri" panose="020F0502020204030204" pitchFamily="34" charset="0"/>
              </a:rPr>
              <a:t>Select the course you are interested in attending</a:t>
            </a:r>
          </a:p>
          <a:p>
            <a:pPr marL="514350" indent="-51435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 smtClean="0">
                <a:latin typeface="Calibri" panose="020F0502020204030204" pitchFamily="34" charset="0"/>
              </a:rPr>
              <a:t>On the ‘Schedule/Registration’ tab, select the ‘enroll online’ link under ‘Registration’ to register for the course.</a:t>
            </a:r>
          </a:p>
          <a:p>
            <a:pPr marL="0" indent="0">
              <a:spcBef>
                <a:spcPts val="0"/>
              </a:spcBef>
              <a:buNone/>
            </a:pPr>
            <a:endParaRPr lang="en-US" sz="2100" b="0" dirty="0" smtClean="0">
              <a:latin typeface="Calibri" panose="020F050202020403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sz="2500" dirty="0" smtClean="0">
                <a:latin typeface="Calibri" panose="020F0502020204030204" pitchFamily="34" charset="0"/>
              </a:rPr>
              <a:t>If you find the course is not listed under the Web-based training…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 smtClean="0">
                <a:latin typeface="Calibri" panose="020F0502020204030204" pitchFamily="34" charset="0"/>
              </a:rPr>
              <a:t>Go to ERCOT Training Website as shown above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 smtClean="0">
                <a:latin typeface="Calibri" panose="020F0502020204030204" pitchFamily="34" charset="0"/>
              </a:rPr>
              <a:t>Select the ‘ERCOT Learning Management System’ (LMS) link in the upper right hand corner under RELATED CONTENT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 smtClean="0">
                <a:latin typeface="Calibri" panose="020F0502020204030204" pitchFamily="34" charset="0"/>
              </a:rPr>
              <a:t>If necessary, set up a log on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 smtClean="0">
                <a:latin typeface="Calibri" panose="020F0502020204030204" pitchFamily="34" charset="0"/>
              </a:rPr>
              <a:t>Once in LMS, follow drop downs for ‘web-based training’ and ‘retail market’.  Available modules will appear</a:t>
            </a:r>
          </a:p>
          <a:p>
            <a:pPr marL="457200" indent="-457200">
              <a:spcBef>
                <a:spcPts val="0"/>
              </a:spcBef>
              <a:buFont typeface="+mj-lt"/>
              <a:buAutoNum type="arabicPeriod"/>
            </a:pPr>
            <a:r>
              <a:rPr lang="en-US" sz="2100" b="0" dirty="0" smtClean="0">
                <a:latin typeface="Calibri" panose="020F0502020204030204" pitchFamily="34" charset="0"/>
              </a:rPr>
              <a:t>Select ‘start course’</a:t>
            </a:r>
          </a:p>
          <a:p>
            <a:pPr marL="0" indent="0">
              <a:spcBef>
                <a:spcPts val="0"/>
              </a:spcBef>
              <a:buNone/>
            </a:pPr>
            <a:endParaRPr lang="en-US" sz="2400" b="0" dirty="0">
              <a:latin typeface="Calibri" panose="020F050202020403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endParaRPr lang="en-US" sz="2800" b="0" dirty="0" smtClean="0">
              <a:latin typeface="Calibri" panose="020F0502020204030204" pitchFamily="34" charset="0"/>
            </a:endParaRPr>
          </a:p>
          <a:p>
            <a:pPr marL="0" indent="0">
              <a:buNone/>
            </a:pPr>
            <a:endParaRPr lang="en-US" sz="2800" dirty="0" smtClean="0">
              <a:latin typeface="Calibri" panose="020F0502020204030204" pitchFamily="34" charset="0"/>
            </a:endParaRPr>
          </a:p>
          <a:p>
            <a:pPr marL="914400" lvl="2" indent="0">
              <a:buNone/>
            </a:pPr>
            <a:endParaRPr lang="en-US" sz="2800" dirty="0" smtClean="0">
              <a:latin typeface="Calibri" panose="020F0502020204030204" pitchFamily="34" charset="0"/>
            </a:endParaRPr>
          </a:p>
          <a:p>
            <a:pPr marL="457200" lvl="1" indent="0">
              <a:buNone/>
            </a:pPr>
            <a:endParaRPr lang="en-US" sz="2400" b="0" dirty="0" smtClean="0">
              <a:latin typeface="Calibri" panose="020F0502020204030204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47599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4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1600200" y="1981200"/>
            <a:ext cx="5943600" cy="1676400"/>
          </a:xfrm>
        </p:spPr>
        <p:txBody>
          <a:bodyPr/>
          <a:lstStyle/>
          <a:p>
            <a:pPr marL="0" indent="0" algn="ctr">
              <a:buNone/>
            </a:pPr>
            <a:r>
              <a:rPr lang="en-US" sz="2600" dirty="0" smtClean="0">
                <a:latin typeface="Calibri" panose="020F0502020204030204" pitchFamily="34" charset="0"/>
              </a:rPr>
              <a:t>April 6</a:t>
            </a:r>
            <a:r>
              <a:rPr lang="en-US" sz="2600" baseline="30000" dirty="0" smtClean="0">
                <a:latin typeface="Calibri" panose="020F0502020204030204" pitchFamily="34" charset="0"/>
              </a:rPr>
              <a:t>th</a:t>
            </a:r>
            <a:r>
              <a:rPr lang="en-US" sz="2600" dirty="0" smtClean="0">
                <a:latin typeface="Calibri" panose="020F0502020204030204" pitchFamily="34" charset="0"/>
              </a:rPr>
              <a:t> , </a:t>
            </a:r>
            <a:r>
              <a:rPr lang="en-US" sz="2600" b="0" dirty="0" smtClean="0">
                <a:latin typeface="Calibri" panose="020F0502020204030204" pitchFamily="34" charset="0"/>
              </a:rPr>
              <a:t>2016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en-US" sz="2600" dirty="0">
                <a:latin typeface="Calibri" panose="020F0502020204030204" pitchFamily="34" charset="0"/>
              </a:rPr>
              <a:t>9</a:t>
            </a:r>
            <a:r>
              <a:rPr lang="en-US" sz="2600" dirty="0" smtClean="0">
                <a:latin typeface="Calibri" panose="020F0502020204030204" pitchFamily="34" charset="0"/>
              </a:rPr>
              <a:t>:30 AM to 3:30 PM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en-US" sz="2600" b="0" dirty="0" smtClean="0">
                <a:latin typeface="Calibri" panose="020F0502020204030204" pitchFamily="34" charset="0"/>
              </a:rPr>
              <a:t>ERCOT Met Center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en-US" sz="2600" dirty="0" smtClean="0">
                <a:latin typeface="Calibri" panose="020F0502020204030204" pitchFamily="34" charset="0"/>
              </a:rPr>
              <a:t>Room 102</a:t>
            </a:r>
            <a:endParaRPr lang="en-US" sz="2600" b="0" dirty="0" smtClean="0"/>
          </a:p>
        </p:txBody>
      </p:sp>
      <p:sp>
        <p:nvSpPr>
          <p:cNvPr id="15363" name="Rectangle 18"/>
          <p:cNvSpPr>
            <a:spLocks noGrp="1" noChangeArrowheads="1"/>
          </p:cNvSpPr>
          <p:nvPr>
            <p:ph type="ctrTitle"/>
          </p:nvPr>
        </p:nvSpPr>
        <p:spPr>
          <a:xfrm>
            <a:off x="1828800" y="685800"/>
            <a:ext cx="5486400" cy="914400"/>
          </a:xfrm>
        </p:spPr>
        <p:txBody>
          <a:bodyPr/>
          <a:lstStyle/>
          <a:p>
            <a:pPr algn="ctr" eaLnBrk="1" hangingPunct="1"/>
            <a:r>
              <a:rPr lang="en-US" sz="3600" b="1" dirty="0" smtClean="0">
                <a:latin typeface="Calibri" panose="020F0502020204030204" pitchFamily="34" charset="0"/>
              </a:rPr>
              <a:t>Please join us for our Next RMTTF Meeting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4038600"/>
            <a:ext cx="8382000" cy="2057400"/>
          </a:xfrm>
        </p:spPr>
        <p:txBody>
          <a:bodyPr/>
          <a:lstStyle/>
          <a:p>
            <a:pPr algn="ctr">
              <a:defRPr/>
            </a:pPr>
            <a:r>
              <a:rPr lang="en-US" sz="2600" u="sng" dirty="0" smtClean="0">
                <a:latin typeface="Calibri" panose="020F0502020204030204" pitchFamily="34" charset="0"/>
              </a:rPr>
              <a:t>RMTTF April 6</a:t>
            </a:r>
            <a:r>
              <a:rPr lang="en-US" sz="2600" u="sng" baseline="30000" dirty="0" smtClean="0">
                <a:latin typeface="Calibri" panose="020F0502020204030204" pitchFamily="34" charset="0"/>
              </a:rPr>
              <a:t>th</a:t>
            </a:r>
            <a:r>
              <a:rPr lang="en-US" sz="2600" u="sng" dirty="0" smtClean="0">
                <a:latin typeface="Calibri" panose="020F0502020204030204" pitchFamily="34" charset="0"/>
              </a:rPr>
              <a:t>  Primary Agenda Items Include:</a:t>
            </a:r>
          </a:p>
          <a:p>
            <a:pPr marL="1371600" lvl="2" indent="-457200">
              <a:buFont typeface="Wingdings" panose="05000000000000000000" pitchFamily="2" charset="2"/>
              <a:buChar char="§"/>
              <a:defRPr/>
            </a:pPr>
            <a:r>
              <a:rPr lang="en-US" sz="2400" b="0" dirty="0" smtClean="0">
                <a:latin typeface="Calibri" panose="020F0502020204030204" pitchFamily="34" charset="0"/>
              </a:rPr>
              <a:t>Review </a:t>
            </a:r>
            <a:r>
              <a:rPr lang="en-US" sz="2400" b="0" dirty="0" err="1" smtClean="0">
                <a:latin typeface="Calibri" panose="020F0502020204030204" pitchFamily="34" charset="0"/>
              </a:rPr>
              <a:t>Marketrak</a:t>
            </a:r>
            <a:r>
              <a:rPr lang="en-US" sz="2400" b="0" dirty="0" smtClean="0">
                <a:latin typeface="Calibri" panose="020F0502020204030204" pitchFamily="34" charset="0"/>
              </a:rPr>
              <a:t> </a:t>
            </a:r>
            <a:r>
              <a:rPr lang="en-US" sz="2400" dirty="0" smtClean="0">
                <a:latin typeface="Calibri" panose="020F0502020204030204" pitchFamily="34" charset="0"/>
              </a:rPr>
              <a:t>101 Training Deck</a:t>
            </a:r>
            <a:endParaRPr lang="en-US" sz="2400" b="0" dirty="0" smtClean="0">
              <a:latin typeface="Calibri" panose="020F0502020204030204" pitchFamily="34" charset="0"/>
            </a:endParaRPr>
          </a:p>
          <a:p>
            <a:pPr marL="1371600" lvl="2" indent="-457200">
              <a:buFont typeface="Wingdings" panose="05000000000000000000" pitchFamily="2" charset="2"/>
              <a:buChar char="§"/>
              <a:defRPr/>
            </a:pPr>
            <a:r>
              <a:rPr lang="en-US" sz="2400" b="0" dirty="0" smtClean="0">
                <a:latin typeface="Calibri" panose="020F0502020204030204" pitchFamily="34" charset="0"/>
              </a:rPr>
              <a:t>Logistics for May 5</a:t>
            </a:r>
            <a:r>
              <a:rPr lang="en-US" sz="2400" b="0" baseline="30000" dirty="0" smtClean="0">
                <a:latin typeface="Calibri" panose="020F0502020204030204" pitchFamily="34" charset="0"/>
              </a:rPr>
              <a:t>th</a:t>
            </a:r>
            <a:r>
              <a:rPr lang="en-US" sz="2400" b="0" dirty="0" smtClean="0">
                <a:latin typeface="Calibri" panose="020F0502020204030204" pitchFamily="34" charset="0"/>
              </a:rPr>
              <a:t> &amp; 6</a:t>
            </a:r>
            <a:r>
              <a:rPr lang="en-US" sz="2400" b="0" baseline="30000" dirty="0" smtClean="0">
                <a:latin typeface="Calibri" panose="020F0502020204030204" pitchFamily="34" charset="0"/>
              </a:rPr>
              <a:t>th</a:t>
            </a:r>
            <a:r>
              <a:rPr lang="en-US" sz="2400" b="0" dirty="0" smtClean="0">
                <a:latin typeface="Calibri" panose="020F0502020204030204" pitchFamily="34" charset="0"/>
              </a:rPr>
              <a:t> Training</a:t>
            </a:r>
          </a:p>
          <a:p>
            <a:pPr marL="1371600" lvl="2" indent="-457200">
              <a:buFont typeface="Wingdings" panose="05000000000000000000" pitchFamily="2" charset="2"/>
              <a:buChar char="§"/>
              <a:defRPr/>
            </a:pPr>
            <a:r>
              <a:rPr lang="en-US" sz="2400" dirty="0" smtClean="0">
                <a:latin typeface="Calibri" panose="020F0502020204030204" pitchFamily="34" charset="0"/>
              </a:rPr>
              <a:t>Complete review of Day to Day </a:t>
            </a:r>
            <a:r>
              <a:rPr lang="en-US" sz="2400" dirty="0" err="1" smtClean="0">
                <a:latin typeface="Calibri" panose="020F0502020204030204" pitchFamily="34" charset="0"/>
              </a:rPr>
              <a:t>MarkeTrak</a:t>
            </a:r>
            <a:r>
              <a:rPr lang="en-US" sz="2400" dirty="0" smtClean="0">
                <a:latin typeface="Calibri" panose="020F0502020204030204" pitchFamily="34" charset="0"/>
              </a:rPr>
              <a:t> on line module scripting</a:t>
            </a:r>
            <a:endParaRPr lang="en-US" sz="2000" dirty="0" smtClean="0">
              <a:latin typeface="Calibri" panose="020F0502020204030204" pitchFamily="34" charset="0"/>
            </a:endParaRPr>
          </a:p>
          <a:p>
            <a:pPr lvl="2">
              <a:defRPr/>
            </a:pPr>
            <a:endParaRPr lang="en-US" sz="2000" b="0" dirty="0" smtClean="0">
              <a:latin typeface="Calibri" panose="020F0502020204030204" pitchFamily="34" charset="0"/>
            </a:endParaRPr>
          </a:p>
          <a:p>
            <a:pPr marL="1371600" lvl="2" indent="-457200">
              <a:buFont typeface="Courier New" panose="02070309020205020404" pitchFamily="49" charset="0"/>
              <a:buChar char="o"/>
              <a:defRPr/>
            </a:pPr>
            <a:endParaRPr lang="en-US" sz="2400" b="0" i="1" dirty="0" smtClean="0">
              <a:latin typeface="Calibri" panose="020F0502020204030204" pitchFamily="34" charset="0"/>
            </a:endParaRPr>
          </a:p>
          <a:p>
            <a:pPr marL="457200" indent="-457200" algn="ctr">
              <a:buFont typeface="Wingdings" panose="05000000000000000000" pitchFamily="2" charset="2"/>
              <a:buChar char="Ø"/>
              <a:defRPr/>
            </a:pPr>
            <a:endParaRPr lang="en-US" sz="2400" b="0" dirty="0" smtClean="0">
              <a:latin typeface="Calibri" panose="020F0502020204030204" pitchFamily="34" charset="0"/>
            </a:endParaRPr>
          </a:p>
          <a:p>
            <a:pPr marL="457200" indent="-457200" algn="ctr">
              <a:buFont typeface="Wingdings" panose="05000000000000000000" pitchFamily="2" charset="2"/>
              <a:buChar char="Ø"/>
              <a:defRPr/>
            </a:pPr>
            <a:endParaRPr lang="en-US" sz="2400" b="0" dirty="0" smtClean="0">
              <a:latin typeface="Calibri" panose="020F0502020204030204" pitchFamily="34" charset="0"/>
            </a:endParaRPr>
          </a:p>
          <a:p>
            <a:pPr marL="457200" indent="-457200" algn="ctr">
              <a:buFont typeface="Wingdings" panose="05000000000000000000" pitchFamily="2" charset="2"/>
              <a:buChar char="§"/>
              <a:defRPr/>
            </a:pPr>
            <a:endParaRPr lang="en-US" sz="2800" b="0" dirty="0" smtClean="0">
              <a:latin typeface="Calibri" panose="020F0502020204030204" pitchFamily="34" charset="0"/>
            </a:endParaRPr>
          </a:p>
          <a:p>
            <a:pPr marL="457200" indent="-457200" algn="ctr">
              <a:buFont typeface="Arial" panose="020B0604020202020204" pitchFamily="34" charset="0"/>
              <a:buChar char="•"/>
              <a:defRPr/>
            </a:pPr>
            <a:endParaRPr lang="en-US" sz="2800" b="0" dirty="0" smtClean="0">
              <a:latin typeface="Calibri" panose="020F0502020204030204" pitchFamily="34" charset="0"/>
            </a:endParaRPr>
          </a:p>
          <a:p>
            <a:pPr>
              <a:defRPr/>
            </a:pPr>
            <a:endParaRPr lang="en-US" sz="2800" dirty="0">
              <a:solidFill>
                <a:srgbClr val="FF0000"/>
              </a:solidFill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29788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Retail Market Training Task Force</a:t>
            </a:r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2493579" y="2996625"/>
            <a:ext cx="4191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b="1" dirty="0" smtClean="0">
                <a:latin typeface="Calibri" panose="020F0502020204030204" pitchFamily="34" charset="0"/>
              </a:rPr>
              <a:t>Thank you!</a:t>
            </a:r>
            <a:endParaRPr lang="en-US" sz="6000" b="1" dirty="0">
              <a:latin typeface="Calibri" panose="020F050202020403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838200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83464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3946</TotalTime>
  <Words>415</Words>
  <Application>Microsoft Office PowerPoint</Application>
  <PresentationFormat>On-screen Show (4:3)</PresentationFormat>
  <Paragraphs>124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Custom Design</vt:lpstr>
      <vt:lpstr>ERCOT  Retail Market Training Task Force</vt:lpstr>
      <vt:lpstr>Upcoming Instructor Led Classes </vt:lpstr>
      <vt:lpstr>MarkeTrak Instructor Led Training – Topics to be covered</vt:lpstr>
      <vt:lpstr>MarkeTrak On-line Training Modules Update – 5 Complete! </vt:lpstr>
      <vt:lpstr>MarkeTrak On-line Training via  ERCOT Learning Management System </vt:lpstr>
      <vt:lpstr>MarkeTrak On-line Training Series</vt:lpstr>
      <vt:lpstr>Please join us for our Next RMTTF Meeting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Mckeever, Deborah</dc:creator>
  <cp:lastModifiedBy>Wiegand, Sheri</cp:lastModifiedBy>
  <cp:revision>215</cp:revision>
  <cp:lastPrinted>2016-02-12T19:29:41Z</cp:lastPrinted>
  <dcterms:created xsi:type="dcterms:W3CDTF">2005-04-21T14:28:35Z</dcterms:created>
  <dcterms:modified xsi:type="dcterms:W3CDTF">2016-03-29T22:05:36Z</dcterms:modified>
</cp:coreProperties>
</file>

<file path=docProps/thumbnail.jpeg>
</file>