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76" r:id="rId8"/>
    <p:sldId id="278" r:id="rId9"/>
    <p:sldId id="279" r:id="rId10"/>
    <p:sldId id="280" r:id="rId11"/>
    <p:sldId id="28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9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36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1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54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50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44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Subcommittee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Jeff Gilbertson</a:t>
            </a:r>
            <a:endParaRPr lang="en-US" dirty="0"/>
          </a:p>
          <a:p>
            <a:r>
              <a:rPr lang="en-US" dirty="0" smtClean="0"/>
              <a:t>ERCOT Market Analysis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4/6/2016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February 18, </a:t>
            </a:r>
            <a:r>
              <a:rPr lang="en-US" altLang="en-US" sz="2400" dirty="0"/>
              <a:t>2016 Day Ahead Market (DAM</a:t>
            </a:r>
            <a:r>
              <a:rPr lang="en-US" altLang="en-US" sz="2400" dirty="0" smtClean="0"/>
              <a:t>) Pricing Event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890833"/>
          </a:xfrm>
        </p:spPr>
        <p:txBody>
          <a:bodyPr/>
          <a:lstStyle/>
          <a:p>
            <a:r>
              <a:rPr lang="en-US" sz="2400" dirty="0" smtClean="0"/>
              <a:t>RRS MCPC of $125/</a:t>
            </a:r>
            <a:r>
              <a:rPr lang="en-US" sz="2400" dirty="0" err="1" smtClean="0"/>
              <a:t>MWh</a:t>
            </a:r>
            <a:r>
              <a:rPr lang="en-US" sz="2400" dirty="0" smtClean="0"/>
              <a:t> for Hour Ending 1</a:t>
            </a:r>
          </a:p>
          <a:p>
            <a:r>
              <a:rPr lang="en-US" sz="2400" dirty="0" smtClean="0"/>
              <a:t>Contributing factors:</a:t>
            </a:r>
          </a:p>
          <a:p>
            <a:pPr lvl="1"/>
            <a:r>
              <a:rPr lang="en-US" sz="2000" dirty="0"/>
              <a:t>Lower quantity of RRS </a:t>
            </a:r>
            <a:r>
              <a:rPr lang="en-US" sz="2000" dirty="0" smtClean="0"/>
              <a:t>AS offers</a:t>
            </a:r>
          </a:p>
          <a:p>
            <a:pPr lvl="1"/>
            <a:r>
              <a:rPr lang="en-US" sz="2000" dirty="0" smtClean="0"/>
              <a:t>Lower quantity of Three-part offers</a:t>
            </a:r>
          </a:p>
          <a:p>
            <a:pPr lvl="1"/>
            <a:r>
              <a:rPr lang="en-US" sz="2000" dirty="0" smtClean="0"/>
              <a:t>Higher </a:t>
            </a:r>
            <a:r>
              <a:rPr lang="en-US" sz="2000" dirty="0"/>
              <a:t>quantity of </a:t>
            </a:r>
            <a:r>
              <a:rPr lang="en-US" sz="2000" dirty="0" smtClean="0"/>
              <a:t>Energy-only offers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63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000" dirty="0" smtClean="0"/>
              <a:t>February 18, </a:t>
            </a:r>
            <a:r>
              <a:rPr lang="en-US" altLang="en-US" sz="2000" dirty="0"/>
              <a:t>2016 Day Ahead Market (DAM</a:t>
            </a:r>
            <a:r>
              <a:rPr lang="en-US" altLang="en-US" sz="2000" dirty="0" smtClean="0"/>
              <a:t>) Pricing Event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7188" y="4953000"/>
            <a:ext cx="8534400" cy="890833"/>
          </a:xfrm>
        </p:spPr>
        <p:txBody>
          <a:bodyPr/>
          <a:lstStyle/>
          <a:p>
            <a:r>
              <a:rPr lang="en-US" sz="2400" dirty="0" smtClean="0"/>
              <a:t>RRS Offer Quantity for HE1 &gt; 300MW less than previous day</a:t>
            </a:r>
          </a:p>
          <a:p>
            <a:r>
              <a:rPr lang="en-US" sz="2400" dirty="0" smtClean="0"/>
              <a:t>RRS Awarded about the same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6857" y="1066800"/>
            <a:ext cx="6346486" cy="381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1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000" dirty="0" smtClean="0"/>
              <a:t>February 18, </a:t>
            </a:r>
            <a:r>
              <a:rPr lang="en-US" altLang="en-US" sz="2000" dirty="0"/>
              <a:t>2016 Day Ahead Market (DAM</a:t>
            </a:r>
            <a:r>
              <a:rPr lang="en-US" altLang="en-US" sz="2000" dirty="0" smtClean="0"/>
              <a:t>) Pricing Event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7188" y="4953000"/>
            <a:ext cx="8534400" cy="890833"/>
          </a:xfrm>
        </p:spPr>
        <p:txBody>
          <a:bodyPr/>
          <a:lstStyle/>
          <a:p>
            <a:r>
              <a:rPr lang="en-US" sz="2400" dirty="0" smtClean="0"/>
              <a:t>RRS MCPC elevated for all of February 18</a:t>
            </a:r>
          </a:p>
          <a:p>
            <a:r>
              <a:rPr lang="en-US" sz="2400" dirty="0" smtClean="0"/>
              <a:t>RRS Offer quantity lower for all of February 18</a:t>
            </a:r>
          </a:p>
          <a:p>
            <a:r>
              <a:rPr lang="en-US" sz="2400" dirty="0" smtClean="0"/>
              <a:t>RRS awarded quantity roughly the same for all days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6857" y="1066800"/>
            <a:ext cx="6346486" cy="381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9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000" dirty="0" smtClean="0"/>
              <a:t>February 18, </a:t>
            </a:r>
            <a:r>
              <a:rPr lang="en-US" altLang="en-US" sz="2000" dirty="0"/>
              <a:t>2016 Day Ahead Market (DAM</a:t>
            </a:r>
            <a:r>
              <a:rPr lang="en-US" altLang="en-US" sz="2000" dirty="0" smtClean="0"/>
              <a:t>) Pricing Event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7188" y="4953000"/>
            <a:ext cx="8534400" cy="890833"/>
          </a:xfrm>
        </p:spPr>
        <p:txBody>
          <a:bodyPr/>
          <a:lstStyle/>
          <a:p>
            <a:r>
              <a:rPr lang="en-US" sz="2400" dirty="0" smtClean="0"/>
              <a:t>TPO quantity offered ~7,000 MW lower than previous day</a:t>
            </a:r>
          </a:p>
          <a:p>
            <a:r>
              <a:rPr lang="en-US" sz="2400" dirty="0" smtClean="0"/>
              <a:t>Energy-Only quantity offered ~7,600 MW higher</a:t>
            </a:r>
          </a:p>
          <a:p>
            <a:r>
              <a:rPr lang="en-US" sz="2400" dirty="0" smtClean="0"/>
              <a:t>Load forecast about the same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808" y="1066800"/>
            <a:ext cx="6352583" cy="380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8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000" dirty="0" smtClean="0"/>
              <a:t>February 18, </a:t>
            </a:r>
            <a:r>
              <a:rPr lang="en-US" altLang="en-US" sz="2000" dirty="0"/>
              <a:t>2016 Day Ahead Market (DAM</a:t>
            </a:r>
            <a:r>
              <a:rPr lang="en-US" altLang="en-US" sz="2000" dirty="0" smtClean="0"/>
              <a:t>) Pricing Event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7188" y="4953000"/>
            <a:ext cx="8534400" cy="890833"/>
          </a:xfrm>
        </p:spPr>
        <p:txBody>
          <a:bodyPr/>
          <a:lstStyle/>
          <a:p>
            <a:r>
              <a:rPr lang="en-US" sz="2400" dirty="0" smtClean="0"/>
              <a:t>TPO quantity offered lower for all of February 18</a:t>
            </a:r>
            <a:endParaRPr lang="en-US" sz="2400" dirty="0"/>
          </a:p>
          <a:p>
            <a:r>
              <a:rPr lang="en-US" sz="2400" dirty="0" smtClean="0"/>
              <a:t>Energy-Only Offer higher for all of February 18</a:t>
            </a:r>
          </a:p>
          <a:p>
            <a:r>
              <a:rPr lang="en-US" sz="2400" dirty="0" smtClean="0"/>
              <a:t>Wind forecast high for all of February 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6857" y="1066800"/>
            <a:ext cx="6346486" cy="380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61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198</Words>
  <Application>Microsoft Office PowerPoint</Application>
  <PresentationFormat>On-screen Show (4:3)</PresentationFormat>
  <Paragraphs>38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February 18, 2016 Day Ahead Market (DAM) Pricing Event</vt:lpstr>
      <vt:lpstr>February 18, 2016 Day Ahead Market (DAM) Pricing Event</vt:lpstr>
      <vt:lpstr>February 18, 2016 Day Ahead Market (DAM) Pricing Event</vt:lpstr>
      <vt:lpstr>February 18, 2016 Day Ahead Market (DAM) Pricing Event</vt:lpstr>
      <vt:lpstr>February 18, 2016 Day Ahead Market (DAM) Pricing Event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Gilbertson, Jeff</cp:lastModifiedBy>
  <cp:revision>44</cp:revision>
  <cp:lastPrinted>2016-01-21T20:53:15Z</cp:lastPrinted>
  <dcterms:created xsi:type="dcterms:W3CDTF">2016-01-21T15:20:31Z</dcterms:created>
  <dcterms:modified xsi:type="dcterms:W3CDTF">2016-04-05T18:29:23Z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