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8" r:id="rId8"/>
    <p:sldId id="257" r:id="rId9"/>
    <p:sldId id="261" r:id="rId10"/>
    <p:sldId id="262" r:id="rId11"/>
    <p:sldId id="26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8752" autoAdjust="0"/>
  </p:normalViewPr>
  <p:slideViewPr>
    <p:cSldViewPr showGuides="1">
      <p:cViewPr varScale="1">
        <p:scale>
          <a:sx n="120" d="100"/>
          <a:sy n="120" d="100"/>
        </p:scale>
        <p:origin x="12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0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Project Update and Summary of </a:t>
            </a:r>
          </a:p>
          <a:p>
            <a:r>
              <a:rPr lang="en-US" sz="2400" b="1" dirty="0" smtClean="0"/>
              <a:t>Project Priority List (PPL) Activity</a:t>
            </a:r>
          </a:p>
          <a:p>
            <a:endParaRPr lang="en-US" sz="2400" b="1" dirty="0"/>
          </a:p>
          <a:p>
            <a:r>
              <a:rPr lang="en-US" sz="2400" b="1" dirty="0" smtClean="0"/>
              <a:t>RMS </a:t>
            </a:r>
            <a:endParaRPr lang="en-US" sz="2400" b="1" dirty="0"/>
          </a:p>
          <a:p>
            <a:endParaRPr lang="en-US" dirty="0"/>
          </a:p>
          <a:p>
            <a:r>
              <a:rPr lang="en-US" dirty="0" smtClean="0"/>
              <a:t>April </a:t>
            </a:r>
            <a:r>
              <a:rPr lang="en-US" dirty="0"/>
              <a:t>5</a:t>
            </a:r>
            <a:r>
              <a:rPr lang="en-US" dirty="0" smtClean="0"/>
              <a:t>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1219200"/>
            <a:ext cx="7391400" cy="3886200"/>
          </a:xfrm>
        </p:spPr>
        <p:txBody>
          <a:bodyPr/>
          <a:lstStyle/>
          <a:p>
            <a:r>
              <a:rPr lang="en-US" sz="2400" dirty="0" smtClean="0"/>
              <a:t>Project Portfolio Update</a:t>
            </a:r>
            <a:r>
              <a:rPr lang="en-US" sz="1800" dirty="0" smtClean="0"/>
              <a:t>			p. 3-6</a:t>
            </a:r>
          </a:p>
          <a:p>
            <a:pPr lvl="1"/>
            <a:r>
              <a:rPr lang="en-US" sz="1800" dirty="0" smtClean="0"/>
              <a:t>Retail Project Highlights</a:t>
            </a:r>
          </a:p>
          <a:p>
            <a:pPr lvl="1"/>
            <a:r>
              <a:rPr lang="en-US" sz="1800" dirty="0" smtClean="0"/>
              <a:t>2016 Release Targets</a:t>
            </a:r>
          </a:p>
          <a:p>
            <a:pPr lvl="1"/>
            <a:r>
              <a:rPr lang="en-US" sz="1800" dirty="0" smtClean="0"/>
              <a:t>2016 Project Spending Forecast</a:t>
            </a:r>
          </a:p>
          <a:p>
            <a:pPr lvl="1"/>
            <a:r>
              <a:rPr lang="en-US" sz="1800" dirty="0" smtClean="0"/>
              <a:t>Questions?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093470" y="6096000"/>
            <a:ext cx="7795260" cy="560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 dirty="0"/>
              <a:t>Location of Project Priority List (PPL):   </a:t>
            </a:r>
            <a:r>
              <a:rPr lang="en-US" b="0" dirty="0">
                <a:hlinkClick r:id="rId3"/>
              </a:rPr>
              <a:t>http://www.ercot.com/services/projects/index</a:t>
            </a:r>
            <a:endParaRPr lang="en-US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43682"/>
            <a:ext cx="74676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accent1"/>
                </a:solidFill>
              </a:rPr>
              <a:t>Project Update Agenda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Retail Project Highlights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667000" y="5872955"/>
            <a:ext cx="5257800" cy="436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/>
              <a:t>Note:  Projected Go-Live dates are subject to change.</a:t>
            </a:r>
            <a:br>
              <a:rPr lang="en-US" sz="1400" b="0" dirty="0"/>
            </a:br>
            <a:r>
              <a:rPr lang="en-US" sz="1400" b="0" dirty="0"/>
              <a:t>Please watch for market notices as the effective dates approach.</a:t>
            </a:r>
          </a:p>
        </p:txBody>
      </p:sp>
      <p:sp>
        <p:nvSpPr>
          <p:cNvPr id="8" name="Content Placeholder 16"/>
          <p:cNvSpPr>
            <a:spLocks noGrp="1"/>
          </p:cNvSpPr>
          <p:nvPr>
            <p:ph idx="1"/>
          </p:nvPr>
        </p:nvSpPr>
        <p:spPr>
          <a:xfrm>
            <a:off x="84664" y="762000"/>
            <a:ext cx="8991600" cy="5029200"/>
          </a:xfrm>
        </p:spPr>
        <p:txBody>
          <a:bodyPr/>
          <a:lstStyle/>
          <a:p>
            <a:pPr eaLnBrk="1" hangingPunct="1">
              <a:tabLst>
                <a:tab pos="6970713" algn="l"/>
              </a:tabLst>
            </a:pPr>
            <a:r>
              <a:rPr lang="en-US" sz="2000" dirty="0" smtClean="0"/>
              <a:t>RMGRR126 </a:t>
            </a:r>
            <a:r>
              <a:rPr lang="en-US" dirty="0" smtClean="0"/>
              <a:t>– </a:t>
            </a:r>
            <a:r>
              <a:rPr lang="en-US" sz="2000" dirty="0" smtClean="0"/>
              <a:t>Additional ERCOT Validations for CBCI File</a:t>
            </a:r>
            <a:r>
              <a:rPr lang="en-US" i="1" dirty="0">
                <a:solidFill>
                  <a:srgbClr val="00B050"/>
                </a:solidFill>
              </a:rPr>
              <a:t>	</a:t>
            </a:r>
            <a:r>
              <a:rPr lang="en-US" sz="2000" i="1" dirty="0" smtClean="0">
                <a:solidFill>
                  <a:srgbClr val="00B050"/>
                </a:solidFill>
              </a:rPr>
              <a:t>In Flight</a:t>
            </a:r>
            <a:endParaRPr lang="en-US" sz="2000" dirty="0"/>
          </a:p>
          <a:p>
            <a:pPr lvl="1" eaLnBrk="1" hangingPunct="1">
              <a:tabLst>
                <a:tab pos="6970713" algn="l"/>
              </a:tabLst>
            </a:pPr>
            <a:r>
              <a:rPr lang="en-US" sz="1800" dirty="0" smtClean="0"/>
              <a:t>In Planning phase</a:t>
            </a:r>
          </a:p>
          <a:p>
            <a:pPr lvl="1" eaLnBrk="1" hangingPunct="1">
              <a:tabLst>
                <a:tab pos="6970713" algn="l"/>
              </a:tabLst>
            </a:pPr>
            <a:r>
              <a:rPr lang="en-US" sz="1800" dirty="0" smtClean="0"/>
              <a:t>July go-live </a:t>
            </a:r>
            <a:r>
              <a:rPr lang="en-US" sz="1800" dirty="0" smtClean="0"/>
              <a:t>target (to be confirmed during Planning</a:t>
            </a:r>
            <a:r>
              <a:rPr lang="en-US" sz="1800" dirty="0" smtClean="0"/>
              <a:t>)</a:t>
            </a:r>
          </a:p>
          <a:p>
            <a:pPr lvl="1" eaLnBrk="1" hangingPunct="1">
              <a:tabLst>
                <a:tab pos="6970713" algn="l"/>
              </a:tabLst>
            </a:pPr>
            <a:endParaRPr lang="en-US" sz="1200" dirty="0"/>
          </a:p>
          <a:p>
            <a:pPr>
              <a:tabLst>
                <a:tab pos="6970713" algn="l"/>
              </a:tabLst>
            </a:pPr>
            <a:r>
              <a:rPr lang="en-US" sz="2000" dirty="0" smtClean="0"/>
              <a:t>RMGRR127 – Efficiencies for Acquisition Transfer		</a:t>
            </a:r>
            <a:r>
              <a:rPr lang="en-US" sz="2000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6970713" algn="l"/>
              </a:tabLst>
            </a:pPr>
            <a:r>
              <a:rPr lang="en-US" sz="1800" dirty="0"/>
              <a:t>In Planning phase</a:t>
            </a:r>
          </a:p>
          <a:p>
            <a:pPr lvl="1">
              <a:tabLst>
                <a:tab pos="6970713" algn="l"/>
              </a:tabLst>
            </a:pPr>
            <a:r>
              <a:rPr lang="en-US" sz="1800" dirty="0" smtClean="0"/>
              <a:t>December go-live </a:t>
            </a:r>
            <a:r>
              <a:rPr lang="en-US" sz="1800" dirty="0"/>
              <a:t>target (to be confirmed during Planning</a:t>
            </a:r>
            <a:r>
              <a:rPr lang="en-US" sz="1800" dirty="0" smtClean="0"/>
              <a:t>)</a:t>
            </a:r>
          </a:p>
          <a:p>
            <a:pPr lvl="1">
              <a:tabLst>
                <a:tab pos="6970713" algn="l"/>
              </a:tabLst>
            </a:pPr>
            <a:endParaRPr lang="en-US" sz="1200" dirty="0"/>
          </a:p>
          <a:p>
            <a:pPr eaLnBrk="1" hangingPunct="1">
              <a:tabLst>
                <a:tab pos="6970713" algn="l"/>
              </a:tabLst>
            </a:pPr>
            <a:r>
              <a:rPr lang="en-US" sz="2000" dirty="0" smtClean="0"/>
              <a:t>ERCOT Flight Certification Website</a:t>
            </a:r>
            <a:r>
              <a:rPr lang="en-US" sz="2000" i="1" dirty="0">
                <a:solidFill>
                  <a:srgbClr val="00B050"/>
                </a:solidFill>
              </a:rPr>
              <a:t>	</a:t>
            </a:r>
            <a:r>
              <a:rPr lang="en-US" sz="2000" i="1" dirty="0" smtClean="0">
                <a:solidFill>
                  <a:srgbClr val="00B050"/>
                </a:solidFill>
              </a:rPr>
              <a:t>	In Flight</a:t>
            </a:r>
            <a:endParaRPr lang="en-US" sz="2000" dirty="0"/>
          </a:p>
          <a:p>
            <a:pPr lvl="1" eaLnBrk="1" hangingPunct="1">
              <a:tabLst>
                <a:tab pos="6970713" algn="l"/>
              </a:tabLst>
            </a:pPr>
            <a:r>
              <a:rPr lang="en-US" sz="1800" dirty="0" smtClean="0"/>
              <a:t>In </a:t>
            </a:r>
            <a:r>
              <a:rPr lang="en-US" sz="1800" dirty="0" smtClean="0"/>
              <a:t>Planning </a:t>
            </a:r>
            <a:r>
              <a:rPr lang="en-US" sz="1800" dirty="0" smtClean="0"/>
              <a:t>phase</a:t>
            </a:r>
            <a:endParaRPr lang="en-US" sz="1800" dirty="0" smtClean="0"/>
          </a:p>
          <a:p>
            <a:pPr lvl="1" eaLnBrk="1" hangingPunct="1">
              <a:tabLst>
                <a:tab pos="6970713" algn="l"/>
              </a:tabLst>
            </a:pPr>
            <a:endParaRPr lang="en-US" sz="1200" dirty="0" smtClean="0"/>
          </a:p>
          <a:p>
            <a:pPr eaLnBrk="1" hangingPunct="1">
              <a:tabLst>
                <a:tab pos="6970713" algn="l"/>
              </a:tabLst>
            </a:pPr>
            <a:r>
              <a:rPr lang="en-US" sz="2000" dirty="0" smtClean="0"/>
              <a:t>SCR786 – Retail Market Test Environment</a:t>
            </a:r>
            <a:r>
              <a:rPr lang="en-US" sz="2000" i="1" dirty="0">
                <a:solidFill>
                  <a:srgbClr val="00B050"/>
                </a:solidFill>
              </a:rPr>
              <a:t>	</a:t>
            </a:r>
            <a:r>
              <a:rPr lang="en-US" sz="2000" i="1" dirty="0" smtClean="0">
                <a:solidFill>
                  <a:srgbClr val="00B050"/>
                </a:solidFill>
              </a:rPr>
              <a:t>	In Flight</a:t>
            </a:r>
          </a:p>
          <a:p>
            <a:pPr lvl="1" eaLnBrk="1" hangingPunct="1">
              <a:tabLst>
                <a:tab pos="6970713" algn="l"/>
              </a:tabLst>
            </a:pPr>
            <a:r>
              <a:rPr lang="en-US" sz="1800" dirty="0" smtClean="0"/>
              <a:t>In Initiation phase, gating to Planning on 4/13</a:t>
            </a:r>
          </a:p>
          <a:p>
            <a:pPr lvl="1">
              <a:tabLst>
                <a:tab pos="6970713" algn="l"/>
              </a:tabLst>
            </a:pPr>
            <a:r>
              <a:rPr lang="en-US" sz="1800" dirty="0"/>
              <a:t>December go-live target (to be confirmed during Planning)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2016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300990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75819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1" name="TextBox 21"/>
          <p:cNvSpPr txBox="1">
            <a:spLocks noChangeArrowheads="1"/>
          </p:cNvSpPr>
          <p:nvPr/>
        </p:nvSpPr>
        <p:spPr bwMode="auto">
          <a:xfrm>
            <a:off x="6502344" y="5308437"/>
            <a:ext cx="2497136" cy="21544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NPRR686(b)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–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Solar portion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56567" y="5293197"/>
            <a:ext cx="2895600" cy="6617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Text: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Text: Previous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 indicates multiple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phases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392969"/>
              </p:ext>
            </p:extLst>
          </p:nvPr>
        </p:nvGraphicFramePr>
        <p:xfrm>
          <a:off x="160280" y="838201"/>
          <a:ext cx="8839200" cy="3581399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524191"/>
                <a:gridCol w="1504660"/>
                <a:gridCol w="1390749"/>
                <a:gridCol w="1455680"/>
              </a:tblGrid>
              <a:tr h="54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2/2 – 2/4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4/12 – 4/14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6/21 – 6/23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8/16 – 8/18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10/18 – 10/20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12/6 – 12/8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2422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NPRR588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NPRR686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NPRR419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NPRR515</a:t>
                      </a: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EMS Upgrade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NPRR495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RMGRR126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NPRR219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NPRR272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RRGRR003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SCR786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</a:tbl>
          </a:graphicData>
        </a:graphic>
      </p:graphicFrame>
      <p:sp>
        <p:nvSpPr>
          <p:cNvPr id="34" name="TextBox 21"/>
          <p:cNvSpPr txBox="1">
            <a:spLocks noChangeArrowheads="1"/>
          </p:cNvSpPr>
          <p:nvPr/>
        </p:nvSpPr>
        <p:spPr bwMode="auto">
          <a:xfrm>
            <a:off x="2498462" y="6227071"/>
            <a:ext cx="4747780" cy="21544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Codes: NS = Not Started, I = Initiation, P = Planning, E = Execution, H = On Hold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62800" y="1400352"/>
            <a:ext cx="3893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10600" y="1408898"/>
            <a:ext cx="370549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43200" y="1401221"/>
            <a:ext cx="389305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27360" y="1393144"/>
            <a:ext cx="389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</p:txBody>
      </p:sp>
      <p:sp>
        <p:nvSpPr>
          <p:cNvPr id="39" name="TextBox 13"/>
          <p:cNvSpPr txBox="1">
            <a:spLocks noChangeArrowheads="1"/>
          </p:cNvSpPr>
          <p:nvPr/>
        </p:nvSpPr>
        <p:spPr bwMode="auto">
          <a:xfrm>
            <a:off x="160280" y="4495800"/>
            <a:ext cx="8839200" cy="261610"/>
          </a:xfrm>
          <a:prstGeom prst="rect">
            <a:avLst/>
          </a:prstGeom>
          <a:solidFill>
            <a:srgbClr val="BBE0E3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2016 TBD Items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(and point at which they became “TBD”)</a:t>
            </a:r>
            <a:endParaRPr kumimoji="0" lang="en-US" sz="11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423867"/>
              </p:ext>
            </p:extLst>
          </p:nvPr>
        </p:nvGraphicFramePr>
        <p:xfrm>
          <a:off x="160280" y="4761471"/>
          <a:ext cx="7840720" cy="464820"/>
        </p:xfrm>
        <a:graphic>
          <a:graphicData uri="http://schemas.openxmlformats.org/drawingml/2006/table">
            <a:tbl>
              <a:tblPr firstRow="1" bandRow="1"/>
              <a:tblGrid>
                <a:gridCol w="1955072"/>
                <a:gridCol w="1510266"/>
                <a:gridCol w="1860782"/>
                <a:gridCol w="2514600"/>
              </a:tblGrid>
              <a:tr h="239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November 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December 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February 2016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</a:tr>
              <a:tr h="2035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NOGRR084, NPRR664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NPRR679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SCR786</a:t>
                      </a:r>
                      <a:endParaRPr lang="en-US" sz="8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NPRR210,  SCR781  H, NOGRR147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791200" y="1401221"/>
            <a:ext cx="38930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</a:t>
            </a:r>
          </a:p>
        </p:txBody>
      </p:sp>
      <p:sp>
        <p:nvSpPr>
          <p:cNvPr id="42" name="TextBox 13"/>
          <p:cNvSpPr txBox="1">
            <a:spLocks noChangeArrowheads="1"/>
          </p:cNvSpPr>
          <p:nvPr/>
        </p:nvSpPr>
        <p:spPr bwMode="auto">
          <a:xfrm>
            <a:off x="163000" y="3779174"/>
            <a:ext cx="3763188" cy="237744"/>
          </a:xfrm>
          <a:prstGeom prst="rect">
            <a:avLst/>
          </a:prstGeom>
          <a:solidFill>
            <a:srgbClr val="A1D8FD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EMS Upgrade “Chill”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2743200" y="3898596"/>
            <a:ext cx="1182988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H="1">
            <a:off x="163000" y="3899179"/>
            <a:ext cx="1143000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sp>
        <p:nvSpPr>
          <p:cNvPr id="48" name="TextBox 21"/>
          <p:cNvSpPr txBox="1">
            <a:spLocks noChangeArrowheads="1"/>
          </p:cNvSpPr>
          <p:nvPr/>
        </p:nvSpPr>
        <p:spPr bwMode="auto">
          <a:xfrm>
            <a:off x="6502344" y="5596607"/>
            <a:ext cx="2497136" cy="584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In-Flight Items Planned for 2017 Delivery</a:t>
            </a:r>
          </a:p>
          <a:p>
            <a:pPr marL="117475" marR="0" lvl="0" indent="-117475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CMM bundle (Planning): NPRR439, NPRR519, NPRR620, NPRR683, NPRR702</a:t>
            </a:r>
          </a:p>
          <a:p>
            <a:pPr marL="117475" marR="0" lvl="0" indent="-117475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CRR Upgrade (Planning): SCR777</a:t>
            </a:r>
          </a:p>
        </p:txBody>
      </p:sp>
      <p:sp>
        <p:nvSpPr>
          <p:cNvPr id="49" name="TextBox 12"/>
          <p:cNvSpPr txBox="1">
            <a:spLocks noChangeArrowheads="1"/>
          </p:cNvSpPr>
          <p:nvPr/>
        </p:nvSpPr>
        <p:spPr bwMode="auto">
          <a:xfrm>
            <a:off x="3123958" y="2847201"/>
            <a:ext cx="151569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May 26</a:t>
            </a: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7552105" y="3156831"/>
            <a:ext cx="143949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>
                <a:solidFill>
                  <a:srgbClr val="000000"/>
                </a:solidFill>
              </a:rPr>
              <a:t>12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/10 – 12/11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4639653" y="2843140"/>
            <a:ext cx="1508760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>
                <a:solidFill>
                  <a:srgbClr val="000000"/>
                </a:solidFill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/23 – 7/24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2016 Project Spending Forecast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2438400" y="6042069"/>
            <a:ext cx="5867400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dirty="0" smtClean="0"/>
              <a:t>2016 PPL Budget  =  $22.5M</a:t>
            </a:r>
            <a:endParaRPr lang="en-US" sz="800" b="0" dirty="0"/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2438400" y="6314917"/>
            <a:ext cx="5867400" cy="2462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dirty="0" smtClean="0">
                <a:solidFill>
                  <a:srgbClr val="FF0000"/>
                </a:solidFill>
              </a:rPr>
              <a:t>“Potential Demand” represents internal ERCOT projects that have not been fully approved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86" y="769951"/>
            <a:ext cx="8885314" cy="521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52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1219200"/>
            <a:ext cx="7391400" cy="3886200"/>
          </a:xfrm>
        </p:spPr>
        <p:txBody>
          <a:bodyPr/>
          <a:lstStyle/>
          <a:p>
            <a:r>
              <a:rPr lang="en-US" sz="2400" dirty="0" smtClean="0"/>
              <a:t>Questions?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50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c34af464-7aa1-4edd-9be4-83dffc1cb926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3588</TotalTime>
  <Words>331</Words>
  <Application>Microsoft Office PowerPoint</Application>
  <PresentationFormat>On-screen Show (4:3)</PresentationFormat>
  <Paragraphs>194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1_Custom Design</vt:lpstr>
      <vt:lpstr>Office Theme</vt:lpstr>
      <vt:lpstr>Custom Design</vt:lpstr>
      <vt:lpstr>PowerPoint Presentation</vt:lpstr>
      <vt:lpstr>PowerPoint Presentation</vt:lpstr>
      <vt:lpstr>Retail Project Highlights</vt:lpstr>
      <vt:lpstr>2016 Release Targets – Board Approved NPRRs / SCRs / xGRRs </vt:lpstr>
      <vt:lpstr>2016 Project Spending Forecast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74</cp:revision>
  <cp:lastPrinted>2016-03-09T20:15:11Z</cp:lastPrinted>
  <dcterms:created xsi:type="dcterms:W3CDTF">2016-01-21T15:20:31Z</dcterms:created>
  <dcterms:modified xsi:type="dcterms:W3CDTF">2016-04-04T16:37:24Z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