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4"/>
  </p:notesMasterIdLst>
  <p:handoutMasterIdLst>
    <p:handoutMasterId r:id="rId15"/>
  </p:handoutMasterIdLst>
  <p:sldIdLst>
    <p:sldId id="260" r:id="rId7"/>
    <p:sldId id="258" r:id="rId8"/>
    <p:sldId id="257" r:id="rId9"/>
    <p:sldId id="261" r:id="rId10"/>
    <p:sldId id="262" r:id="rId11"/>
    <p:sldId id="263" r:id="rId12"/>
    <p:sldId id="264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0" d="100"/>
          <a:sy n="100" d="100"/>
        </p:scale>
        <p:origin x="294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ercot.com\Departments\RCC\17_TransactionDisputes\Reports\IAG_Numbers_for_RMS\Inadvertant%20Stats\Inadvertent%20Stats%20Template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\\ercot.com\Departments\RCC\17_TransactionDisputes\Reports\IAG_Numbers_for_RMS\Inadvertant%20Stats\Inadvertent%20Stats%20Template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IAS_Chart!$B$2</c:f>
              <c:strCache>
                <c:ptCount val="1"/>
                <c:pt idx="0">
                  <c:v>&lt; 500 IAG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cat>
            <c:strRef>
              <c:f>IAS_Chart!$A$3:$A$33</c:f>
              <c:strCache>
                <c:ptCount val="31"/>
                <c:pt idx="0">
                  <c:v>REP 80</c:v>
                </c:pt>
                <c:pt idx="1">
                  <c:v>REP 96</c:v>
                </c:pt>
                <c:pt idx="2">
                  <c:v>REP 113</c:v>
                </c:pt>
                <c:pt idx="3">
                  <c:v>REP 43</c:v>
                </c:pt>
                <c:pt idx="4">
                  <c:v>REP 51</c:v>
                </c:pt>
                <c:pt idx="5">
                  <c:v>REP 61</c:v>
                </c:pt>
                <c:pt idx="6">
                  <c:v>REP 62</c:v>
                </c:pt>
                <c:pt idx="7">
                  <c:v>REP 95</c:v>
                </c:pt>
                <c:pt idx="8">
                  <c:v>REP 104</c:v>
                </c:pt>
                <c:pt idx="9">
                  <c:v>REP 49</c:v>
                </c:pt>
                <c:pt idx="10">
                  <c:v>REP 65</c:v>
                </c:pt>
                <c:pt idx="11">
                  <c:v>REP 67</c:v>
                </c:pt>
                <c:pt idx="12">
                  <c:v>REP 70</c:v>
                </c:pt>
                <c:pt idx="13">
                  <c:v>REP 57</c:v>
                </c:pt>
                <c:pt idx="14">
                  <c:v>REP 69</c:v>
                </c:pt>
                <c:pt idx="15">
                  <c:v>REP 36</c:v>
                </c:pt>
                <c:pt idx="16">
                  <c:v>REP 44</c:v>
                </c:pt>
                <c:pt idx="17">
                  <c:v>REP 29</c:v>
                </c:pt>
                <c:pt idx="18">
                  <c:v>REP 34</c:v>
                </c:pt>
                <c:pt idx="19">
                  <c:v>REP 16</c:v>
                </c:pt>
                <c:pt idx="20">
                  <c:v>REP 27</c:v>
                </c:pt>
                <c:pt idx="21">
                  <c:v>REP 38</c:v>
                </c:pt>
                <c:pt idx="22">
                  <c:v>REP 22</c:v>
                </c:pt>
                <c:pt idx="23">
                  <c:v>REP 18</c:v>
                </c:pt>
                <c:pt idx="24">
                  <c:v>REP 83</c:v>
                </c:pt>
                <c:pt idx="25">
                  <c:v>REP 14</c:v>
                </c:pt>
                <c:pt idx="26">
                  <c:v>REP 25</c:v>
                </c:pt>
                <c:pt idx="27">
                  <c:v>REP 11</c:v>
                </c:pt>
                <c:pt idx="28">
                  <c:v>REP 5</c:v>
                </c:pt>
                <c:pt idx="29">
                  <c:v>REP 4</c:v>
                </c:pt>
                <c:pt idx="30">
                  <c:v>REP 2</c:v>
                </c:pt>
              </c:strCache>
            </c:strRef>
          </c:cat>
          <c:val>
            <c:numRef>
              <c:f>IAS_Chart!$B$3:$B$33</c:f>
              <c:numCache>
                <c:formatCode>0.00%</c:formatCode>
                <c:ptCount val="31"/>
                <c:pt idx="0">
                  <c:v>4.7619047619047603E-2</c:v>
                </c:pt>
                <c:pt idx="1">
                  <c:v>1.13636363636363E-2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1.2500000000000001E-2</c:v>
                </c:pt>
                <c:pt idx="8">
                  <c:v>0</c:v>
                </c:pt>
                <c:pt idx="9">
                  <c:v>1.18577075098814E-2</c:v>
                </c:pt>
                <c:pt idx="10">
                  <c:v>1.22699386503067E-2</c:v>
                </c:pt>
                <c:pt idx="11">
                  <c:v>8.4033613445378096E-3</c:v>
                </c:pt>
                <c:pt idx="12">
                  <c:v>1.2711864406779599E-2</c:v>
                </c:pt>
                <c:pt idx="13">
                  <c:v>1.4925373134328301E-2</c:v>
                </c:pt>
                <c:pt idx="14">
                  <c:v>0</c:v>
                </c:pt>
                <c:pt idx="15">
                  <c:v>4.60829493087557E-3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</c:ser>
        <c:ser>
          <c:idx val="1"/>
          <c:order val="1"/>
          <c:tx>
            <c:strRef>
              <c:f>IAS_Chart!$C$2</c:f>
              <c:strCache>
                <c:ptCount val="1"/>
                <c:pt idx="0">
                  <c:v>&lt; 500 IAL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cat>
            <c:strRef>
              <c:f>IAS_Chart!$A$3:$A$33</c:f>
              <c:strCache>
                <c:ptCount val="31"/>
                <c:pt idx="0">
                  <c:v>REP 80</c:v>
                </c:pt>
                <c:pt idx="1">
                  <c:v>REP 96</c:v>
                </c:pt>
                <c:pt idx="2">
                  <c:v>REP 113</c:v>
                </c:pt>
                <c:pt idx="3">
                  <c:v>REP 43</c:v>
                </c:pt>
                <c:pt idx="4">
                  <c:v>REP 51</c:v>
                </c:pt>
                <c:pt idx="5">
                  <c:v>REP 61</c:v>
                </c:pt>
                <c:pt idx="6">
                  <c:v>REP 62</c:v>
                </c:pt>
                <c:pt idx="7">
                  <c:v>REP 95</c:v>
                </c:pt>
                <c:pt idx="8">
                  <c:v>REP 104</c:v>
                </c:pt>
                <c:pt idx="9">
                  <c:v>REP 49</c:v>
                </c:pt>
                <c:pt idx="10">
                  <c:v>REP 65</c:v>
                </c:pt>
                <c:pt idx="11">
                  <c:v>REP 67</c:v>
                </c:pt>
                <c:pt idx="12">
                  <c:v>REP 70</c:v>
                </c:pt>
                <c:pt idx="13">
                  <c:v>REP 57</c:v>
                </c:pt>
                <c:pt idx="14">
                  <c:v>REP 69</c:v>
                </c:pt>
                <c:pt idx="15">
                  <c:v>REP 36</c:v>
                </c:pt>
                <c:pt idx="16">
                  <c:v>REP 44</c:v>
                </c:pt>
                <c:pt idx="17">
                  <c:v>REP 29</c:v>
                </c:pt>
                <c:pt idx="18">
                  <c:v>REP 34</c:v>
                </c:pt>
                <c:pt idx="19">
                  <c:v>REP 16</c:v>
                </c:pt>
                <c:pt idx="20">
                  <c:v>REP 27</c:v>
                </c:pt>
                <c:pt idx="21">
                  <c:v>REP 38</c:v>
                </c:pt>
                <c:pt idx="22">
                  <c:v>REP 22</c:v>
                </c:pt>
                <c:pt idx="23">
                  <c:v>REP 18</c:v>
                </c:pt>
                <c:pt idx="24">
                  <c:v>REP 83</c:v>
                </c:pt>
                <c:pt idx="25">
                  <c:v>REP 14</c:v>
                </c:pt>
                <c:pt idx="26">
                  <c:v>REP 25</c:v>
                </c:pt>
                <c:pt idx="27">
                  <c:v>REP 11</c:v>
                </c:pt>
                <c:pt idx="28">
                  <c:v>REP 5</c:v>
                </c:pt>
                <c:pt idx="29">
                  <c:v>REP 4</c:v>
                </c:pt>
                <c:pt idx="30">
                  <c:v>REP 2</c:v>
                </c:pt>
              </c:strCache>
            </c:strRef>
          </c:cat>
          <c:val>
            <c:numRef>
              <c:f>IAS_Chart!$C$3:$C$33</c:f>
              <c:numCache>
                <c:formatCode>0.00%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4.7619047619047603E-2</c:v>
                </c:pt>
                <c:pt idx="3">
                  <c:v>1.22699386503067E-2</c:v>
                </c:pt>
                <c:pt idx="4">
                  <c:v>2.7397260273972601E-2</c:v>
                </c:pt>
                <c:pt idx="5">
                  <c:v>1.48148148148148E-2</c:v>
                </c:pt>
                <c:pt idx="6">
                  <c:v>1.09890109890109E-2</c:v>
                </c:pt>
                <c:pt idx="7">
                  <c:v>1.2500000000000001E-2</c:v>
                </c:pt>
                <c:pt idx="8">
                  <c:v>1.5748031496062902E-2</c:v>
                </c:pt>
                <c:pt idx="9">
                  <c:v>0</c:v>
                </c:pt>
                <c:pt idx="10">
                  <c:v>6.13496932515337E-3</c:v>
                </c:pt>
                <c:pt idx="11">
                  <c:v>4.2016806722688996E-3</c:v>
                </c:pt>
                <c:pt idx="12">
                  <c:v>0</c:v>
                </c:pt>
                <c:pt idx="13">
                  <c:v>4.97512437810945E-3</c:v>
                </c:pt>
                <c:pt idx="14">
                  <c:v>0.114285714285714</c:v>
                </c:pt>
                <c:pt idx="15">
                  <c:v>6.9124423963133601E-3</c:v>
                </c:pt>
                <c:pt idx="16">
                  <c:v>7.4468085106382906E-2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</c:ser>
        <c:ser>
          <c:idx val="2"/>
          <c:order val="2"/>
          <c:tx>
            <c:strRef>
              <c:f>IAS_Chart!$D$2</c:f>
              <c:strCache>
                <c:ptCount val="1"/>
                <c:pt idx="0">
                  <c:v>&lt; 2500 IAG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cat>
            <c:strRef>
              <c:f>IAS_Chart!$A$3:$A$33</c:f>
              <c:strCache>
                <c:ptCount val="31"/>
                <c:pt idx="0">
                  <c:v>REP 80</c:v>
                </c:pt>
                <c:pt idx="1">
                  <c:v>REP 96</c:v>
                </c:pt>
                <c:pt idx="2">
                  <c:v>REP 113</c:v>
                </c:pt>
                <c:pt idx="3">
                  <c:v>REP 43</c:v>
                </c:pt>
                <c:pt idx="4">
                  <c:v>REP 51</c:v>
                </c:pt>
                <c:pt idx="5">
                  <c:v>REP 61</c:v>
                </c:pt>
                <c:pt idx="6">
                  <c:v>REP 62</c:v>
                </c:pt>
                <c:pt idx="7">
                  <c:v>REP 95</c:v>
                </c:pt>
                <c:pt idx="8">
                  <c:v>REP 104</c:v>
                </c:pt>
                <c:pt idx="9">
                  <c:v>REP 49</c:v>
                </c:pt>
                <c:pt idx="10">
                  <c:v>REP 65</c:v>
                </c:pt>
                <c:pt idx="11">
                  <c:v>REP 67</c:v>
                </c:pt>
                <c:pt idx="12">
                  <c:v>REP 70</c:v>
                </c:pt>
                <c:pt idx="13">
                  <c:v>REP 57</c:v>
                </c:pt>
                <c:pt idx="14">
                  <c:v>REP 69</c:v>
                </c:pt>
                <c:pt idx="15">
                  <c:v>REP 36</c:v>
                </c:pt>
                <c:pt idx="16">
                  <c:v>REP 44</c:v>
                </c:pt>
                <c:pt idx="17">
                  <c:v>REP 29</c:v>
                </c:pt>
                <c:pt idx="18">
                  <c:v>REP 34</c:v>
                </c:pt>
                <c:pt idx="19">
                  <c:v>REP 16</c:v>
                </c:pt>
                <c:pt idx="20">
                  <c:v>REP 27</c:v>
                </c:pt>
                <c:pt idx="21">
                  <c:v>REP 38</c:v>
                </c:pt>
                <c:pt idx="22">
                  <c:v>REP 22</c:v>
                </c:pt>
                <c:pt idx="23">
                  <c:v>REP 18</c:v>
                </c:pt>
                <c:pt idx="24">
                  <c:v>REP 83</c:v>
                </c:pt>
                <c:pt idx="25">
                  <c:v>REP 14</c:v>
                </c:pt>
                <c:pt idx="26">
                  <c:v>REP 25</c:v>
                </c:pt>
                <c:pt idx="27">
                  <c:v>REP 11</c:v>
                </c:pt>
                <c:pt idx="28">
                  <c:v>REP 5</c:v>
                </c:pt>
                <c:pt idx="29">
                  <c:v>REP 4</c:v>
                </c:pt>
                <c:pt idx="30">
                  <c:v>REP 2</c:v>
                </c:pt>
              </c:strCache>
            </c:strRef>
          </c:cat>
          <c:val>
            <c:numRef>
              <c:f>IAS_Chart!$D$3:$D$33</c:f>
              <c:numCache>
                <c:formatCode>0.00%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4.3668122270742304E-3</c:v>
                </c:pt>
                <c:pt idx="18">
                  <c:v>8.0256821829855496E-3</c:v>
                </c:pt>
                <c:pt idx="19">
                  <c:v>1.13636363636363E-2</c:v>
                </c:pt>
                <c:pt idx="20">
                  <c:v>6.5146579804560203E-3</c:v>
                </c:pt>
                <c:pt idx="21">
                  <c:v>6.4377682403433398E-3</c:v>
                </c:pt>
                <c:pt idx="22">
                  <c:v>0</c:v>
                </c:pt>
                <c:pt idx="23">
                  <c:v>0</c:v>
                </c:pt>
                <c:pt idx="24">
                  <c:v>2.4340770791074998E-2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</c:ser>
        <c:ser>
          <c:idx val="3"/>
          <c:order val="3"/>
          <c:tx>
            <c:strRef>
              <c:f>IAS_Chart!$E$2</c:f>
              <c:strCache>
                <c:ptCount val="1"/>
                <c:pt idx="0">
                  <c:v>&lt; 2500 IAL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IAS_Chart!$A$3:$A$33</c:f>
              <c:strCache>
                <c:ptCount val="31"/>
                <c:pt idx="0">
                  <c:v>REP 80</c:v>
                </c:pt>
                <c:pt idx="1">
                  <c:v>REP 96</c:v>
                </c:pt>
                <c:pt idx="2">
                  <c:v>REP 113</c:v>
                </c:pt>
                <c:pt idx="3">
                  <c:v>REP 43</c:v>
                </c:pt>
                <c:pt idx="4">
                  <c:v>REP 51</c:v>
                </c:pt>
                <c:pt idx="5">
                  <c:v>REP 61</c:v>
                </c:pt>
                <c:pt idx="6">
                  <c:v>REP 62</c:v>
                </c:pt>
                <c:pt idx="7">
                  <c:v>REP 95</c:v>
                </c:pt>
                <c:pt idx="8">
                  <c:v>REP 104</c:v>
                </c:pt>
                <c:pt idx="9">
                  <c:v>REP 49</c:v>
                </c:pt>
                <c:pt idx="10">
                  <c:v>REP 65</c:v>
                </c:pt>
                <c:pt idx="11">
                  <c:v>REP 67</c:v>
                </c:pt>
                <c:pt idx="12">
                  <c:v>REP 70</c:v>
                </c:pt>
                <c:pt idx="13">
                  <c:v>REP 57</c:v>
                </c:pt>
                <c:pt idx="14">
                  <c:v>REP 69</c:v>
                </c:pt>
                <c:pt idx="15">
                  <c:v>REP 36</c:v>
                </c:pt>
                <c:pt idx="16">
                  <c:v>REP 44</c:v>
                </c:pt>
                <c:pt idx="17">
                  <c:v>REP 29</c:v>
                </c:pt>
                <c:pt idx="18">
                  <c:v>REP 34</c:v>
                </c:pt>
                <c:pt idx="19">
                  <c:v>REP 16</c:v>
                </c:pt>
                <c:pt idx="20">
                  <c:v>REP 27</c:v>
                </c:pt>
                <c:pt idx="21">
                  <c:v>REP 38</c:v>
                </c:pt>
                <c:pt idx="22">
                  <c:v>REP 22</c:v>
                </c:pt>
                <c:pt idx="23">
                  <c:v>REP 18</c:v>
                </c:pt>
                <c:pt idx="24">
                  <c:v>REP 83</c:v>
                </c:pt>
                <c:pt idx="25">
                  <c:v>REP 14</c:v>
                </c:pt>
                <c:pt idx="26">
                  <c:v>REP 25</c:v>
                </c:pt>
                <c:pt idx="27">
                  <c:v>REP 11</c:v>
                </c:pt>
                <c:pt idx="28">
                  <c:v>REP 5</c:v>
                </c:pt>
                <c:pt idx="29">
                  <c:v>REP 4</c:v>
                </c:pt>
                <c:pt idx="30">
                  <c:v>REP 2</c:v>
                </c:pt>
              </c:strCache>
            </c:strRef>
          </c:cat>
          <c:val>
            <c:numRef>
              <c:f>IAS_Chart!$E$3:$E$33</c:f>
              <c:numCache>
                <c:formatCode>0.00%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6.5502183406113499E-3</c:v>
                </c:pt>
                <c:pt idx="18">
                  <c:v>9.6308186195826605E-3</c:v>
                </c:pt>
                <c:pt idx="19">
                  <c:v>2.0661157024793298E-3</c:v>
                </c:pt>
                <c:pt idx="20">
                  <c:v>8.1433224755700293E-3</c:v>
                </c:pt>
                <c:pt idx="21">
                  <c:v>1.39484978540772E-2</c:v>
                </c:pt>
                <c:pt idx="22">
                  <c:v>0</c:v>
                </c:pt>
                <c:pt idx="23">
                  <c:v>2.6169706582077699E-2</c:v>
                </c:pt>
                <c:pt idx="24">
                  <c:v>1.0141987829614601E-2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</c:ser>
        <c:ser>
          <c:idx val="4"/>
          <c:order val="4"/>
          <c:tx>
            <c:strRef>
              <c:f>IAS_Chart!$F$2</c:f>
              <c:strCache>
                <c:ptCount val="1"/>
                <c:pt idx="0">
                  <c:v>&gt; 2500 IAG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cat>
            <c:strRef>
              <c:f>IAS_Chart!$A$3:$A$33</c:f>
              <c:strCache>
                <c:ptCount val="31"/>
                <c:pt idx="0">
                  <c:v>REP 80</c:v>
                </c:pt>
                <c:pt idx="1">
                  <c:v>REP 96</c:v>
                </c:pt>
                <c:pt idx="2">
                  <c:v>REP 113</c:v>
                </c:pt>
                <c:pt idx="3">
                  <c:v>REP 43</c:v>
                </c:pt>
                <c:pt idx="4">
                  <c:v>REP 51</c:v>
                </c:pt>
                <c:pt idx="5">
                  <c:v>REP 61</c:v>
                </c:pt>
                <c:pt idx="6">
                  <c:v>REP 62</c:v>
                </c:pt>
                <c:pt idx="7">
                  <c:v>REP 95</c:v>
                </c:pt>
                <c:pt idx="8">
                  <c:v>REP 104</c:v>
                </c:pt>
                <c:pt idx="9">
                  <c:v>REP 49</c:v>
                </c:pt>
                <c:pt idx="10">
                  <c:v>REP 65</c:v>
                </c:pt>
                <c:pt idx="11">
                  <c:v>REP 67</c:v>
                </c:pt>
                <c:pt idx="12">
                  <c:v>REP 70</c:v>
                </c:pt>
                <c:pt idx="13">
                  <c:v>REP 57</c:v>
                </c:pt>
                <c:pt idx="14">
                  <c:v>REP 69</c:v>
                </c:pt>
                <c:pt idx="15">
                  <c:v>REP 36</c:v>
                </c:pt>
                <c:pt idx="16">
                  <c:v>REP 44</c:v>
                </c:pt>
                <c:pt idx="17">
                  <c:v>REP 29</c:v>
                </c:pt>
                <c:pt idx="18">
                  <c:v>REP 34</c:v>
                </c:pt>
                <c:pt idx="19">
                  <c:v>REP 16</c:v>
                </c:pt>
                <c:pt idx="20">
                  <c:v>REP 27</c:v>
                </c:pt>
                <c:pt idx="21">
                  <c:v>REP 38</c:v>
                </c:pt>
                <c:pt idx="22">
                  <c:v>REP 22</c:v>
                </c:pt>
                <c:pt idx="23">
                  <c:v>REP 18</c:v>
                </c:pt>
                <c:pt idx="24">
                  <c:v>REP 83</c:v>
                </c:pt>
                <c:pt idx="25">
                  <c:v>REP 14</c:v>
                </c:pt>
                <c:pt idx="26">
                  <c:v>REP 25</c:v>
                </c:pt>
                <c:pt idx="27">
                  <c:v>REP 11</c:v>
                </c:pt>
                <c:pt idx="28">
                  <c:v>REP 5</c:v>
                </c:pt>
                <c:pt idx="29">
                  <c:v>REP 4</c:v>
                </c:pt>
                <c:pt idx="30">
                  <c:v>REP 2</c:v>
                </c:pt>
              </c:strCache>
            </c:strRef>
          </c:cat>
          <c:val>
            <c:numRef>
              <c:f>IAS_Chart!$F$3:$F$33</c:f>
              <c:numCache>
                <c:formatCode>0.00%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5.0251256281407001E-3</c:v>
                </c:pt>
                <c:pt idx="23">
                  <c:v>0</c:v>
                </c:pt>
                <c:pt idx="24">
                  <c:v>0</c:v>
                </c:pt>
                <c:pt idx="25">
                  <c:v>9.3833780160857902E-3</c:v>
                </c:pt>
                <c:pt idx="26">
                  <c:v>5.3580126643935702E-3</c:v>
                </c:pt>
                <c:pt idx="27">
                  <c:v>6.0822898032200298E-3</c:v>
                </c:pt>
                <c:pt idx="28">
                  <c:v>9.8156367360874002E-3</c:v>
                </c:pt>
                <c:pt idx="29">
                  <c:v>8.6646279306829693E-3</c:v>
                </c:pt>
                <c:pt idx="30">
                  <c:v>1.04883275064847E-2</c:v>
                </c:pt>
              </c:numCache>
            </c:numRef>
          </c:val>
        </c:ser>
        <c:ser>
          <c:idx val="5"/>
          <c:order val="5"/>
          <c:tx>
            <c:strRef>
              <c:f>IAS_Chart!$G$2</c:f>
              <c:strCache>
                <c:ptCount val="1"/>
                <c:pt idx="0">
                  <c:v>&gt; 2500 IAL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cat>
            <c:strRef>
              <c:f>IAS_Chart!$A$3:$A$33</c:f>
              <c:strCache>
                <c:ptCount val="31"/>
                <c:pt idx="0">
                  <c:v>REP 80</c:v>
                </c:pt>
                <c:pt idx="1">
                  <c:v>REP 96</c:v>
                </c:pt>
                <c:pt idx="2">
                  <c:v>REP 113</c:v>
                </c:pt>
                <c:pt idx="3">
                  <c:v>REP 43</c:v>
                </c:pt>
                <c:pt idx="4">
                  <c:v>REP 51</c:v>
                </c:pt>
                <c:pt idx="5">
                  <c:v>REP 61</c:v>
                </c:pt>
                <c:pt idx="6">
                  <c:v>REP 62</c:v>
                </c:pt>
                <c:pt idx="7">
                  <c:v>REP 95</c:v>
                </c:pt>
                <c:pt idx="8">
                  <c:v>REP 104</c:v>
                </c:pt>
                <c:pt idx="9">
                  <c:v>REP 49</c:v>
                </c:pt>
                <c:pt idx="10">
                  <c:v>REP 65</c:v>
                </c:pt>
                <c:pt idx="11">
                  <c:v>REP 67</c:v>
                </c:pt>
                <c:pt idx="12">
                  <c:v>REP 70</c:v>
                </c:pt>
                <c:pt idx="13">
                  <c:v>REP 57</c:v>
                </c:pt>
                <c:pt idx="14">
                  <c:v>REP 69</c:v>
                </c:pt>
                <c:pt idx="15">
                  <c:v>REP 36</c:v>
                </c:pt>
                <c:pt idx="16">
                  <c:v>REP 44</c:v>
                </c:pt>
                <c:pt idx="17">
                  <c:v>REP 29</c:v>
                </c:pt>
                <c:pt idx="18">
                  <c:v>REP 34</c:v>
                </c:pt>
                <c:pt idx="19">
                  <c:v>REP 16</c:v>
                </c:pt>
                <c:pt idx="20">
                  <c:v>REP 27</c:v>
                </c:pt>
                <c:pt idx="21">
                  <c:v>REP 38</c:v>
                </c:pt>
                <c:pt idx="22">
                  <c:v>REP 22</c:v>
                </c:pt>
                <c:pt idx="23">
                  <c:v>REP 18</c:v>
                </c:pt>
                <c:pt idx="24">
                  <c:v>REP 83</c:v>
                </c:pt>
                <c:pt idx="25">
                  <c:v>REP 14</c:v>
                </c:pt>
                <c:pt idx="26">
                  <c:v>REP 25</c:v>
                </c:pt>
                <c:pt idx="27">
                  <c:v>REP 11</c:v>
                </c:pt>
                <c:pt idx="28">
                  <c:v>REP 5</c:v>
                </c:pt>
                <c:pt idx="29">
                  <c:v>REP 4</c:v>
                </c:pt>
                <c:pt idx="30">
                  <c:v>REP 2</c:v>
                </c:pt>
              </c:strCache>
            </c:strRef>
          </c:cat>
          <c:val>
            <c:numRef>
              <c:f>IAS_Chart!$G$3:$G$33</c:f>
              <c:numCache>
                <c:formatCode>0.00%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5.0251256281407001E-3</c:v>
                </c:pt>
                <c:pt idx="23">
                  <c:v>0</c:v>
                </c:pt>
                <c:pt idx="24">
                  <c:v>0</c:v>
                </c:pt>
                <c:pt idx="25">
                  <c:v>3.35120643431635E-3</c:v>
                </c:pt>
                <c:pt idx="26">
                  <c:v>9.9853872381880093E-3</c:v>
                </c:pt>
                <c:pt idx="27">
                  <c:v>2.7191413237924799E-2</c:v>
                </c:pt>
                <c:pt idx="28">
                  <c:v>6.7429156708774304E-3</c:v>
                </c:pt>
                <c:pt idx="29">
                  <c:v>6.4802679481578496E-3</c:v>
                </c:pt>
                <c:pt idx="30">
                  <c:v>2.6953873914514401E-2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3156880"/>
        <c:axId val="72603936"/>
      </c:barChart>
      <c:catAx>
        <c:axId val="73156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72603936"/>
        <c:crosses val="autoZero"/>
        <c:auto val="1"/>
        <c:lblAlgn val="ctr"/>
        <c:lblOffset val="100"/>
        <c:tickLblSkip val="1"/>
        <c:noMultiLvlLbl val="0"/>
      </c:catAx>
      <c:valAx>
        <c:axId val="7260393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31568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5045519076404985E-2"/>
          <c:y val="4.6772075940851747E-2"/>
          <c:w val="0.81253686654314616"/>
          <c:h val="0.7816567827504377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REC_Chart!$B$1</c:f>
              <c:strCache>
                <c:ptCount val="1"/>
                <c:pt idx="0">
                  <c:v>&lt; 250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cat>
            <c:strRef>
              <c:f>REC_Chart!$A$2:$A$16</c:f>
              <c:strCache>
                <c:ptCount val="15"/>
                <c:pt idx="0">
                  <c:v>REP 64</c:v>
                </c:pt>
                <c:pt idx="1">
                  <c:v>REP 46</c:v>
                </c:pt>
                <c:pt idx="2">
                  <c:v>REP 56</c:v>
                </c:pt>
                <c:pt idx="3">
                  <c:v>REP 35</c:v>
                </c:pt>
                <c:pt idx="4">
                  <c:v>REP 27</c:v>
                </c:pt>
                <c:pt idx="5">
                  <c:v>REP 9</c:v>
                </c:pt>
                <c:pt idx="6">
                  <c:v>REP 10</c:v>
                </c:pt>
                <c:pt idx="7">
                  <c:v>REP 3</c:v>
                </c:pt>
                <c:pt idx="8">
                  <c:v>REP 5</c:v>
                </c:pt>
                <c:pt idx="9">
                  <c:v>REP 2</c:v>
                </c:pt>
                <c:pt idx="10">
                  <c:v>REP 4</c:v>
                </c:pt>
                <c:pt idx="11">
                  <c:v>REP 1</c:v>
                </c:pt>
                <c:pt idx="12">
                  <c:v>REP 14</c:v>
                </c:pt>
                <c:pt idx="13">
                  <c:v>REP 11</c:v>
                </c:pt>
                <c:pt idx="14">
                  <c:v>REP 8</c:v>
                </c:pt>
              </c:strCache>
            </c:strRef>
          </c:cat>
          <c:val>
            <c:numRef>
              <c:f>REC_Chart!$B$2:$B$16</c:f>
              <c:numCache>
                <c:formatCode>0.00%</c:formatCode>
                <c:ptCount val="15"/>
                <c:pt idx="0">
                  <c:v>1.9607843137254902E-2</c:v>
                </c:pt>
                <c:pt idx="1">
                  <c:v>2.1739130434782601E-2</c:v>
                </c:pt>
                <c:pt idx="2">
                  <c:v>2.94117647058823E-2</c:v>
                </c:pt>
                <c:pt idx="3">
                  <c:v>2.0576131687242701E-2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</c:ser>
        <c:ser>
          <c:idx val="1"/>
          <c:order val="1"/>
          <c:tx>
            <c:strRef>
              <c:f>REC_Chart!$C$1</c:f>
              <c:strCache>
                <c:ptCount val="1"/>
                <c:pt idx="0">
                  <c:v>&lt; 1750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REC_Chart!$A$2:$A$16</c:f>
              <c:strCache>
                <c:ptCount val="15"/>
                <c:pt idx="0">
                  <c:v>REP 64</c:v>
                </c:pt>
                <c:pt idx="1">
                  <c:v>REP 46</c:v>
                </c:pt>
                <c:pt idx="2">
                  <c:v>REP 56</c:v>
                </c:pt>
                <c:pt idx="3">
                  <c:v>REP 35</c:v>
                </c:pt>
                <c:pt idx="4">
                  <c:v>REP 27</c:v>
                </c:pt>
                <c:pt idx="5">
                  <c:v>REP 9</c:v>
                </c:pt>
                <c:pt idx="6">
                  <c:v>REP 10</c:v>
                </c:pt>
                <c:pt idx="7">
                  <c:v>REP 3</c:v>
                </c:pt>
                <c:pt idx="8">
                  <c:v>REP 5</c:v>
                </c:pt>
                <c:pt idx="9">
                  <c:v>REP 2</c:v>
                </c:pt>
                <c:pt idx="10">
                  <c:v>REP 4</c:v>
                </c:pt>
                <c:pt idx="11">
                  <c:v>REP 1</c:v>
                </c:pt>
                <c:pt idx="12">
                  <c:v>REP 14</c:v>
                </c:pt>
                <c:pt idx="13">
                  <c:v>REP 11</c:v>
                </c:pt>
                <c:pt idx="14">
                  <c:v>REP 8</c:v>
                </c:pt>
              </c:strCache>
            </c:strRef>
          </c:cat>
          <c:val>
            <c:numRef>
              <c:f>REC_Chart!$C$2:$C$16</c:f>
              <c:numCache>
                <c:formatCode>0.00%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1.03986135181975E-2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0.16690647482014301</c:v>
                </c:pt>
                <c:pt idx="13">
                  <c:v>0</c:v>
                </c:pt>
                <c:pt idx="14">
                  <c:v>0.256554307116104</c:v>
                </c:pt>
              </c:numCache>
            </c:numRef>
          </c:val>
        </c:ser>
        <c:ser>
          <c:idx val="2"/>
          <c:order val="2"/>
          <c:tx>
            <c:strRef>
              <c:f>REC_Chart!$D$1</c:f>
              <c:strCache>
                <c:ptCount val="1"/>
                <c:pt idx="0">
                  <c:v>&gt; 1750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cat>
            <c:strRef>
              <c:f>REC_Chart!$A$2:$A$16</c:f>
              <c:strCache>
                <c:ptCount val="15"/>
                <c:pt idx="0">
                  <c:v>REP 64</c:v>
                </c:pt>
                <c:pt idx="1">
                  <c:v>REP 46</c:v>
                </c:pt>
                <c:pt idx="2">
                  <c:v>REP 56</c:v>
                </c:pt>
                <c:pt idx="3">
                  <c:v>REP 35</c:v>
                </c:pt>
                <c:pt idx="4">
                  <c:v>REP 27</c:v>
                </c:pt>
                <c:pt idx="5">
                  <c:v>REP 9</c:v>
                </c:pt>
                <c:pt idx="6">
                  <c:v>REP 10</c:v>
                </c:pt>
                <c:pt idx="7">
                  <c:v>REP 3</c:v>
                </c:pt>
                <c:pt idx="8">
                  <c:v>REP 5</c:v>
                </c:pt>
                <c:pt idx="9">
                  <c:v>REP 2</c:v>
                </c:pt>
                <c:pt idx="10">
                  <c:v>REP 4</c:v>
                </c:pt>
                <c:pt idx="11">
                  <c:v>REP 1</c:v>
                </c:pt>
                <c:pt idx="12">
                  <c:v>REP 14</c:v>
                </c:pt>
                <c:pt idx="13">
                  <c:v>REP 11</c:v>
                </c:pt>
                <c:pt idx="14">
                  <c:v>REP 8</c:v>
                </c:pt>
              </c:strCache>
            </c:strRef>
          </c:cat>
          <c:val>
            <c:numRef>
              <c:f>REC_Chart!$D$2:$D$16</c:f>
              <c:numCache>
                <c:formatCode>0.00%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1.1111111111111099E-2</c:v>
                </c:pt>
                <c:pt idx="6">
                  <c:v>4.1412911084043803E-2</c:v>
                </c:pt>
                <c:pt idx="7">
                  <c:v>1.27640176265005E-2</c:v>
                </c:pt>
                <c:pt idx="8">
                  <c:v>3.0595277685400699E-2</c:v>
                </c:pt>
                <c:pt idx="9">
                  <c:v>3.2425421530479802E-2</c:v>
                </c:pt>
                <c:pt idx="10">
                  <c:v>3.0643203883495101E-2</c:v>
                </c:pt>
                <c:pt idx="11">
                  <c:v>1.6485964651715399E-2</c:v>
                </c:pt>
                <c:pt idx="12">
                  <c:v>0</c:v>
                </c:pt>
                <c:pt idx="13">
                  <c:v>6.17780010045203E-2</c:v>
                </c:pt>
                <c:pt idx="1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3156488"/>
        <c:axId val="73158056"/>
      </c:barChart>
      <c:catAx>
        <c:axId val="73156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73158056"/>
        <c:crosses val="autoZero"/>
        <c:auto val="1"/>
        <c:lblAlgn val="ctr"/>
        <c:lblOffset val="100"/>
        <c:tickLblSkip val="1"/>
        <c:noMultiLvlLbl val="0"/>
      </c:catAx>
      <c:valAx>
        <c:axId val="7315805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315648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0.87648</cdr:x>
      <cdr:y>0.19626</cdr:y>
    </cdr:from>
    <cdr:to>
      <cdr:x>1</cdr:x>
      <cdr:y>0.27414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772399" y="600073"/>
          <a:ext cx="1095376" cy="2381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1"/>
            <a:t># of</a:t>
          </a:r>
          <a:r>
            <a:rPr lang="en-US" sz="1000" b="1" baseline="0"/>
            <a:t> Enrollments</a:t>
          </a:r>
          <a:endParaRPr lang="en-US" sz="1000" b="1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0.88308</cdr:x>
      <cdr:y>0.28958</cdr:y>
    </cdr:from>
    <cdr:to>
      <cdr:x>1</cdr:x>
      <cdr:y>0.4052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834182" y="872987"/>
          <a:ext cx="904881" cy="3485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1"/>
            <a:t># of Switches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75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302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413338"/>
            <a:ext cx="564603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IAS Stats by REP</a:t>
            </a:r>
            <a:endParaRPr lang="en-US" sz="3200" b="1" dirty="0"/>
          </a:p>
          <a:p>
            <a:endParaRPr lang="en-US" dirty="0"/>
          </a:p>
          <a:p>
            <a:r>
              <a:rPr lang="en-US" dirty="0"/>
              <a:t>David Michelsen</a:t>
            </a:r>
          </a:p>
          <a:p>
            <a:r>
              <a:rPr lang="en-US" dirty="0"/>
              <a:t>Manager Retail Operations</a:t>
            </a:r>
          </a:p>
          <a:p>
            <a:endParaRPr lang="en-US" dirty="0"/>
          </a:p>
          <a:p>
            <a:r>
              <a:rPr lang="en-US" dirty="0"/>
              <a:t>Retail Market Subcommittee</a:t>
            </a:r>
          </a:p>
          <a:p>
            <a:r>
              <a:rPr lang="en-US" dirty="0" smtClean="0"/>
              <a:t>04/05/2016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Agenda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dirty="0" smtClean="0"/>
              <a:t>IAG/IAL Stats</a:t>
            </a:r>
          </a:p>
          <a:p>
            <a:r>
              <a:rPr lang="en-US" dirty="0" smtClean="0"/>
              <a:t>Explanation of IAG/IAL Stats</a:t>
            </a:r>
          </a:p>
          <a:p>
            <a:r>
              <a:rPr lang="en-US" dirty="0" smtClean="0"/>
              <a:t>Rescission Stats</a:t>
            </a:r>
          </a:p>
          <a:p>
            <a:r>
              <a:rPr lang="en-US" dirty="0" smtClean="0"/>
              <a:t>Explanation of Rescission Stats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975518"/>
          </a:xfrm>
        </p:spPr>
        <p:txBody>
          <a:bodyPr/>
          <a:lstStyle/>
          <a:p>
            <a:pPr algn="ctr"/>
            <a:r>
              <a:rPr lang="en-US" altLang="en-US" sz="1600" dirty="0" smtClean="0"/>
              <a:t>January 2016 - IAG/IAL </a:t>
            </a:r>
            <a:r>
              <a:rPr lang="en-US" altLang="en-US" sz="1600" dirty="0"/>
              <a:t>% Greater Than 1% of Enrollments</a:t>
            </a:r>
            <a:br>
              <a:rPr lang="en-US" altLang="en-US" sz="1600" dirty="0"/>
            </a:br>
            <a:r>
              <a:rPr lang="en-US" altLang="en-US" sz="1600" dirty="0" smtClean="0"/>
              <a:t>1,145 </a:t>
            </a:r>
            <a:r>
              <a:rPr lang="en-US" altLang="en-US" sz="1600" dirty="0"/>
              <a:t>Total IAG+IAL</a:t>
            </a:r>
            <a:br>
              <a:rPr lang="en-US" altLang="en-US" sz="1600" dirty="0"/>
            </a:br>
            <a:r>
              <a:rPr lang="en-US" altLang="en-US" sz="1600" dirty="0"/>
              <a:t>Total IAG+IAL % of Total Enrollments </a:t>
            </a:r>
            <a:r>
              <a:rPr lang="en-US" altLang="en-US" sz="1600" dirty="0" smtClean="0"/>
              <a:t>0.96%</a:t>
            </a:r>
            <a:endParaRPr lang="en-US" alt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457200" y="3962400"/>
            <a:ext cx="7629525" cy="457200"/>
          </a:xfrm>
          <a:prstGeom prst="rightArrow">
            <a:avLst/>
          </a:prstGeom>
          <a:gradFill flip="none" rotWithShape="1">
            <a:gsLst>
              <a:gs pos="84000">
                <a:srgbClr val="EB9148"/>
              </a:gs>
              <a:gs pos="15000">
                <a:srgbClr val="F2B685"/>
              </a:gs>
              <a:gs pos="0">
                <a:sysClr val="window" lastClr="FFFFFF"/>
              </a:gs>
              <a:gs pos="100000">
                <a:srgbClr val="FF0000"/>
              </a:gs>
            </a:gsLst>
            <a:lin ang="0" scaled="1"/>
            <a:tileRect/>
          </a:gra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lvl="0" algn="ctr"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Gaining REP by total </a:t>
            </a:r>
            <a:r>
              <a:rPr lang="en-US" kern="0" dirty="0" smtClean="0">
                <a:solidFill>
                  <a:prstClr val="black"/>
                </a:solidFill>
                <a:latin typeface="Calibri"/>
              </a:rPr>
              <a:t>IAG+IAL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count (Low to High)</a:t>
            </a:r>
          </a:p>
        </p:txBody>
      </p:sp>
      <p:sp>
        <p:nvSpPr>
          <p:cNvPr id="11" name="TextBox 14"/>
          <p:cNvSpPr txBox="1">
            <a:spLocks noChangeArrowheads="1"/>
          </p:cNvSpPr>
          <p:nvPr/>
        </p:nvSpPr>
        <p:spPr bwMode="auto">
          <a:xfrm>
            <a:off x="336550" y="4448175"/>
            <a:ext cx="845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chemeClr val="accent1"/>
                </a:solidFill>
                <a:latin typeface="Arial (Headings)"/>
                <a:cs typeface="Arial" charset="0"/>
              </a:rPr>
              <a:t>IAG/IAL % Less Than 1% of Enrollments – </a:t>
            </a:r>
            <a:r>
              <a:rPr lang="en-US" altLang="en-US" sz="1600" b="1" dirty="0" smtClean="0">
                <a:solidFill>
                  <a:schemeClr val="accent1"/>
                </a:solidFill>
                <a:latin typeface="Arial (Headings)"/>
                <a:cs typeface="Arial" charset="0"/>
              </a:rPr>
              <a:t>1,299 </a:t>
            </a:r>
            <a:r>
              <a:rPr lang="en-US" altLang="en-US" sz="1600" b="1" dirty="0">
                <a:solidFill>
                  <a:schemeClr val="accent1"/>
                </a:solidFill>
                <a:latin typeface="Arial (Headings)"/>
                <a:cs typeface="Arial" charset="0"/>
              </a:rPr>
              <a:t>Total IAG+IAL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 smtClean="0">
                <a:solidFill>
                  <a:schemeClr val="accent1"/>
                </a:solidFill>
                <a:latin typeface="Arial (Headings)"/>
                <a:cs typeface="Arial" charset="0"/>
              </a:rPr>
              <a:t>Retail </a:t>
            </a:r>
            <a:r>
              <a:rPr lang="en-US" altLang="en-US" sz="1600" b="1" dirty="0">
                <a:solidFill>
                  <a:schemeClr val="accent1"/>
                </a:solidFill>
                <a:latin typeface="Arial (Headings)"/>
                <a:cs typeface="Arial" charset="0"/>
              </a:rPr>
              <a:t>Electric Provider Counts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04/05/16</a:t>
            </a:r>
            <a:endParaRPr lang="en-US" sz="9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110642"/>
              </p:ext>
            </p:extLst>
          </p:nvPr>
        </p:nvGraphicFramePr>
        <p:xfrm>
          <a:off x="2216150" y="5112096"/>
          <a:ext cx="4787899" cy="1000125"/>
        </p:xfrm>
        <a:graphic>
          <a:graphicData uri="http://schemas.openxmlformats.org/drawingml/2006/table">
            <a:tbl>
              <a:tblPr/>
              <a:tblGrid>
                <a:gridCol w="1082371"/>
                <a:gridCol w="926382"/>
                <a:gridCol w="926382"/>
                <a:gridCol w="926382"/>
                <a:gridCol w="926382"/>
              </a:tblGrid>
              <a:tr h="238125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Enrollments Resulting in IAG/IAL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Enrollment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.00% to .25%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.26% to .50%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.51% to .75%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.76% to 1.00%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&lt;= 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 500 and &lt;= 2500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 2500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6959019"/>
              </p:ext>
            </p:extLst>
          </p:nvPr>
        </p:nvGraphicFramePr>
        <p:xfrm>
          <a:off x="82550" y="1014203"/>
          <a:ext cx="8867775" cy="3057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dirty="0"/>
              <a:t>Explanation of IAG/IAL Slide Data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319832"/>
          </a:xfrm>
        </p:spPr>
        <p:txBody>
          <a:bodyPr/>
          <a:lstStyle/>
          <a:p>
            <a:r>
              <a:rPr lang="en-US" altLang="en-US" sz="1800" dirty="0"/>
              <a:t>The upper chart shows the REPs whose IAG/IAL percentage of their total enrollments is above 1%. </a:t>
            </a:r>
          </a:p>
          <a:p>
            <a:pPr lvl="1"/>
            <a:r>
              <a:rPr lang="en-US" altLang="en-US" sz="1400" dirty="0"/>
              <a:t>The purple shades show enrollment totals of over 2500 for the month being reported</a:t>
            </a:r>
          </a:p>
          <a:p>
            <a:pPr lvl="1"/>
            <a:r>
              <a:rPr lang="en-US" altLang="en-US" sz="1400" dirty="0"/>
              <a:t>The orange shades show enrollment totals of less than 2500 for the month being reported</a:t>
            </a:r>
          </a:p>
          <a:p>
            <a:pPr lvl="1"/>
            <a:r>
              <a:rPr lang="en-US" altLang="en-US" sz="1400" dirty="0"/>
              <a:t>The blue shades show enrollment totals of less than 500 for the month being reported</a:t>
            </a:r>
          </a:p>
          <a:p>
            <a:pPr lvl="1"/>
            <a:r>
              <a:rPr lang="en-US" altLang="en-US" sz="1400" dirty="0"/>
              <a:t>The REPs with the lowest count of IAG/IAL totals start on the left, and move to the highest counts on the right</a:t>
            </a:r>
          </a:p>
          <a:p>
            <a:r>
              <a:rPr lang="en-US" altLang="en-US" sz="1800" dirty="0"/>
              <a:t>The lower chart shows a count of REPs whose IAG/IAL percentage of their total enrollments is below 1%.</a:t>
            </a:r>
          </a:p>
          <a:p>
            <a:pPr lvl="1"/>
            <a:r>
              <a:rPr lang="en-US" altLang="en-US" sz="1400" dirty="0"/>
              <a:t>The Blue row shows counts of REPs that have less than 250 total enrollments by their percentage ranges</a:t>
            </a:r>
          </a:p>
          <a:p>
            <a:pPr lvl="1"/>
            <a:r>
              <a:rPr lang="en-US" altLang="en-US" sz="1400" dirty="0"/>
              <a:t>The Orange row shows counts of REPs that have greater  than 250 and less than 1750 total enrollments by their percentage ranges</a:t>
            </a:r>
          </a:p>
          <a:p>
            <a:pPr lvl="1"/>
            <a:r>
              <a:rPr lang="en-US" altLang="en-US" sz="1400" dirty="0"/>
              <a:t>The Purple row shows counts of REPs that have greater than 2500 total enrollments by their percentage ranges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04/05/16</a:t>
            </a:r>
          </a:p>
        </p:txBody>
      </p:sp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pPr algn="ctr"/>
            <a:r>
              <a:rPr lang="en-US" altLang="en-US" sz="1600" dirty="0" smtClean="0"/>
              <a:t>January 2016 </a:t>
            </a:r>
            <a:r>
              <a:rPr lang="en-US" altLang="en-US" sz="1600" dirty="0"/>
              <a:t>– Rescission % Greater Than 1% of Switches</a:t>
            </a:r>
            <a:br>
              <a:rPr lang="en-US" altLang="en-US" sz="1600" dirty="0"/>
            </a:br>
            <a:r>
              <a:rPr lang="en-US" altLang="en-US" sz="1600" dirty="0" smtClean="0"/>
              <a:t>964 Total </a:t>
            </a:r>
            <a:r>
              <a:rPr lang="en-US" altLang="en-US" sz="1600" dirty="0"/>
              <a:t>Rescission</a:t>
            </a:r>
            <a:br>
              <a:rPr lang="en-US" altLang="en-US" sz="1600" dirty="0"/>
            </a:br>
            <a:r>
              <a:rPr lang="en-US" altLang="en-US" sz="1600" dirty="0"/>
              <a:t>Total Rescission % of Total Switches </a:t>
            </a:r>
            <a:r>
              <a:rPr lang="en-US" altLang="en-US" sz="1600" dirty="0" smtClean="0"/>
              <a:t>1.64%</a:t>
            </a:r>
            <a:endParaRPr lang="en-US" alt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685801" y="4038600"/>
            <a:ext cx="7239000" cy="457200"/>
          </a:xfrm>
          <a:prstGeom prst="rightArrow">
            <a:avLst/>
          </a:prstGeom>
          <a:gradFill flip="none" rotWithShape="1">
            <a:gsLst>
              <a:gs pos="84000">
                <a:srgbClr val="EB9148"/>
              </a:gs>
              <a:gs pos="15000">
                <a:srgbClr val="F2B685"/>
              </a:gs>
              <a:gs pos="0">
                <a:sysClr val="window" lastClr="FFFFFF"/>
              </a:gs>
              <a:gs pos="100000">
                <a:srgbClr val="FF0000"/>
              </a:gs>
            </a:gsLst>
            <a:lin ang="0" scaled="1"/>
            <a:tileRect/>
          </a:gra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Gaining REP by total Rescission count (Low to High)</a:t>
            </a:r>
          </a:p>
        </p:txBody>
      </p:sp>
      <p:sp>
        <p:nvSpPr>
          <p:cNvPr id="10" name="TextBox 14"/>
          <p:cNvSpPr txBox="1">
            <a:spLocks noChangeArrowheads="1"/>
          </p:cNvSpPr>
          <p:nvPr/>
        </p:nvSpPr>
        <p:spPr bwMode="auto">
          <a:xfrm>
            <a:off x="336549" y="4525655"/>
            <a:ext cx="845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16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Rescission % Less Than 1% of Switches - </a:t>
            </a:r>
            <a:r>
              <a:rPr lang="en-US" altLang="en-US" sz="16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73 </a:t>
            </a:r>
            <a:r>
              <a:rPr lang="en-US" altLang="en-US" sz="16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Total Rescission</a:t>
            </a:r>
          </a:p>
          <a:p>
            <a:pPr algn="ctr">
              <a:spcBef>
                <a:spcPct val="0"/>
              </a:spcBef>
            </a:pPr>
            <a:r>
              <a:rPr lang="en-US" altLang="en-US" sz="16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Retail Electric Provider Counts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04/05/16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657640"/>
              </p:ext>
            </p:extLst>
          </p:nvPr>
        </p:nvGraphicFramePr>
        <p:xfrm>
          <a:off x="2228852" y="5140285"/>
          <a:ext cx="4686299" cy="1000125"/>
        </p:xfrm>
        <a:graphic>
          <a:graphicData uri="http://schemas.openxmlformats.org/drawingml/2006/table">
            <a:tbl>
              <a:tblPr/>
              <a:tblGrid>
                <a:gridCol w="1085383"/>
                <a:gridCol w="900229"/>
                <a:gridCol w="900229"/>
                <a:gridCol w="900229"/>
                <a:gridCol w="900229"/>
              </a:tblGrid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Switches Resulting in Rescission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Switch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.00% to .25%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.26% to .50%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.51% to .75%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.76% to 1.00%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&lt;= 250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 250 and &lt;= 1750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 1750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211851"/>
              </p:ext>
            </p:extLst>
          </p:nvPr>
        </p:nvGraphicFramePr>
        <p:xfrm>
          <a:off x="702469" y="1080561"/>
          <a:ext cx="7739063" cy="3014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0552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dirty="0"/>
              <a:t>Explanation of Rescission Slide Data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319832"/>
          </a:xfrm>
        </p:spPr>
        <p:txBody>
          <a:bodyPr/>
          <a:lstStyle/>
          <a:p>
            <a:r>
              <a:rPr lang="en-US" altLang="en-US" sz="1800" dirty="0"/>
              <a:t>The upper chart shows the REPs whose Rescission percentage of their total Switches is above 1%. </a:t>
            </a:r>
          </a:p>
          <a:p>
            <a:pPr lvl="1"/>
            <a:r>
              <a:rPr lang="en-US" altLang="en-US" sz="1400" dirty="0"/>
              <a:t>The purple shades show switch totals of over 1750 for the month being reported</a:t>
            </a:r>
          </a:p>
          <a:p>
            <a:pPr lvl="1"/>
            <a:r>
              <a:rPr lang="en-US" altLang="en-US" sz="1400" dirty="0"/>
              <a:t>The orange shades show switch totals of less than 1750 for the month being reported</a:t>
            </a:r>
          </a:p>
          <a:p>
            <a:pPr lvl="1"/>
            <a:r>
              <a:rPr lang="en-US" altLang="en-US" sz="1400" dirty="0"/>
              <a:t>The blue shades show switch totals of less than 250 for the month being reported</a:t>
            </a:r>
          </a:p>
          <a:p>
            <a:pPr lvl="1"/>
            <a:r>
              <a:rPr lang="en-US" altLang="en-US" sz="1400" dirty="0"/>
              <a:t>The REPs with the lowest count of rescission totals start on the left, and move to the highest counts on the right</a:t>
            </a:r>
          </a:p>
          <a:p>
            <a:r>
              <a:rPr lang="en-US" altLang="en-US" sz="1800" dirty="0"/>
              <a:t>The lower chart shows a count of REPs whose Rescission percentage of their total Switches is below 1%.</a:t>
            </a:r>
          </a:p>
          <a:p>
            <a:pPr lvl="1"/>
            <a:r>
              <a:rPr lang="en-US" altLang="en-US" sz="1400" dirty="0"/>
              <a:t>The Blue row shows counts of REPs that have less than 250total switches by their percentage ranges</a:t>
            </a:r>
          </a:p>
          <a:p>
            <a:pPr lvl="1"/>
            <a:r>
              <a:rPr lang="en-US" altLang="en-US" sz="1400" dirty="0"/>
              <a:t>The Orange row shows counts of REPs that have greater  than 250and less than 1750 total switches by their percentage ranges</a:t>
            </a:r>
          </a:p>
          <a:p>
            <a:pPr lvl="1"/>
            <a:r>
              <a:rPr lang="en-US" altLang="en-US" sz="1400" dirty="0"/>
              <a:t>The Purple row shows counts of REPs that have greater than 1750 total switches by their percentage ranges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04/05/16</a:t>
            </a:r>
          </a:p>
        </p:txBody>
      </p:sp>
    </p:spTree>
    <p:extLst>
      <p:ext uri="{BB962C8B-B14F-4D97-AF65-F5344CB8AC3E}">
        <p14:creationId xmlns:p14="http://schemas.microsoft.com/office/powerpoint/2010/main" val="410877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IAS Stats by REP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sz="6000" dirty="0" smtClean="0"/>
          </a:p>
          <a:p>
            <a:pPr marL="0" indent="0" algn="ctr">
              <a:buNone/>
            </a:pPr>
            <a:r>
              <a:rPr lang="en-US" sz="6000" dirty="0" smtClean="0"/>
              <a:t>Questions</a:t>
            </a:r>
            <a:r>
              <a:rPr lang="en-US" sz="6000" dirty="0"/>
              <a:t>?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04/05/16</a:t>
            </a:r>
          </a:p>
        </p:txBody>
      </p:sp>
    </p:spTree>
    <p:extLst>
      <p:ext uri="{BB962C8B-B14F-4D97-AF65-F5344CB8AC3E}">
        <p14:creationId xmlns:p14="http://schemas.microsoft.com/office/powerpoint/2010/main" val="306623386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purl.org/dc/elements/1.1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614</TotalTime>
  <Words>586</Words>
  <Application>Microsoft Office PowerPoint</Application>
  <PresentationFormat>On-screen Show (4:3)</PresentationFormat>
  <Paragraphs>109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(Headings)</vt:lpstr>
      <vt:lpstr>Calibri</vt:lpstr>
      <vt:lpstr>1_Custom Design</vt:lpstr>
      <vt:lpstr>Office Theme</vt:lpstr>
      <vt:lpstr>Custom Design</vt:lpstr>
      <vt:lpstr>PowerPoint Presentation</vt:lpstr>
      <vt:lpstr>PowerPoint Presentation</vt:lpstr>
      <vt:lpstr>January 2016 - IAG/IAL % Greater Than 1% of Enrollments 1,145 Total IAG+IAL Total IAG+IAL % of Total Enrollments 0.96%</vt:lpstr>
      <vt:lpstr>Explanation of IAG/IAL Slide Data</vt:lpstr>
      <vt:lpstr>January 2016 – Rescission % Greater Than 1% of Switches 964 Total Rescission Total Rescission % of Total Switches 1.64%</vt:lpstr>
      <vt:lpstr>Explanation of Rescission Slide Data</vt:lpstr>
      <vt:lpstr>IAS Stats by REP 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40</cp:revision>
  <cp:lastPrinted>2016-01-21T20:53:15Z</cp:lastPrinted>
  <dcterms:created xsi:type="dcterms:W3CDTF">2016-01-21T15:20:31Z</dcterms:created>
  <dcterms:modified xsi:type="dcterms:W3CDTF">2016-03-31T20:28:43Z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