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9" r:id="rId4"/>
    <p:sldId id="274" r:id="rId5"/>
    <p:sldId id="280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Credit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/06/2016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Joint meeting of MCWG and CWG on Wednesday, </a:t>
            </a:r>
            <a:r>
              <a:rPr lang="en-US" dirty="0" smtClean="0"/>
              <a:t>March</a:t>
            </a:r>
            <a:r>
              <a:rPr lang="en-US" dirty="0" smtClean="0"/>
              <a:t> 16</a:t>
            </a:r>
            <a:endParaRPr lang="en-US" dirty="0" smtClean="0"/>
          </a:p>
          <a:p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 smtClean="0"/>
              <a:t>NPRRs reviewed for credit impacts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 smtClean="0"/>
              <a:t>NPRRs had no credit </a:t>
            </a:r>
            <a:r>
              <a:rPr lang="en-US" dirty="0" smtClean="0"/>
              <a:t>impact</a:t>
            </a:r>
          </a:p>
          <a:p>
            <a:r>
              <a:rPr lang="en-US" dirty="0" smtClean="0"/>
              <a:t>Counter-Party Credit Application Reviewed</a:t>
            </a:r>
          </a:p>
          <a:p>
            <a:pPr lvl="1"/>
            <a:r>
              <a:rPr lang="en-US" dirty="0" smtClean="0"/>
              <a:t>Clarifying changes proposed</a:t>
            </a:r>
          </a:p>
          <a:p>
            <a:pPr lvl="1"/>
            <a:r>
              <a:rPr lang="en-US" dirty="0" smtClean="0"/>
              <a:t>Voting item for April meeting</a:t>
            </a:r>
          </a:p>
          <a:p>
            <a:r>
              <a:rPr lang="en-US" dirty="0"/>
              <a:t>2016 CWG Goals </a:t>
            </a:r>
            <a:r>
              <a:rPr lang="en-US" dirty="0" smtClean="0"/>
              <a:t>Approved (see next slide)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CWG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Pursue seasonality-based approach (Forward Curve-based replacement for NPRR638) in collateral requirements</a:t>
            </a:r>
          </a:p>
          <a:p>
            <a:r>
              <a:rPr lang="en-US" dirty="0"/>
              <a:t>Explore using Counter-Party specific ratings for collateral requirements  </a:t>
            </a:r>
          </a:p>
          <a:p>
            <a:r>
              <a:rPr lang="en-US" dirty="0"/>
              <a:t>Clarify the market’s risk tolerance/appetite level</a:t>
            </a:r>
          </a:p>
          <a:p>
            <a:r>
              <a:rPr lang="en-US" dirty="0"/>
              <a:t>Evaluate potential market risk under current credit rules and rules in flight</a:t>
            </a:r>
          </a:p>
          <a:p>
            <a:r>
              <a:rPr lang="en-US" dirty="0"/>
              <a:t>Examine a framework for reviewing rules in flight</a:t>
            </a:r>
          </a:p>
          <a:p>
            <a:r>
              <a:rPr lang="en-US" dirty="0"/>
              <a:t>Potential usage of letter of credit and credit </a:t>
            </a:r>
            <a:r>
              <a:rPr lang="en-US" dirty="0" smtClean="0"/>
              <a:t>insurance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19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ERCOT Forward Curve </a:t>
            </a:r>
            <a:r>
              <a:rPr lang="en-US" dirty="0" smtClean="0"/>
              <a:t>Data Analysis</a:t>
            </a:r>
            <a:endParaRPr lang="en-US" dirty="0"/>
          </a:p>
          <a:p>
            <a:pPr lvl="1"/>
            <a:r>
              <a:rPr lang="en-US" dirty="0" smtClean="0"/>
              <a:t>MCWG review of historical ICE data</a:t>
            </a:r>
          </a:p>
          <a:p>
            <a:pPr lvl="1"/>
            <a:r>
              <a:rPr lang="en-US" dirty="0" smtClean="0"/>
              <a:t>Price correlation analysis: ICE vs. ERCOT Hubs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349" y="3036494"/>
            <a:ext cx="7856325" cy="17641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349" y="4941494"/>
            <a:ext cx="7856325" cy="176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27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Forward </a:t>
            </a:r>
            <a:r>
              <a:rPr lang="en-US" dirty="0" smtClean="0"/>
              <a:t>Credit Exposure </a:t>
            </a:r>
            <a:r>
              <a:rPr lang="en-US" dirty="0" smtClean="0"/>
              <a:t>Calculation</a:t>
            </a:r>
            <a:endParaRPr lang="en-US" dirty="0" smtClean="0"/>
          </a:p>
          <a:p>
            <a:r>
              <a:rPr lang="en-US" u="sng" dirty="0" smtClean="0"/>
              <a:t>CRIM discussion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/>
              <a:t>Suggested Forward Adjustment Factor Calculations: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Calculate PFDAP (Projected Forward Daily Average Price) as [FW1 * (ICE Average Price of Forward Week 1) + FW2 * (ICE Average Price of Forward Week 2) + FW3 * (ICE Average Price of Forward Week 3)]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Calculate RFAF (Real Time Forward Adjustment Factor) as PFDAP / (North Hub RTSPP Average of 14 RTM settled operating days); </a:t>
            </a:r>
          </a:p>
          <a:p>
            <a:pPr lvl="2">
              <a:spcAft>
                <a:spcPts val="600"/>
              </a:spcAft>
            </a:pPr>
            <a:r>
              <a:rPr lang="en-US" sz="1600" dirty="0"/>
              <a:t>apply RFAF to MCE and RTLE or MAXRTLE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Calculate DFAF (Day Ahead Forward Adjustment Factor) as PFDAP / (North Hub DASP of 7 RTM settled operating days)</a:t>
            </a:r>
          </a:p>
          <a:p>
            <a:pPr lvl="2">
              <a:spcAft>
                <a:spcPts val="600"/>
              </a:spcAft>
            </a:pPr>
            <a:r>
              <a:rPr lang="en-US" sz="1600" dirty="0"/>
              <a:t>apply DFAF to DALE</a:t>
            </a:r>
          </a:p>
          <a:p>
            <a:endParaRPr lang="en-US" u="sng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40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MCWG update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/>
              <a:t>Further </a:t>
            </a:r>
            <a:r>
              <a:rPr lang="en-US" dirty="0" smtClean="0"/>
              <a:t>Analysis for Forward Credit Exposure:</a:t>
            </a:r>
            <a:endParaRPr lang="en-US" dirty="0"/>
          </a:p>
          <a:p>
            <a:pPr marL="0" lvl="1" indent="0">
              <a:spcAft>
                <a:spcPts val="600"/>
              </a:spcAft>
              <a:buNone/>
            </a:pPr>
            <a:r>
              <a:rPr lang="en-US" dirty="0"/>
              <a:t>Compare aggregated market wide exposure of existing credit calculations to the following scenarios using ICE Futures prices: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How many forward days should be used for averaging?</a:t>
            </a:r>
          </a:p>
          <a:p>
            <a:pPr lvl="2">
              <a:spcAft>
                <a:spcPts val="600"/>
              </a:spcAft>
            </a:pPr>
            <a:r>
              <a:rPr lang="en-US" sz="2000" dirty="0"/>
              <a:t>Scenario 1: 14 days</a:t>
            </a:r>
          </a:p>
          <a:p>
            <a:pPr lvl="2">
              <a:spcAft>
                <a:spcPts val="600"/>
              </a:spcAft>
            </a:pPr>
            <a:r>
              <a:rPr lang="en-US" sz="2000" dirty="0"/>
              <a:t>Scenario 2: 21 </a:t>
            </a:r>
            <a:r>
              <a:rPr lang="en-US" sz="2000" dirty="0" smtClean="0"/>
              <a:t>days</a:t>
            </a:r>
            <a:endParaRPr lang="en-US" sz="2000" dirty="0">
              <a:solidFill>
                <a:srgbClr val="FF0000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dirty="0"/>
              <a:t>Should RTLE look-back be continued?</a:t>
            </a:r>
          </a:p>
          <a:p>
            <a:pPr lvl="2">
              <a:spcAft>
                <a:spcPts val="600"/>
              </a:spcAft>
            </a:pPr>
            <a:r>
              <a:rPr lang="en-US" sz="2000" dirty="0"/>
              <a:t>Scenario 1: with current look-back for RTLE to determine Maximum RTLE</a:t>
            </a:r>
          </a:p>
          <a:p>
            <a:pPr lvl="2">
              <a:spcAft>
                <a:spcPts val="600"/>
              </a:spcAft>
            </a:pPr>
            <a:r>
              <a:rPr lang="en-US" sz="2000" dirty="0"/>
              <a:t>Scenario 2: without any look-back for RTLE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57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309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Market Credit Working Group update to the Wholesale Market Subcommittee</vt:lpstr>
      <vt:lpstr>MCWG update to WMS</vt:lpstr>
      <vt:lpstr>2016 CWG Goals</vt:lpstr>
      <vt:lpstr>MCWG update to WMS</vt:lpstr>
      <vt:lpstr>MCWG update to WMS</vt:lpstr>
      <vt:lpstr>MCWG update to WMS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96</cp:revision>
  <dcterms:created xsi:type="dcterms:W3CDTF">2006-08-16T00:00:00Z</dcterms:created>
  <dcterms:modified xsi:type="dcterms:W3CDTF">2016-04-04T15:22:44Z</dcterms:modified>
</cp:coreProperties>
</file>