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4"/>
  </p:sldMasterIdLst>
  <p:notesMasterIdLst>
    <p:notesMasterId r:id="rId13"/>
  </p:notesMasterIdLst>
  <p:handoutMasterIdLst>
    <p:handoutMasterId r:id="rId14"/>
  </p:handoutMasterIdLst>
  <p:sldIdLst>
    <p:sldId id="258" r:id="rId5"/>
    <p:sldId id="285" r:id="rId6"/>
    <p:sldId id="276" r:id="rId7"/>
    <p:sldId id="279" r:id="rId8"/>
    <p:sldId id="284" r:id="rId9"/>
    <p:sldId id="286" r:id="rId10"/>
    <p:sldId id="287" r:id="rId11"/>
    <p:sldId id="273" r:id="rId12"/>
  </p:sldIdLst>
  <p:sldSz cx="9144000" cy="6858000" type="screen4x3"/>
  <p:notesSz cx="6934200" cy="9220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CC0"/>
    <a:srgbClr val="B6CEEA"/>
    <a:srgbClr val="D3DFBD"/>
    <a:srgbClr val="5469A2"/>
    <a:srgbClr val="40949A"/>
    <a:srgbClr val="0000CC"/>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3" autoAdjust="0"/>
    <p:restoredTop sz="93375" autoAdjust="0"/>
  </p:normalViewPr>
  <p:slideViewPr>
    <p:cSldViewPr>
      <p:cViewPr>
        <p:scale>
          <a:sx n="80" d="100"/>
          <a:sy n="80" d="100"/>
        </p:scale>
        <p:origin x="-702" y="-666"/>
      </p:cViewPr>
      <p:guideLst>
        <p:guide orient="horz" pos="4224"/>
        <p:guide pos="1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8" d="100"/>
          <a:sy n="98" d="100"/>
        </p:scale>
        <p:origin x="-3576" y="-9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753" cy="461010"/>
          </a:xfrm>
          <a:prstGeom prst="rect">
            <a:avLst/>
          </a:prstGeom>
        </p:spPr>
        <p:txBody>
          <a:bodyPr vert="horz" lIns="92294" tIns="46147" rIns="92294" bIns="46147" rtlCol="0"/>
          <a:lstStyle>
            <a:lvl1pPr algn="l">
              <a:defRPr sz="1200">
                <a:latin typeface="Arial" charset="0"/>
                <a:cs typeface="+mn-cs"/>
              </a:defRPr>
            </a:lvl1pPr>
          </a:lstStyle>
          <a:p>
            <a:pPr>
              <a:defRPr/>
            </a:pPr>
            <a:endParaRPr lang="en-US" dirty="0"/>
          </a:p>
        </p:txBody>
      </p:sp>
      <p:sp>
        <p:nvSpPr>
          <p:cNvPr id="3" name="Date Placeholder 2"/>
          <p:cNvSpPr>
            <a:spLocks noGrp="1"/>
          </p:cNvSpPr>
          <p:nvPr>
            <p:ph type="dt" sz="quarter" idx="1"/>
          </p:nvPr>
        </p:nvSpPr>
        <p:spPr>
          <a:xfrm>
            <a:off x="3926895" y="0"/>
            <a:ext cx="3005753" cy="461010"/>
          </a:xfrm>
          <a:prstGeom prst="rect">
            <a:avLst/>
          </a:prstGeom>
        </p:spPr>
        <p:txBody>
          <a:bodyPr vert="horz" lIns="92294" tIns="46147" rIns="92294" bIns="46147" rtlCol="0"/>
          <a:lstStyle>
            <a:lvl1pPr algn="r">
              <a:defRPr sz="1200">
                <a:latin typeface="Arial" charset="0"/>
                <a:cs typeface="+mn-cs"/>
              </a:defRPr>
            </a:lvl1pPr>
          </a:lstStyle>
          <a:p>
            <a:pPr>
              <a:defRPr/>
            </a:pPr>
            <a:fld id="{E40AB873-8418-4FF9-B0E9-7EEE62B7D353}" type="datetimeFigureOut">
              <a:rPr lang="en-US"/>
              <a:pPr>
                <a:defRPr/>
              </a:pPr>
              <a:t>4/4/2016</a:t>
            </a:fld>
            <a:endParaRPr lang="en-US" dirty="0"/>
          </a:p>
        </p:txBody>
      </p:sp>
      <p:sp>
        <p:nvSpPr>
          <p:cNvPr id="4" name="Footer Placeholder 3"/>
          <p:cNvSpPr>
            <a:spLocks noGrp="1"/>
          </p:cNvSpPr>
          <p:nvPr>
            <p:ph type="ftr" sz="quarter" idx="2"/>
          </p:nvPr>
        </p:nvSpPr>
        <p:spPr>
          <a:xfrm>
            <a:off x="0" y="8757638"/>
            <a:ext cx="3005753" cy="461010"/>
          </a:xfrm>
          <a:prstGeom prst="rect">
            <a:avLst/>
          </a:prstGeom>
        </p:spPr>
        <p:txBody>
          <a:bodyPr vert="horz" lIns="92294" tIns="46147" rIns="92294" bIns="46147" rtlCol="0" anchor="b"/>
          <a:lstStyle>
            <a:lvl1pPr algn="l">
              <a:defRPr sz="1200">
                <a:latin typeface="Arial" charset="0"/>
                <a:cs typeface="+mn-cs"/>
              </a:defRPr>
            </a:lvl1pPr>
          </a:lstStyle>
          <a:p>
            <a:pPr>
              <a:defRPr/>
            </a:pPr>
            <a:endParaRPr lang="en-US" dirty="0"/>
          </a:p>
        </p:txBody>
      </p:sp>
      <p:sp>
        <p:nvSpPr>
          <p:cNvPr id="5" name="Slide Number Placeholder 4"/>
          <p:cNvSpPr>
            <a:spLocks noGrp="1"/>
          </p:cNvSpPr>
          <p:nvPr>
            <p:ph type="sldNum" sz="quarter" idx="3"/>
          </p:nvPr>
        </p:nvSpPr>
        <p:spPr>
          <a:xfrm>
            <a:off x="3926895" y="8757638"/>
            <a:ext cx="3005753" cy="461010"/>
          </a:xfrm>
          <a:prstGeom prst="rect">
            <a:avLst/>
          </a:prstGeom>
        </p:spPr>
        <p:txBody>
          <a:bodyPr vert="horz" lIns="92294" tIns="46147" rIns="92294" bIns="46147" rtlCol="0" anchor="b"/>
          <a:lstStyle>
            <a:lvl1pPr algn="r">
              <a:defRPr sz="1200">
                <a:latin typeface="Arial" charset="0"/>
                <a:cs typeface="+mn-cs"/>
              </a:defRPr>
            </a:lvl1pPr>
          </a:lstStyle>
          <a:p>
            <a:pPr>
              <a:defRPr/>
            </a:pPr>
            <a:fld id="{FD2BE994-B40A-42B7-A99C-1CC25E30AC65}" type="slidenum">
              <a:rPr lang="en-US"/>
              <a:pPr>
                <a:defRPr/>
              </a:pPr>
              <a:t>‹#›</a:t>
            </a:fld>
            <a:endParaRPr lang="en-US" dirty="0"/>
          </a:p>
        </p:txBody>
      </p:sp>
    </p:spTree>
    <p:extLst>
      <p:ext uri="{BB962C8B-B14F-4D97-AF65-F5344CB8AC3E}">
        <p14:creationId xmlns:p14="http://schemas.microsoft.com/office/powerpoint/2010/main" val="317270691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05753" cy="461010"/>
          </a:xfrm>
          <a:prstGeom prst="rect">
            <a:avLst/>
          </a:prstGeom>
          <a:noFill/>
          <a:ln w="9525">
            <a:noFill/>
            <a:miter lim="800000"/>
            <a:headEnd/>
            <a:tailEnd/>
          </a:ln>
          <a:effectLst/>
        </p:spPr>
        <p:txBody>
          <a:bodyPr vert="horz" wrap="square" lIns="92294" tIns="46147" rIns="92294" bIns="46147" numCol="1" anchor="t" anchorCtr="0" compatLnSpc="1">
            <a:prstTxWarp prst="textNoShape">
              <a:avLst/>
            </a:prstTxWarp>
          </a:bodyPr>
          <a:lstStyle>
            <a:lvl1pPr>
              <a:defRPr sz="1200">
                <a:latin typeface="Arial" charset="0"/>
                <a:cs typeface="+mn-cs"/>
              </a:defRPr>
            </a:lvl1pPr>
          </a:lstStyle>
          <a:p>
            <a:pPr>
              <a:defRPr/>
            </a:pPr>
            <a:endParaRPr lang="en-US" dirty="0"/>
          </a:p>
        </p:txBody>
      </p:sp>
      <p:sp>
        <p:nvSpPr>
          <p:cNvPr id="27651" name="Rectangle 3"/>
          <p:cNvSpPr>
            <a:spLocks noGrp="1" noChangeArrowheads="1"/>
          </p:cNvSpPr>
          <p:nvPr>
            <p:ph type="dt" idx="1"/>
          </p:nvPr>
        </p:nvSpPr>
        <p:spPr bwMode="auto">
          <a:xfrm>
            <a:off x="3926895" y="0"/>
            <a:ext cx="3005753" cy="461010"/>
          </a:xfrm>
          <a:prstGeom prst="rect">
            <a:avLst/>
          </a:prstGeom>
          <a:noFill/>
          <a:ln w="9525">
            <a:noFill/>
            <a:miter lim="800000"/>
            <a:headEnd/>
            <a:tailEnd/>
          </a:ln>
          <a:effectLst/>
        </p:spPr>
        <p:txBody>
          <a:bodyPr vert="horz" wrap="square" lIns="92294" tIns="46147" rIns="92294" bIns="46147" numCol="1" anchor="t" anchorCtr="0" compatLnSpc="1">
            <a:prstTxWarp prst="textNoShape">
              <a:avLst/>
            </a:prstTxWarp>
          </a:bodyPr>
          <a:lstStyle>
            <a:lvl1pPr algn="r">
              <a:defRPr sz="1200">
                <a:latin typeface="Arial" charset="0"/>
                <a:cs typeface="+mn-cs"/>
              </a:defRPr>
            </a:lvl1pPr>
          </a:lstStyle>
          <a:p>
            <a:pPr>
              <a:defRPr/>
            </a:pPr>
            <a:endParaRPr lang="en-US" dirty="0"/>
          </a:p>
        </p:txBody>
      </p:sp>
      <p:sp>
        <p:nvSpPr>
          <p:cNvPr id="18436" name="Rectangle 4"/>
          <p:cNvSpPr>
            <a:spLocks noGrp="1" noRot="1" noChangeAspect="1" noChangeArrowheads="1" noTextEdit="1"/>
          </p:cNvSpPr>
          <p:nvPr>
            <p:ph type="sldImg" idx="2"/>
          </p:nvPr>
        </p:nvSpPr>
        <p:spPr bwMode="auto">
          <a:xfrm>
            <a:off x="1160463" y="690563"/>
            <a:ext cx="4613275" cy="3459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94353" y="4380371"/>
            <a:ext cx="5545496" cy="4149090"/>
          </a:xfrm>
          <a:prstGeom prst="rect">
            <a:avLst/>
          </a:prstGeom>
          <a:noFill/>
          <a:ln w="9525">
            <a:noFill/>
            <a:miter lim="800000"/>
            <a:headEnd/>
            <a:tailEnd/>
          </a:ln>
          <a:effectLst/>
        </p:spPr>
        <p:txBody>
          <a:bodyPr vert="horz" wrap="square" lIns="92294" tIns="46147" rIns="92294" bIns="4614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757638"/>
            <a:ext cx="3005753" cy="461010"/>
          </a:xfrm>
          <a:prstGeom prst="rect">
            <a:avLst/>
          </a:prstGeom>
          <a:noFill/>
          <a:ln w="9525">
            <a:noFill/>
            <a:miter lim="800000"/>
            <a:headEnd/>
            <a:tailEnd/>
          </a:ln>
          <a:effectLst/>
        </p:spPr>
        <p:txBody>
          <a:bodyPr vert="horz" wrap="square" lIns="92294" tIns="46147" rIns="92294" bIns="46147" numCol="1" anchor="b" anchorCtr="0" compatLnSpc="1">
            <a:prstTxWarp prst="textNoShape">
              <a:avLst/>
            </a:prstTxWarp>
          </a:bodyPr>
          <a:lstStyle>
            <a:lvl1pPr>
              <a:defRPr sz="1200">
                <a:latin typeface="Arial" charset="0"/>
                <a:cs typeface="+mn-cs"/>
              </a:defRPr>
            </a:lvl1pPr>
          </a:lstStyle>
          <a:p>
            <a:pPr>
              <a:defRPr/>
            </a:pPr>
            <a:endParaRPr lang="en-US" dirty="0"/>
          </a:p>
        </p:txBody>
      </p:sp>
      <p:sp>
        <p:nvSpPr>
          <p:cNvPr id="27655" name="Rectangle 7"/>
          <p:cNvSpPr>
            <a:spLocks noGrp="1" noChangeArrowheads="1"/>
          </p:cNvSpPr>
          <p:nvPr>
            <p:ph type="sldNum" sz="quarter" idx="5"/>
          </p:nvPr>
        </p:nvSpPr>
        <p:spPr bwMode="auto">
          <a:xfrm>
            <a:off x="3926895" y="8757638"/>
            <a:ext cx="3005753" cy="461010"/>
          </a:xfrm>
          <a:prstGeom prst="rect">
            <a:avLst/>
          </a:prstGeom>
          <a:noFill/>
          <a:ln w="9525">
            <a:noFill/>
            <a:miter lim="800000"/>
            <a:headEnd/>
            <a:tailEnd/>
          </a:ln>
          <a:effectLst/>
        </p:spPr>
        <p:txBody>
          <a:bodyPr vert="horz" wrap="square" lIns="92294" tIns="46147" rIns="92294" bIns="46147" numCol="1" anchor="b" anchorCtr="0" compatLnSpc="1">
            <a:prstTxWarp prst="textNoShape">
              <a:avLst/>
            </a:prstTxWarp>
          </a:bodyPr>
          <a:lstStyle>
            <a:lvl1pPr algn="r">
              <a:defRPr sz="1200">
                <a:latin typeface="Arial" charset="0"/>
                <a:cs typeface="+mn-cs"/>
              </a:defRPr>
            </a:lvl1pPr>
          </a:lstStyle>
          <a:p>
            <a:pPr>
              <a:defRPr/>
            </a:pPr>
            <a:fld id="{9EB1E30D-9A37-4BCB-AD80-742C44C0ECAD}" type="slidenum">
              <a:rPr lang="en-US"/>
              <a:pPr>
                <a:defRPr/>
              </a:pPr>
              <a:t>‹#›</a:t>
            </a:fld>
            <a:endParaRPr lang="en-US" dirty="0"/>
          </a:p>
        </p:txBody>
      </p:sp>
    </p:spTree>
    <p:extLst>
      <p:ext uri="{BB962C8B-B14F-4D97-AF65-F5344CB8AC3E}">
        <p14:creationId xmlns:p14="http://schemas.microsoft.com/office/powerpoint/2010/main" val="241963135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9EB1E30D-9A37-4BCB-AD80-742C44C0ECAD}" type="slidenum">
              <a:rPr lang="en-US" smtClean="0"/>
              <a:pPr>
                <a:defRPr/>
              </a:pPr>
              <a:t>1</a:t>
            </a:fld>
            <a:endParaRPr lang="en-US" dirty="0"/>
          </a:p>
        </p:txBody>
      </p:sp>
    </p:spTree>
    <p:extLst>
      <p:ext uri="{BB962C8B-B14F-4D97-AF65-F5344CB8AC3E}">
        <p14:creationId xmlns:p14="http://schemas.microsoft.com/office/powerpoint/2010/main" val="3089201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userDrawn="1"/>
        </p:nvSpPr>
        <p:spPr bwMode="auto">
          <a:xfrm>
            <a:off x="0" y="1143000"/>
            <a:ext cx="9144000" cy="5715000"/>
          </a:xfrm>
          <a:prstGeom prst="rect">
            <a:avLst/>
          </a:prstGeom>
          <a:solidFill>
            <a:srgbClr val="5469A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dirty="0" smtClean="0"/>
          </a:p>
        </p:txBody>
      </p:sp>
      <p:sp>
        <p:nvSpPr>
          <p:cNvPr id="6"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bg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lvl1pPr>
          </a:lstStyle>
          <a:p>
            <a:r>
              <a:rPr lang="en-US"/>
              <a:t>Click to edit Master title style</a:t>
            </a:r>
          </a:p>
        </p:txBody>
      </p:sp>
      <p:sp>
        <p:nvSpPr>
          <p:cNvPr id="7" name="Rectangle 10"/>
          <p:cNvSpPr>
            <a:spLocks noGrp="1" noChangeArrowheads="1"/>
          </p:cNvSpPr>
          <p:nvPr>
            <p:ph type="dt" sz="half" idx="10"/>
          </p:nvPr>
        </p:nvSpPr>
        <p:spPr>
          <a:xfrm>
            <a:off x="2333625" y="5467350"/>
            <a:ext cx="6276975" cy="476250"/>
          </a:xfrm>
        </p:spPr>
        <p:txBody>
          <a:bodyPr/>
          <a:lstStyle>
            <a:lvl1pPr>
              <a:defRPr sz="1800" b="1">
                <a:solidFill>
                  <a:schemeClr val="bg1"/>
                </a:solidFill>
              </a:defRPr>
            </a:lvl1pPr>
          </a:lstStyle>
          <a:p>
            <a:pPr>
              <a:defRPr/>
            </a:pPr>
            <a:r>
              <a:rPr lang="en-US" dirty="0" smtClean="0"/>
              <a:t>8/11/2015</a:t>
            </a:r>
            <a:endParaRPr lang="en-US" dirty="0"/>
          </a:p>
        </p:txBody>
      </p:sp>
      <p:sp>
        <p:nvSpPr>
          <p:cNvPr id="8" name="Rectangle 15"/>
          <p:cNvSpPr>
            <a:spLocks noGrp="1" noChangeArrowheads="1"/>
          </p:cNvSpPr>
          <p:nvPr>
            <p:ph type="ftr" sz="quarter" idx="11"/>
          </p:nvPr>
        </p:nvSpPr>
        <p:spPr>
          <a:xfrm>
            <a:off x="2333625" y="5067300"/>
            <a:ext cx="6276975" cy="419100"/>
          </a:xfrm>
        </p:spPr>
        <p:txBody>
          <a:bodyPr/>
          <a:lstStyle>
            <a:lvl1pPr algn="l">
              <a:defRPr sz="1800" b="1">
                <a:solidFill>
                  <a:schemeClr val="bg1"/>
                </a:solidFill>
              </a:defRPr>
            </a:lvl1pPr>
          </a:lstStyle>
          <a:p>
            <a:pPr>
              <a:defRPr/>
            </a:pPr>
            <a:r>
              <a:rPr lang="en-US" dirty="0"/>
              <a:t>MISUG</a:t>
            </a:r>
          </a:p>
        </p:txBody>
      </p:sp>
    </p:spTree>
    <p:extLst>
      <p:ext uri="{BB962C8B-B14F-4D97-AF65-F5344CB8AC3E}">
        <p14:creationId xmlns:p14="http://schemas.microsoft.com/office/powerpoint/2010/main" val="27746326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ftr" sz="quarter" idx="10"/>
          </p:nvPr>
        </p:nvSpPr>
        <p:spPr>
          <a:xfrm>
            <a:off x="6248400" y="6457950"/>
            <a:ext cx="2514600" cy="247650"/>
          </a:xfrm>
        </p:spPr>
        <p:txBody>
          <a:bodyPr/>
          <a:lstStyle>
            <a:lvl1pPr>
              <a:defRPr/>
            </a:lvl1pPr>
          </a:lstStyle>
          <a:p>
            <a:pPr>
              <a:defRPr/>
            </a:pPr>
            <a:r>
              <a:rPr lang="en-US" dirty="0"/>
              <a:t>MISUG</a:t>
            </a:r>
          </a:p>
        </p:txBody>
      </p:sp>
      <p:sp>
        <p:nvSpPr>
          <p:cNvPr id="5" name="Rectangle 4"/>
          <p:cNvSpPr>
            <a:spLocks noGrp="1" noChangeArrowheads="1"/>
          </p:cNvSpPr>
          <p:nvPr>
            <p:ph type="dt" sz="half" idx="11"/>
          </p:nvPr>
        </p:nvSpPr>
        <p:spPr>
          <a:xfrm>
            <a:off x="1143000" y="6457950"/>
            <a:ext cx="2133600" cy="323850"/>
          </a:xfrm>
        </p:spPr>
        <p:txBody>
          <a:bodyPr/>
          <a:lstStyle>
            <a:lvl1pPr>
              <a:defRPr/>
            </a:lvl1p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20018961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A515C95-74DC-4513-A0C6-741B56F2C5F7}" type="slidenum">
              <a:rPr lang="en-US"/>
              <a:pPr>
                <a:defRPr/>
              </a:pPr>
              <a:t>‹#›</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6"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27035224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C727DEF-85A0-4C73-A6ED-9422E9681752}" type="slidenum">
              <a:rPr lang="en-US"/>
              <a:pPr>
                <a:defRPr/>
              </a:pPr>
              <a:t>‹#›</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7"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39619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BF9E7FD1-B434-402C-A8B9-A4C57B57E997}" type="slidenum">
              <a:rPr lang="en-US"/>
              <a:pPr>
                <a:defRPr/>
              </a:pPr>
              <a:t>‹#›</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9"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4172232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4D38626E-994C-4043-99F8-E38CDDD67F2B}" type="slidenum">
              <a:rPr lang="en-US"/>
              <a:pPr>
                <a:defRPr/>
              </a:pPr>
              <a:t>‹#›</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5"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2208904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D4C67EF7-275A-4CBB-9ED3-3C812C3F6A8E}" type="slidenum">
              <a:rPr lang="en-US"/>
              <a:pPr>
                <a:defRPr/>
              </a:pPr>
              <a:t>‹#›</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4"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136893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A3BB353-2F96-4FCA-B929-B852567D6D73}" type="slidenum">
              <a:rPr lang="en-US"/>
              <a:pPr>
                <a:defRPr/>
              </a:pPr>
              <a:t>‹#›</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7"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347324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C1ACF08E-C36B-45E0-B8A3-8A51423F42BE}" type="slidenum">
              <a:rPr lang="en-US"/>
              <a:pPr>
                <a:defRPr/>
              </a:pPr>
              <a:t>‹#›</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MISUG</a:t>
            </a:r>
          </a:p>
        </p:txBody>
      </p:sp>
      <p:sp>
        <p:nvSpPr>
          <p:cNvPr id="7" name="Rectangle 4"/>
          <p:cNvSpPr>
            <a:spLocks noGrp="1" noChangeArrowheads="1"/>
          </p:cNvSpPr>
          <p:nvPr>
            <p:ph type="dt" sz="half" idx="12"/>
          </p:nvPr>
        </p:nvSpPr>
        <p:spPr>
          <a:ln/>
        </p:spPr>
        <p:txBody>
          <a:bodyPr/>
          <a:lstStyle>
            <a:lvl1pPr>
              <a:defRPr/>
            </a:lvl1pPr>
          </a:lstStyle>
          <a:p>
            <a:pPr>
              <a:defRPr/>
            </a:pPr>
            <a:r>
              <a:rPr lang="en-US" dirty="0"/>
              <a:t>11/12/2013</a:t>
            </a:r>
          </a:p>
        </p:txBody>
      </p:sp>
    </p:spTree>
    <p:extLst>
      <p:ext uri="{BB962C8B-B14F-4D97-AF65-F5344CB8AC3E}">
        <p14:creationId xmlns:p14="http://schemas.microsoft.com/office/powerpoint/2010/main" val="1134516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C1886128-D83E-425A-9A97-C8B7B01196A4}" type="slidenum">
              <a:rPr lang="en-US"/>
              <a:pPr>
                <a:defRPr/>
              </a:pPr>
              <a:t>‹#›</a:t>
            </a:fld>
            <a:endParaRPr lang="en-US" dirty="0"/>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dirty="0" smtClean="0"/>
          </a:p>
        </p:txBody>
      </p:sp>
      <p:pic>
        <p:nvPicPr>
          <p:cNvPr id="1029" name="Picture 8" descr="logo_C"/>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9"/>
          <p:cNvSpPr>
            <a:spLocks noChangeArrowheads="1"/>
          </p:cNvSpPr>
          <p:nvPr/>
        </p:nvSpPr>
        <p:spPr bwMode="auto">
          <a:xfrm>
            <a:off x="0" y="0"/>
            <a:ext cx="9144000" cy="685800"/>
          </a:xfrm>
          <a:prstGeom prst="rect">
            <a:avLst/>
          </a:prstGeom>
          <a:solidFill>
            <a:srgbClr val="5469A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dirty="0" smtClean="0"/>
          </a:p>
        </p:txBody>
      </p:sp>
      <p:sp>
        <p:nvSpPr>
          <p:cNvPr id="1031"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r>
              <a:rPr lang="en-US" dirty="0"/>
              <a:t>MISUG</a:t>
            </a:r>
          </a:p>
        </p:txBody>
      </p:sp>
      <p:sp>
        <p:nvSpPr>
          <p:cNvPr id="1033"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r>
              <a:rPr lang="en-US" dirty="0" smtClean="0"/>
              <a:t>8/11/2015</a:t>
            </a:r>
            <a:endParaRPr lang="en-US" dirty="0"/>
          </a:p>
        </p:txBody>
      </p:sp>
      <p:sp>
        <p:nvSpPr>
          <p:cNvPr id="1035"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36"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fld id="{4BCA8036-EEAC-4AF0-BC5E-EE390FA20DE7}" type="slidenum">
              <a:rPr lang="en-US" altLang="en-US" sz="1200" smtClean="0"/>
              <a:pPr algn="ctr" eaLnBrk="1" hangingPunct="1">
                <a:defRPr/>
              </a:pPr>
              <a:t>‹#›</a:t>
            </a:fld>
            <a:endParaRPr lang="en-US" altLang="en-US" sz="1200" dirty="0" smtClean="0"/>
          </a:p>
        </p:txBody>
      </p:sp>
    </p:spTree>
  </p:cSld>
  <p:clrMap bg1="lt1" tx1="dk1" bg2="lt2" tx2="dk2" accent1="accent1" accent2="accent2" accent3="accent3" accent4="accent4" accent5="accent5" accent6="accent6" hlink="hlink" folHlink="folHlink"/>
  <p:sldLayoutIdLst>
    <p:sldLayoutId id="2147484696" r:id="rId1"/>
    <p:sldLayoutId id="2147484697" r:id="rId2"/>
    <p:sldLayoutId id="2147484665" r:id="rId3"/>
    <p:sldLayoutId id="2147484666" r:id="rId4"/>
    <p:sldLayoutId id="2147484667" r:id="rId5"/>
    <p:sldLayoutId id="2147484668" r:id="rId6"/>
    <p:sldLayoutId id="2147484669" r:id="rId7"/>
    <p:sldLayoutId id="2147484670" r:id="rId8"/>
    <p:sldLayoutId id="2147484671" r:id="rId9"/>
  </p:sldLayoutIdLst>
  <p:timing>
    <p:tnLst>
      <p:par>
        <p:cTn id="1" dur="indefinite" restart="never" nodeType="tmRoot"/>
      </p:par>
    </p:tnLst>
  </p:timing>
  <p:hf sldNum="0" hdr="0" ftr="0"/>
  <p:txStyles>
    <p:titleStyle>
      <a:lvl1pPr algn="l" rtl="0" eaLnBrk="0" fontAlgn="base" hangingPunct="0">
        <a:spcBef>
          <a:spcPct val="0"/>
        </a:spcBef>
        <a:spcAft>
          <a:spcPct val="0"/>
        </a:spcAft>
        <a:defRPr sz="2000">
          <a:solidFill>
            <a:schemeClr val="bg1"/>
          </a:solidFill>
          <a:latin typeface="+mj-lt"/>
          <a:ea typeface="+mj-ea"/>
          <a:cs typeface="+mj-cs"/>
        </a:defRPr>
      </a:lvl1pPr>
      <a:lvl2pPr algn="l" rtl="0" eaLnBrk="0" fontAlgn="base" hangingPunct="0">
        <a:spcBef>
          <a:spcPct val="0"/>
        </a:spcBef>
        <a:spcAft>
          <a:spcPct val="0"/>
        </a:spcAft>
        <a:defRPr sz="2000">
          <a:solidFill>
            <a:schemeClr val="bg1"/>
          </a:solidFill>
          <a:latin typeface="Arial Black" pitchFamily="34" charset="0"/>
        </a:defRPr>
      </a:lvl2pPr>
      <a:lvl3pPr algn="l" rtl="0" eaLnBrk="0" fontAlgn="base" hangingPunct="0">
        <a:spcBef>
          <a:spcPct val="0"/>
        </a:spcBef>
        <a:spcAft>
          <a:spcPct val="0"/>
        </a:spcAft>
        <a:defRPr sz="2000">
          <a:solidFill>
            <a:schemeClr val="bg1"/>
          </a:solidFill>
          <a:latin typeface="Arial Black" pitchFamily="34" charset="0"/>
        </a:defRPr>
      </a:lvl3pPr>
      <a:lvl4pPr algn="l" rtl="0" eaLnBrk="0" fontAlgn="base" hangingPunct="0">
        <a:spcBef>
          <a:spcPct val="0"/>
        </a:spcBef>
        <a:spcAft>
          <a:spcPct val="0"/>
        </a:spcAft>
        <a:defRPr sz="2000">
          <a:solidFill>
            <a:schemeClr val="bg1"/>
          </a:solidFill>
          <a:latin typeface="Arial Black" pitchFamily="34" charset="0"/>
        </a:defRPr>
      </a:lvl4pPr>
      <a:lvl5pPr algn="l" rtl="0" eaLnBrk="0" fontAlgn="base" hangingPunct="0">
        <a:spcBef>
          <a:spcPct val="0"/>
        </a:spcBef>
        <a:spcAft>
          <a:spcPct val="0"/>
        </a:spcAft>
        <a:defRPr sz="2000">
          <a:solidFill>
            <a:schemeClr val="bg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0"/>
          <p:cNvSpPr>
            <a:spLocks noGrp="1" noChangeArrowheads="1"/>
          </p:cNvSpPr>
          <p:nvPr>
            <p:ph type="subTitle" idx="1"/>
          </p:nvPr>
        </p:nvSpPr>
        <p:spPr/>
        <p:txBody>
          <a:bodyPr/>
          <a:lstStyle/>
          <a:p>
            <a:pPr eaLnBrk="1" hangingPunct="1"/>
            <a:r>
              <a:rPr lang="en-US" altLang="en-US" dirty="0" smtClean="0"/>
              <a:t>April </a:t>
            </a:r>
            <a:r>
              <a:rPr lang="en-US" altLang="en-US" dirty="0" smtClean="0"/>
              <a:t>5, </a:t>
            </a:r>
            <a:r>
              <a:rPr lang="en-US" altLang="en-US" dirty="0" smtClean="0"/>
              <a:t>2016</a:t>
            </a:r>
          </a:p>
        </p:txBody>
      </p:sp>
      <p:sp>
        <p:nvSpPr>
          <p:cNvPr id="2" name="Title 1"/>
          <p:cNvSpPr>
            <a:spLocks noGrp="1"/>
          </p:cNvSpPr>
          <p:nvPr>
            <p:ph type="ctrTitle"/>
          </p:nvPr>
        </p:nvSpPr>
        <p:spPr/>
        <p:txBody>
          <a:bodyPr/>
          <a:lstStyle/>
          <a:p>
            <a:r>
              <a:rPr lang="en-US" dirty="0" smtClean="0"/>
              <a:t>MDWG Update to COPS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NOGRR084 – Daily Grid Ops Report</a:t>
            </a:r>
          </a:p>
        </p:txBody>
      </p:sp>
      <p:sp>
        <p:nvSpPr>
          <p:cNvPr id="3" name="Content Placeholder 2"/>
          <p:cNvSpPr>
            <a:spLocks noGrp="1"/>
          </p:cNvSpPr>
          <p:nvPr>
            <p:ph idx="1"/>
          </p:nvPr>
        </p:nvSpPr>
        <p:spPr/>
        <p:txBody>
          <a:bodyPr/>
          <a:lstStyle/>
          <a:p>
            <a:r>
              <a:rPr lang="en-US" dirty="0" smtClean="0"/>
              <a:t>ERCOT </a:t>
            </a:r>
            <a:r>
              <a:rPr lang="en-US" dirty="0"/>
              <a:t>has language to present to Executive review </a:t>
            </a:r>
            <a:r>
              <a:rPr lang="en-US" dirty="0" smtClean="0"/>
              <a:t>team</a:t>
            </a:r>
            <a:endParaRPr lang="en-US" dirty="0"/>
          </a:p>
          <a:p>
            <a:r>
              <a:rPr lang="en-US" dirty="0" smtClean="0"/>
              <a:t>New NOGRR </a:t>
            </a:r>
            <a:r>
              <a:rPr lang="en-US" dirty="0"/>
              <a:t>to </a:t>
            </a:r>
            <a:r>
              <a:rPr lang="en-US" dirty="0" smtClean="0"/>
              <a:t>be </a:t>
            </a:r>
            <a:r>
              <a:rPr lang="en-US" dirty="0"/>
              <a:t>reviewed at OWG and ROS</a:t>
            </a:r>
          </a:p>
          <a:p>
            <a:r>
              <a:rPr lang="en-US" dirty="0" smtClean="0"/>
              <a:t>New NOGRR will have </a:t>
            </a:r>
            <a:r>
              <a:rPr lang="en-US" dirty="0"/>
              <a:t>a new </a:t>
            </a:r>
            <a:r>
              <a:rPr lang="en-US" dirty="0" smtClean="0"/>
              <a:t>Impact Analysis</a:t>
            </a:r>
            <a:endParaRPr lang="en-US" dirty="0"/>
          </a:p>
          <a:p>
            <a:r>
              <a:rPr lang="en-US" dirty="0" smtClean="0"/>
              <a:t>ERCOT is preparing wireframes </a:t>
            </a:r>
            <a:r>
              <a:rPr lang="en-US" dirty="0"/>
              <a:t>for </a:t>
            </a:r>
            <a:r>
              <a:rPr lang="en-US" dirty="0" smtClean="0"/>
              <a:t>review at next </a:t>
            </a:r>
            <a:r>
              <a:rPr lang="en-US" dirty="0"/>
              <a:t>MDWG meeting</a:t>
            </a:r>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880146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Items</a:t>
            </a:r>
            <a:endParaRPr lang="en-US" dirty="0"/>
          </a:p>
        </p:txBody>
      </p:sp>
      <p:sp>
        <p:nvSpPr>
          <p:cNvPr id="3" name="Content Placeholder 2"/>
          <p:cNvSpPr>
            <a:spLocks noGrp="1"/>
          </p:cNvSpPr>
          <p:nvPr>
            <p:ph idx="1"/>
          </p:nvPr>
        </p:nvSpPr>
        <p:spPr>
          <a:xfrm>
            <a:off x="457200" y="1066800"/>
            <a:ext cx="8229600" cy="4953000"/>
          </a:xfrm>
        </p:spPr>
        <p:txBody>
          <a:bodyPr>
            <a:normAutofit/>
          </a:bodyPr>
          <a:lstStyle/>
          <a:p>
            <a:r>
              <a:rPr lang="en-US" dirty="0"/>
              <a:t>Load Forecast Distribution Factors Report Change</a:t>
            </a:r>
          </a:p>
          <a:p>
            <a:pPr lvl="1"/>
            <a:r>
              <a:rPr lang="en-US" dirty="0" smtClean="0"/>
              <a:t>Recommended ERCOT change publication timing</a:t>
            </a:r>
            <a:endParaRPr lang="en-US" dirty="0" smtClean="0"/>
          </a:p>
          <a:p>
            <a:pPr lvl="2"/>
            <a:r>
              <a:rPr lang="en-US" dirty="0" smtClean="0"/>
              <a:t>Event Driven – As data changes</a:t>
            </a:r>
          </a:p>
          <a:p>
            <a:pPr lvl="1"/>
            <a:r>
              <a:rPr lang="en-US" dirty="0" smtClean="0"/>
              <a:t>NPRR754 submitted</a:t>
            </a:r>
          </a:p>
          <a:p>
            <a:pPr lvl="2"/>
            <a:r>
              <a:rPr lang="en-US" dirty="0" smtClean="0"/>
              <a:t>Revise Load Distribution Factors Report Posting Frequency</a:t>
            </a:r>
          </a:p>
          <a:p>
            <a:pPr lvl="1"/>
            <a:r>
              <a:rPr lang="en-US" dirty="0" smtClean="0"/>
              <a:t>Current Status</a:t>
            </a:r>
          </a:p>
          <a:p>
            <a:pPr lvl="2"/>
            <a:r>
              <a:rPr lang="en-US" dirty="0" smtClean="0"/>
              <a:t>PRS tabled and remanded to COP</a:t>
            </a:r>
          </a:p>
          <a:p>
            <a:pPr lvl="2"/>
            <a:r>
              <a:rPr lang="en-US" dirty="0" smtClean="0"/>
              <a:t>CSWG has tabled and will review for Settlements impact at its next meeting (date not set)</a:t>
            </a:r>
          </a:p>
          <a:p>
            <a:pPr lvl="2"/>
            <a:r>
              <a:rPr lang="en-US" dirty="0" smtClean="0"/>
              <a:t>COPS will review at its April 5 meeting</a:t>
            </a:r>
          </a:p>
          <a:p>
            <a:r>
              <a:rPr lang="en-US" dirty="0" smtClean="0"/>
              <a:t>60-Day </a:t>
            </a:r>
            <a:r>
              <a:rPr lang="en-US" dirty="0"/>
              <a:t>Disclosure data</a:t>
            </a:r>
          </a:p>
          <a:p>
            <a:pPr lvl="1"/>
            <a:r>
              <a:rPr lang="en-US" dirty="0"/>
              <a:t>Data in the offer curves is </a:t>
            </a:r>
            <a:r>
              <a:rPr lang="en-US" dirty="0" smtClean="0"/>
              <a:t>published as </a:t>
            </a:r>
            <a:r>
              <a:rPr lang="en-US" dirty="0"/>
              <a:t>zero when </a:t>
            </a:r>
            <a:r>
              <a:rPr lang="en-US" dirty="0" smtClean="0"/>
              <a:t>should be </a:t>
            </a:r>
            <a:r>
              <a:rPr lang="en-US" dirty="0"/>
              <a:t>null</a:t>
            </a:r>
          </a:p>
          <a:p>
            <a:pPr lvl="1"/>
            <a:r>
              <a:rPr lang="en-US" dirty="0"/>
              <a:t>Fix </a:t>
            </a:r>
            <a:r>
              <a:rPr lang="en-US" dirty="0" smtClean="0"/>
              <a:t>under </a:t>
            </a:r>
            <a:r>
              <a:rPr lang="en-US" dirty="0"/>
              <a:t>development</a:t>
            </a:r>
          </a:p>
          <a:p>
            <a:pPr lvl="1"/>
            <a:r>
              <a:rPr lang="en-US" dirty="0" smtClean="0"/>
              <a:t>Implementation in R3</a:t>
            </a:r>
            <a:endParaRPr lang="en-US" dirty="0"/>
          </a:p>
          <a:p>
            <a:pPr lvl="1"/>
            <a:endParaRPr lang="en-US" dirty="0" smtClean="0"/>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742338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CRR Balancing Account Extract User Guide</a:t>
            </a:r>
            <a:endParaRPr lang="en-US" dirty="0"/>
          </a:p>
        </p:txBody>
      </p:sp>
      <p:sp>
        <p:nvSpPr>
          <p:cNvPr id="3" name="Content Placeholder 2"/>
          <p:cNvSpPr>
            <a:spLocks noGrp="1"/>
          </p:cNvSpPr>
          <p:nvPr>
            <p:ph idx="1"/>
          </p:nvPr>
        </p:nvSpPr>
        <p:spPr>
          <a:xfrm>
            <a:off x="457200" y="1066800"/>
            <a:ext cx="8229600" cy="5029200"/>
          </a:xfrm>
        </p:spPr>
        <p:txBody>
          <a:bodyPr>
            <a:normAutofit/>
          </a:bodyPr>
          <a:lstStyle/>
          <a:p>
            <a:pPr lvl="0"/>
            <a:r>
              <a:rPr lang="en-US" dirty="0"/>
              <a:t>Market Data Services provided the draft of this </a:t>
            </a:r>
            <a:r>
              <a:rPr lang="en-US" dirty="0" smtClean="0"/>
              <a:t>document</a:t>
            </a:r>
          </a:p>
          <a:p>
            <a:pPr lvl="1"/>
            <a:r>
              <a:rPr lang="en-US" dirty="0" smtClean="0"/>
              <a:t>Updated to improve information flow</a:t>
            </a:r>
            <a:endParaRPr lang="en-US" dirty="0"/>
          </a:p>
          <a:p>
            <a:pPr lvl="0"/>
            <a:r>
              <a:rPr lang="en-US" dirty="0" smtClean="0"/>
              <a:t>Document has been </a:t>
            </a:r>
            <a:r>
              <a:rPr lang="en-US" dirty="0"/>
              <a:t>sent to MDWG </a:t>
            </a:r>
            <a:r>
              <a:rPr lang="en-US" dirty="0" err="1" smtClean="0"/>
              <a:t>ListServe</a:t>
            </a:r>
            <a:endParaRPr lang="en-US" dirty="0"/>
          </a:p>
          <a:p>
            <a:pPr lvl="0"/>
            <a:r>
              <a:rPr lang="en-US" dirty="0" smtClean="0"/>
              <a:t>Request Market Participants review and </a:t>
            </a:r>
            <a:r>
              <a:rPr lang="en-US" dirty="0"/>
              <a:t>provide </a:t>
            </a:r>
            <a:r>
              <a:rPr lang="en-US" dirty="0" smtClean="0"/>
              <a:t>comments</a:t>
            </a:r>
            <a:endParaRPr lang="en-US" dirty="0"/>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165039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Market Data Transparency SLA</a:t>
            </a:r>
            <a:endParaRPr lang="en-US" dirty="0"/>
          </a:p>
        </p:txBody>
      </p:sp>
      <p:sp>
        <p:nvSpPr>
          <p:cNvPr id="3" name="Content Placeholder 2"/>
          <p:cNvSpPr>
            <a:spLocks noGrp="1"/>
          </p:cNvSpPr>
          <p:nvPr>
            <p:ph idx="1"/>
          </p:nvPr>
        </p:nvSpPr>
        <p:spPr/>
        <p:txBody>
          <a:bodyPr/>
          <a:lstStyle/>
          <a:p>
            <a:pPr lvl="0"/>
            <a:r>
              <a:rPr lang="en-US" dirty="0"/>
              <a:t>Market Data Transparency SLA document update </a:t>
            </a:r>
            <a:r>
              <a:rPr lang="en-US" dirty="0" smtClean="0"/>
              <a:t>provided</a:t>
            </a:r>
            <a:endParaRPr lang="en-US" dirty="0"/>
          </a:p>
          <a:p>
            <a:pPr lvl="0"/>
            <a:r>
              <a:rPr lang="en-US" dirty="0" smtClean="0"/>
              <a:t>ERCOT </a:t>
            </a:r>
            <a:r>
              <a:rPr lang="en-US" dirty="0"/>
              <a:t>to review document and provide </a:t>
            </a:r>
            <a:r>
              <a:rPr lang="en-US" dirty="0" smtClean="0"/>
              <a:t>updates</a:t>
            </a:r>
          </a:p>
          <a:p>
            <a:pPr lvl="1"/>
            <a:r>
              <a:rPr lang="en-US" dirty="0" smtClean="0"/>
              <a:t>Review for clarity regarding delineation between systems up time, application availability, and data availability</a:t>
            </a:r>
          </a:p>
          <a:p>
            <a:r>
              <a:rPr lang="en-US" dirty="0" smtClean="0"/>
              <a:t>ERCOT has proposed the creation of a Missed Postings list</a:t>
            </a:r>
          </a:p>
          <a:p>
            <a:pPr lvl="1"/>
            <a:r>
              <a:rPr lang="en-US" dirty="0" smtClean="0"/>
              <a:t>Missed postings are currently handled by Market Notices</a:t>
            </a:r>
          </a:p>
          <a:p>
            <a:pPr lvl="1"/>
            <a:r>
              <a:rPr lang="en-US" dirty="0" smtClean="0"/>
              <a:t>Establishing a complete list of missed postings requires retaining and parsing the data in the Market Notices</a:t>
            </a:r>
          </a:p>
          <a:p>
            <a:pPr lvl="1"/>
            <a:r>
              <a:rPr lang="en-US" dirty="0" smtClean="0"/>
              <a:t>Proposed creation of Missed Postings listserv</a:t>
            </a:r>
            <a:endParaRPr lang="en-US" dirty="0"/>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19598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Upcoming Changes</a:t>
            </a:r>
            <a:endParaRPr lang="en-US" dirty="0"/>
          </a:p>
        </p:txBody>
      </p:sp>
      <p:sp>
        <p:nvSpPr>
          <p:cNvPr id="3" name="Content Placeholder 2"/>
          <p:cNvSpPr>
            <a:spLocks noGrp="1"/>
          </p:cNvSpPr>
          <p:nvPr>
            <p:ph idx="1"/>
          </p:nvPr>
        </p:nvSpPr>
        <p:spPr/>
        <p:txBody>
          <a:bodyPr/>
          <a:lstStyle/>
          <a:p>
            <a:pPr lvl="0"/>
            <a:r>
              <a:rPr lang="en-US" dirty="0"/>
              <a:t>New report link to be placed in MIS for Daily RUC Off-line Generation Resources Initial Conditions </a:t>
            </a:r>
          </a:p>
          <a:p>
            <a:pPr lvl="0"/>
            <a:r>
              <a:rPr lang="en-US" dirty="0"/>
              <a:t>ORDC adders to the Real-Time Indicative LMPs </a:t>
            </a:r>
            <a:r>
              <a:rPr lang="en-US" dirty="0" smtClean="0"/>
              <a:t>Dashboard</a:t>
            </a:r>
          </a:p>
          <a:p>
            <a:pPr lvl="0"/>
            <a:r>
              <a:rPr lang="en-US" dirty="0" smtClean="0"/>
              <a:t>Hourly Solar </a:t>
            </a:r>
            <a:r>
              <a:rPr lang="en-US" dirty="0"/>
              <a:t>Power and </a:t>
            </a:r>
            <a:r>
              <a:rPr lang="en-US" dirty="0" smtClean="0"/>
              <a:t>Wind Report </a:t>
            </a:r>
            <a:r>
              <a:rPr lang="en-US" dirty="0"/>
              <a:t>will have </a:t>
            </a:r>
            <a:r>
              <a:rPr lang="en-US" dirty="0" smtClean="0"/>
              <a:t>date/time </a:t>
            </a:r>
            <a:r>
              <a:rPr lang="en-US" dirty="0"/>
              <a:t>split out by delivery date and hour ending</a:t>
            </a:r>
          </a:p>
          <a:p>
            <a:pPr lvl="0"/>
            <a:r>
              <a:rPr lang="en-US" dirty="0"/>
              <a:t>NPRR419 adding new </a:t>
            </a:r>
            <a:r>
              <a:rPr lang="en-US" dirty="0" smtClean="0"/>
              <a:t>billing determinants for Real-Time </a:t>
            </a:r>
            <a:r>
              <a:rPr lang="en-US" dirty="0"/>
              <a:t>Energy Imbalance and </a:t>
            </a:r>
            <a:r>
              <a:rPr lang="en-US" dirty="0" smtClean="0"/>
              <a:t>RMR</a:t>
            </a:r>
          </a:p>
          <a:p>
            <a:pPr lvl="0"/>
            <a:r>
              <a:rPr lang="en-US" dirty="0" smtClean="0"/>
              <a:t>ERCOT.com and dashboards re-skin – Look and Feel only</a:t>
            </a:r>
          </a:p>
          <a:p>
            <a:pPr lvl="1"/>
            <a:r>
              <a:rPr lang="en-US" dirty="0" smtClean="0"/>
              <a:t>April 14</a:t>
            </a:r>
          </a:p>
          <a:p>
            <a:pPr lvl="0"/>
            <a:r>
              <a:rPr lang="en-US" dirty="0" smtClean="0"/>
              <a:t>10 </a:t>
            </a:r>
            <a:r>
              <a:rPr lang="en-US" dirty="0"/>
              <a:t>day notice coming out Friday for R2 changes</a:t>
            </a:r>
          </a:p>
          <a:p>
            <a:pPr lvl="0"/>
            <a:r>
              <a:rPr lang="en-US" dirty="0" smtClean="0"/>
              <a:t>R3 </a:t>
            </a:r>
            <a:r>
              <a:rPr lang="en-US" dirty="0"/>
              <a:t>is now scheduled for 6/21/16 – 6/23/16</a:t>
            </a:r>
          </a:p>
          <a:p>
            <a:endParaRPr lang="en-US" dirty="0"/>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128260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Discussion</a:t>
            </a:r>
            <a:endParaRPr lang="en-US" dirty="0"/>
          </a:p>
        </p:txBody>
      </p:sp>
      <p:sp>
        <p:nvSpPr>
          <p:cNvPr id="3" name="Content Placeholder 2"/>
          <p:cNvSpPr>
            <a:spLocks noGrp="1"/>
          </p:cNvSpPr>
          <p:nvPr>
            <p:ph idx="1"/>
          </p:nvPr>
        </p:nvSpPr>
        <p:spPr/>
        <p:txBody>
          <a:bodyPr>
            <a:normAutofit lnSpcReduction="10000"/>
          </a:bodyPr>
          <a:lstStyle/>
          <a:p>
            <a:r>
              <a:rPr lang="en-US" dirty="0" smtClean="0"/>
              <a:t>SCR 790 </a:t>
            </a:r>
            <a:r>
              <a:rPr lang="en-US" dirty="0"/>
              <a:t>Wind Resource Power Production and Forecast </a:t>
            </a:r>
            <a:r>
              <a:rPr lang="en-US" dirty="0" smtClean="0"/>
              <a:t>Transparency</a:t>
            </a:r>
          </a:p>
          <a:p>
            <a:pPr lvl="1"/>
            <a:r>
              <a:rPr lang="en-US" dirty="0" smtClean="0"/>
              <a:t>Proposes creation of Panhandle/North reporting zone for wind power production forecast and actual</a:t>
            </a:r>
          </a:p>
          <a:p>
            <a:pPr lvl="1"/>
            <a:r>
              <a:rPr lang="en-US" dirty="0" smtClean="0"/>
              <a:t>In addition to West and South/Houston reporting zones</a:t>
            </a:r>
          </a:p>
          <a:p>
            <a:r>
              <a:rPr lang="en-US" dirty="0" smtClean="0"/>
              <a:t>Change visibility</a:t>
            </a:r>
          </a:p>
          <a:p>
            <a:pPr lvl="1"/>
            <a:r>
              <a:rPr lang="en-US" dirty="0" smtClean="0"/>
              <a:t>SCR 790 along with the change of time stamp format on the hourly wind and solar report prompted discussion on how Market Participants could get earlier notification of changes that could significantly impact their internal handling of market reports</a:t>
            </a:r>
          </a:p>
          <a:p>
            <a:pPr lvl="1"/>
            <a:r>
              <a:rPr lang="en-US" dirty="0" smtClean="0"/>
              <a:t>Topic will be brought up at TAC</a:t>
            </a:r>
          </a:p>
          <a:p>
            <a:r>
              <a:rPr lang="en-US" dirty="0" smtClean="0"/>
              <a:t>Scope overlap with CSWG under COPS</a:t>
            </a:r>
          </a:p>
          <a:p>
            <a:pPr lvl="1"/>
            <a:r>
              <a:rPr lang="en-US" dirty="0" smtClean="0"/>
              <a:t>MDWG would like to seek clarification of roles and scope of MDWG and CSWG to help avoid conflicts and duplication of effort.</a:t>
            </a:r>
            <a:endParaRPr lang="en-US" dirty="0"/>
          </a:p>
        </p:txBody>
      </p:sp>
      <p:sp>
        <p:nvSpPr>
          <p:cNvPr id="4" name="Date Placeholder 3"/>
          <p:cNvSpPr>
            <a:spLocks noGrp="1"/>
          </p:cNvSpPr>
          <p:nvPr>
            <p:ph type="dt" sz="half" idx="11"/>
          </p:nvPr>
        </p:nvSpPr>
        <p:spPr/>
        <p:txBody>
          <a:bodyPr/>
          <a:lstStyle/>
          <a:p>
            <a:pPr>
              <a:defRPr/>
            </a:pPr>
            <a:fld id="{8D2890DD-8BB0-466C-ABE3-744940DF90D5}" type="datetime1">
              <a:rPr lang="en-US" smtClean="0"/>
              <a:t>4/4/2016</a:t>
            </a:fld>
            <a:endParaRPr lang="en-US" dirty="0"/>
          </a:p>
        </p:txBody>
      </p:sp>
    </p:spTree>
    <p:extLst>
      <p:ext uri="{BB962C8B-B14F-4D97-AF65-F5344CB8AC3E}">
        <p14:creationId xmlns:p14="http://schemas.microsoft.com/office/powerpoint/2010/main" val="2628606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MDWG Meeting</a:t>
            </a:r>
            <a:endParaRPr lang="en-US" dirty="0"/>
          </a:p>
        </p:txBody>
      </p:sp>
      <p:sp>
        <p:nvSpPr>
          <p:cNvPr id="3" name="Content Placeholder 2"/>
          <p:cNvSpPr>
            <a:spLocks noGrp="1"/>
          </p:cNvSpPr>
          <p:nvPr>
            <p:ph idx="1"/>
          </p:nvPr>
        </p:nvSpPr>
        <p:spPr/>
        <p:txBody>
          <a:bodyPr/>
          <a:lstStyle/>
          <a:p>
            <a:r>
              <a:rPr lang="en-US" u="sng" dirty="0"/>
              <a:t>Monday</a:t>
            </a:r>
            <a:r>
              <a:rPr lang="en-US" dirty="0"/>
              <a:t>, April 25, </a:t>
            </a:r>
            <a:r>
              <a:rPr lang="en-US" dirty="0" smtClean="0"/>
              <a:t>2016</a:t>
            </a:r>
            <a:endParaRPr lang="en-US" dirty="0"/>
          </a:p>
          <a:p>
            <a:pPr lvl="1"/>
            <a:r>
              <a:rPr lang="en-US" dirty="0" smtClean="0"/>
              <a:t>9:30AM </a:t>
            </a:r>
            <a:r>
              <a:rPr lang="en-US" dirty="0" smtClean="0"/>
              <a:t>– </a:t>
            </a:r>
            <a:r>
              <a:rPr lang="en-US" dirty="0" smtClean="0"/>
              <a:t>12:00PM/Noon</a:t>
            </a:r>
            <a:endParaRPr lang="en-US" dirty="0" smtClean="0"/>
          </a:p>
          <a:p>
            <a:pPr lvl="1"/>
            <a:r>
              <a:rPr lang="en-US" dirty="0" smtClean="0"/>
              <a:t>On-site and WebEx</a:t>
            </a:r>
            <a:endParaRPr lang="en-US" dirty="0" smtClean="0"/>
          </a:p>
        </p:txBody>
      </p:sp>
      <p:sp>
        <p:nvSpPr>
          <p:cNvPr id="4" name="Date Placeholder 3"/>
          <p:cNvSpPr>
            <a:spLocks noGrp="1"/>
          </p:cNvSpPr>
          <p:nvPr>
            <p:ph type="dt" sz="half" idx="11"/>
          </p:nvPr>
        </p:nvSpPr>
        <p:spPr/>
        <p:txBody>
          <a:bodyPr/>
          <a:lstStyle/>
          <a:p>
            <a:fld id="{4E0AB946-8795-420C-AED1-0465333D42BF}" type="datetime1">
              <a:rPr lang="en-US" smtClean="0"/>
              <a:t>4/4/2016</a:t>
            </a:fld>
            <a:endParaRPr lang="en-US" dirty="0" smtClean="0"/>
          </a:p>
        </p:txBody>
      </p:sp>
    </p:spTree>
    <p:extLst>
      <p:ext uri="{BB962C8B-B14F-4D97-AF65-F5344CB8AC3E}">
        <p14:creationId xmlns:p14="http://schemas.microsoft.com/office/powerpoint/2010/main" val="642986946"/>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206FDB-A00F-4E50-B10F-7F91EE97870B}">
  <ds:schemaRefs>
    <ds:schemaRef ds:uri="http://schemas.microsoft.com/office/2006/documentManagement/types"/>
    <ds:schemaRef ds:uri="http://www.w3.org/XML/1998/namespace"/>
    <ds:schemaRef ds:uri="http://schemas.microsoft.com/office/2006/metadata/properties"/>
    <ds:schemaRef ds:uri="http://purl.org/dc/elements/1.1/"/>
    <ds:schemaRef ds:uri="c34af464-7aa1-4edd-9be4-83dffc1cb926"/>
    <ds:schemaRef ds:uri="http://purl.org/dc/terms/"/>
    <ds:schemaRef ds:uri="http://purl.org/dc/dcmityp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8AB91161-3323-48F3-8EC8-C98D5648DBD3}">
  <ds:schemaRefs>
    <ds:schemaRef ds:uri="http://schemas.microsoft.com/sharepoint/v3/contenttype/forms"/>
  </ds:schemaRefs>
</ds:datastoreItem>
</file>

<file path=customXml/itemProps3.xml><?xml version="1.0" encoding="utf-8"?>
<ds:datastoreItem xmlns:ds="http://schemas.openxmlformats.org/officeDocument/2006/customXml" ds:itemID="{0825E013-A11A-4E41-BBD9-78105CDE0F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14736</TotalTime>
  <Words>461</Words>
  <Application>Microsoft Office PowerPoint</Application>
  <PresentationFormat>On-screen Show (4:3)</PresentationFormat>
  <Paragraphs>64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Custom Design</vt:lpstr>
      <vt:lpstr>MDWG Update to COPS</vt:lpstr>
      <vt:lpstr>NOGRR084 – Daily Grid Ops Report</vt:lpstr>
      <vt:lpstr>Open Items</vt:lpstr>
      <vt:lpstr>Review of CRR Balancing Account Extract User Guide</vt:lpstr>
      <vt:lpstr>Review of Market Data Transparency SLA</vt:lpstr>
      <vt:lpstr>Upcoming Changes</vt:lpstr>
      <vt:lpstr>Additional Discussion</vt:lpstr>
      <vt:lpstr>Next MDWG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Apodaca, Amy</dc:creator>
  <cp:lastModifiedBy>Jacobs, Kaci</cp:lastModifiedBy>
  <cp:revision>891</cp:revision>
  <cp:lastPrinted>2015-04-13T14:50:48Z</cp:lastPrinted>
  <dcterms:created xsi:type="dcterms:W3CDTF">2005-04-21T14:28:35Z</dcterms:created>
  <dcterms:modified xsi:type="dcterms:W3CDTF">2016-04-04T13:29:08Z</dcterms:modified>
</cp:coreProperties>
</file>