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4"/>
  </p:sldMasterIdLst>
  <p:notesMasterIdLst>
    <p:notesMasterId r:id="rId10"/>
  </p:notesMasterIdLst>
  <p:handoutMasterIdLst>
    <p:handoutMasterId r:id="rId11"/>
  </p:handoutMasterIdLst>
  <p:sldIdLst>
    <p:sldId id="258" r:id="rId5"/>
    <p:sldId id="286" r:id="rId6"/>
    <p:sldId id="288" r:id="rId7"/>
    <p:sldId id="284" r:id="rId8"/>
    <p:sldId id="287" r:id="rId9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4224">
          <p15:clr>
            <a:srgbClr val="A4A3A4"/>
          </p15:clr>
        </p15:guide>
        <p15:guide id="2" pos="153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4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6DCC0"/>
    <a:srgbClr val="B6CEEA"/>
    <a:srgbClr val="D3DFBD"/>
    <a:srgbClr val="5469A2"/>
    <a:srgbClr val="40949A"/>
    <a:srgbClr val="0000CC"/>
    <a:srgbClr val="FF33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3" autoAdjust="0"/>
    <p:restoredTop sz="93375" autoAdjust="0"/>
  </p:normalViewPr>
  <p:slideViewPr>
    <p:cSldViewPr>
      <p:cViewPr varScale="1">
        <p:scale>
          <a:sx n="109" d="100"/>
          <a:sy n="109" d="100"/>
        </p:scale>
        <p:origin x="1644" y="72"/>
      </p:cViewPr>
      <p:guideLst>
        <p:guide orient="horz" pos="4224"/>
        <p:guide pos="153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8" d="100"/>
          <a:sy n="98" d="100"/>
        </p:scale>
        <p:origin x="-3576" y="-96"/>
      </p:cViewPr>
      <p:guideLst>
        <p:guide orient="horz" pos="2904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753" cy="461010"/>
          </a:xfrm>
          <a:prstGeom prst="rect">
            <a:avLst/>
          </a:prstGeom>
        </p:spPr>
        <p:txBody>
          <a:bodyPr vert="horz" lIns="92294" tIns="46147" rIns="92294" bIns="46147" rtlCol="0"/>
          <a:lstStyle>
            <a:lvl1pPr algn="l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6895" y="0"/>
            <a:ext cx="3005753" cy="461010"/>
          </a:xfrm>
          <a:prstGeom prst="rect">
            <a:avLst/>
          </a:prstGeom>
        </p:spPr>
        <p:txBody>
          <a:bodyPr vert="horz" lIns="92294" tIns="46147" rIns="92294" bIns="46147" rtlCol="0"/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E40AB873-8418-4FF9-B0E9-7EEE62B7D353}" type="datetimeFigureOut">
              <a:rPr lang="en-US"/>
              <a:pPr>
                <a:defRPr/>
              </a:pPr>
              <a:t>4/4/2016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7638"/>
            <a:ext cx="3005753" cy="461010"/>
          </a:xfrm>
          <a:prstGeom prst="rect">
            <a:avLst/>
          </a:prstGeom>
        </p:spPr>
        <p:txBody>
          <a:bodyPr vert="horz" lIns="92294" tIns="46147" rIns="92294" bIns="46147" rtlCol="0" anchor="b"/>
          <a:lstStyle>
            <a:lvl1pPr algn="l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6895" y="8757638"/>
            <a:ext cx="3005753" cy="461010"/>
          </a:xfrm>
          <a:prstGeom prst="rect">
            <a:avLst/>
          </a:prstGeom>
        </p:spPr>
        <p:txBody>
          <a:bodyPr vert="horz" lIns="92294" tIns="46147" rIns="92294" bIns="46147" rtlCol="0" anchor="b"/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FD2BE994-B40A-42B7-A99C-1CC25E30AC6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2706910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5753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4" tIns="46147" rIns="92294" bIns="46147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6895" y="0"/>
            <a:ext cx="3005753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4" tIns="46147" rIns="92294" bIns="46147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0463" y="690563"/>
            <a:ext cx="4613275" cy="34591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4353" y="4380371"/>
            <a:ext cx="5545496" cy="414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4" tIns="46147" rIns="92294" bIns="4614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7638"/>
            <a:ext cx="3005753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4" tIns="46147" rIns="92294" bIns="46147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6895" y="8757638"/>
            <a:ext cx="3005753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4" tIns="46147" rIns="92294" bIns="46147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9EB1E30D-9A37-4BCB-AD80-742C44C0ECA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9631358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EB1E30D-9A37-4BCB-AD80-742C44C0ECAD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92010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2" descr="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4800"/>
            <a:ext cx="1295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>
            <a:spLocks noChangeArrowheads="1"/>
          </p:cNvSpPr>
          <p:nvPr userDrawn="1"/>
        </p:nvSpPr>
        <p:spPr bwMode="auto">
          <a:xfrm>
            <a:off x="0" y="1143000"/>
            <a:ext cx="9144000" cy="5715000"/>
          </a:xfrm>
          <a:prstGeom prst="rect">
            <a:avLst/>
          </a:prstGeom>
          <a:solidFill>
            <a:srgbClr val="5469A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en-US" dirty="0" smtClean="0"/>
          </a:p>
        </p:txBody>
      </p:sp>
      <p:sp>
        <p:nvSpPr>
          <p:cNvPr id="6" name="Line 14"/>
          <p:cNvSpPr>
            <a:spLocks noChangeShapeType="1"/>
          </p:cNvSpPr>
          <p:nvPr userDrawn="1"/>
        </p:nvSpPr>
        <p:spPr bwMode="auto">
          <a:xfrm>
            <a:off x="0" y="1143000"/>
            <a:ext cx="91440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343150" y="3581400"/>
            <a:ext cx="6343650" cy="1143000"/>
          </a:xfrm>
        </p:spPr>
        <p:txBody>
          <a:bodyPr/>
          <a:lstStyle>
            <a:lvl1pPr marL="0" indent="0">
              <a:buFontTx/>
              <a:buNone/>
              <a:defRPr b="0">
                <a:solidFill>
                  <a:schemeClr val="bg1"/>
                </a:solidFill>
                <a:latin typeface="Arial Black" pitchFamily="34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ctrTitle"/>
          </p:nvPr>
        </p:nvSpPr>
        <p:spPr>
          <a:xfrm>
            <a:off x="2333625" y="1905000"/>
            <a:ext cx="6477000" cy="1241425"/>
          </a:xfrm>
        </p:spPr>
        <p:txBody>
          <a:bodyPr/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dt" sz="half" idx="10"/>
          </p:nvPr>
        </p:nvSpPr>
        <p:spPr>
          <a:xfrm>
            <a:off x="2333625" y="5467350"/>
            <a:ext cx="6276975" cy="476250"/>
          </a:xfrm>
        </p:spPr>
        <p:txBody>
          <a:bodyPr/>
          <a:lstStyle>
            <a:lvl1pPr>
              <a:defRPr sz="18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8/11/2015</a:t>
            </a:r>
            <a:endParaRPr lang="en-US" dirty="0"/>
          </a:p>
        </p:txBody>
      </p:sp>
      <p:sp>
        <p:nvSpPr>
          <p:cNvPr id="8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2333625" y="5067300"/>
            <a:ext cx="6276975" cy="419100"/>
          </a:xfrm>
        </p:spPr>
        <p:txBody>
          <a:bodyPr/>
          <a:lstStyle>
            <a:lvl1pPr algn="l">
              <a:defRPr sz="18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 dirty="0"/>
              <a:t>MISUG</a:t>
            </a:r>
          </a:p>
        </p:txBody>
      </p:sp>
    </p:spTree>
    <p:extLst>
      <p:ext uri="{BB962C8B-B14F-4D97-AF65-F5344CB8AC3E}">
        <p14:creationId xmlns:p14="http://schemas.microsoft.com/office/powerpoint/2010/main" val="27746326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6248400" y="6457950"/>
            <a:ext cx="25146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MISUG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1"/>
          </p:nvPr>
        </p:nvSpPr>
        <p:spPr>
          <a:xfrm>
            <a:off x="1143000" y="6457950"/>
            <a:ext cx="2133600" cy="3238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2890DD-8BB0-466C-ABE3-744940DF90D5}" type="datetime1">
              <a:rPr lang="en-US" smtClean="0"/>
              <a:t>4/4/2016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18961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515C95-74DC-4513-A0C6-741B56F2C5F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MISUG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11/12/2013</a:t>
            </a:r>
          </a:p>
        </p:txBody>
      </p:sp>
    </p:spTree>
    <p:extLst>
      <p:ext uri="{BB962C8B-B14F-4D97-AF65-F5344CB8AC3E}">
        <p14:creationId xmlns:p14="http://schemas.microsoft.com/office/powerpoint/2010/main" val="27035224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668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727DEF-85A0-4C73-A6ED-9422E968175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MISUG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11/12/2013</a:t>
            </a:r>
          </a:p>
        </p:txBody>
      </p:sp>
    </p:spTree>
    <p:extLst>
      <p:ext uri="{BB962C8B-B14F-4D97-AF65-F5344CB8AC3E}">
        <p14:creationId xmlns:p14="http://schemas.microsoft.com/office/powerpoint/2010/main" val="3961920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9E7FD1-B434-402C-A8B9-A4C57B57E99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MISUG</a:t>
            </a:r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11/12/2013</a:t>
            </a:r>
          </a:p>
        </p:txBody>
      </p:sp>
    </p:spTree>
    <p:extLst>
      <p:ext uri="{BB962C8B-B14F-4D97-AF65-F5344CB8AC3E}">
        <p14:creationId xmlns:p14="http://schemas.microsoft.com/office/powerpoint/2010/main" val="41722323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38626E-994C-4043-99F8-E38CDDD67F2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MISUG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11/12/2013</a:t>
            </a:r>
          </a:p>
        </p:txBody>
      </p:sp>
    </p:spTree>
    <p:extLst>
      <p:ext uri="{BB962C8B-B14F-4D97-AF65-F5344CB8AC3E}">
        <p14:creationId xmlns:p14="http://schemas.microsoft.com/office/powerpoint/2010/main" val="22089041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C67EF7-275A-4CBB-9ED3-3C812C3F6A8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MISUG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11/12/2013</a:t>
            </a:r>
          </a:p>
        </p:txBody>
      </p:sp>
    </p:spTree>
    <p:extLst>
      <p:ext uri="{BB962C8B-B14F-4D97-AF65-F5344CB8AC3E}">
        <p14:creationId xmlns:p14="http://schemas.microsoft.com/office/powerpoint/2010/main" val="1368937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3BB353-2F96-4FCA-B929-B852567D6D7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MISUG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11/12/2013</a:t>
            </a:r>
          </a:p>
        </p:txBody>
      </p:sp>
    </p:spTree>
    <p:extLst>
      <p:ext uri="{BB962C8B-B14F-4D97-AF65-F5344CB8AC3E}">
        <p14:creationId xmlns:p14="http://schemas.microsoft.com/office/powerpoint/2010/main" val="34732409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ACF08E-C36B-45E0-B8A3-8A51423F42B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MISUG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11/12/2013</a:t>
            </a:r>
          </a:p>
        </p:txBody>
      </p:sp>
    </p:spTree>
    <p:extLst>
      <p:ext uri="{BB962C8B-B14F-4D97-AF65-F5344CB8AC3E}">
        <p14:creationId xmlns:p14="http://schemas.microsoft.com/office/powerpoint/2010/main" val="11345169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66800"/>
            <a:ext cx="82296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C1886128-D83E-425A-9A97-C8B7B01196A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28" name="Rectangle 7"/>
          <p:cNvSpPr>
            <a:spLocks noChangeArrowheads="1"/>
          </p:cNvSpPr>
          <p:nvPr/>
        </p:nvSpPr>
        <p:spPr bwMode="auto">
          <a:xfrm>
            <a:off x="0" y="6235700"/>
            <a:ext cx="9144000" cy="622300"/>
          </a:xfrm>
          <a:prstGeom prst="rect">
            <a:avLst/>
          </a:prstGeom>
          <a:solidFill>
            <a:srgbClr val="ECECE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en-US" dirty="0" smtClean="0"/>
          </a:p>
        </p:txBody>
      </p:sp>
      <p:pic>
        <p:nvPicPr>
          <p:cNvPr id="1029" name="Picture 8" descr="logo_C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" y="6289675"/>
            <a:ext cx="854075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0" name="Rectangle 9"/>
          <p:cNvSpPr>
            <a:spLocks noChangeArrowheads="1"/>
          </p:cNvSpPr>
          <p:nvPr/>
        </p:nvSpPr>
        <p:spPr bwMode="auto">
          <a:xfrm>
            <a:off x="0" y="0"/>
            <a:ext cx="9144000" cy="685800"/>
          </a:xfrm>
          <a:prstGeom prst="rect">
            <a:avLst/>
          </a:prstGeom>
          <a:solidFill>
            <a:srgbClr val="5469A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en-US" dirty="0" smtClean="0"/>
          </a:p>
        </p:txBody>
      </p:sp>
      <p:sp>
        <p:nvSpPr>
          <p:cNvPr id="103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0"/>
            <a:ext cx="86868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48400" y="6457950"/>
            <a:ext cx="251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MISUG</a:t>
            </a:r>
          </a:p>
        </p:txBody>
      </p:sp>
      <p:sp>
        <p:nvSpPr>
          <p:cNvPr id="1033" name="Line 11"/>
          <p:cNvSpPr>
            <a:spLocks noChangeShapeType="1"/>
          </p:cNvSpPr>
          <p:nvPr/>
        </p:nvSpPr>
        <p:spPr bwMode="auto">
          <a:xfrm>
            <a:off x="1069975" y="6457950"/>
            <a:ext cx="0" cy="219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43000" y="64579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8/11/2015</a:t>
            </a:r>
            <a:endParaRPr lang="en-US" dirty="0"/>
          </a:p>
        </p:txBody>
      </p:sp>
      <p:sp>
        <p:nvSpPr>
          <p:cNvPr id="1035" name="Line 12"/>
          <p:cNvSpPr>
            <a:spLocks noChangeShapeType="1"/>
          </p:cNvSpPr>
          <p:nvPr/>
        </p:nvSpPr>
        <p:spPr bwMode="auto">
          <a:xfrm>
            <a:off x="0" y="673100"/>
            <a:ext cx="91440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036" name="Rectangle 13"/>
          <p:cNvSpPr>
            <a:spLocks noChangeArrowheads="1"/>
          </p:cNvSpPr>
          <p:nvPr/>
        </p:nvSpPr>
        <p:spPr bwMode="auto">
          <a:xfrm>
            <a:off x="3429000" y="6477000"/>
            <a:ext cx="2514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fld id="{4BCA8036-EEAC-4AF0-BC5E-EE390FA20DE7}" type="slidenum">
              <a:rPr lang="en-US" altLang="en-US" sz="1200" smtClean="0"/>
              <a:pPr algn="ctr" eaLnBrk="1" hangingPunct="1">
                <a:defRPr/>
              </a:pPr>
              <a:t>‹#›</a:t>
            </a:fld>
            <a:endParaRPr lang="en-US" altLang="en-US" sz="1200" dirty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96" r:id="rId1"/>
    <p:sldLayoutId id="2147484697" r:id="rId2"/>
    <p:sldLayoutId id="2147484665" r:id="rId3"/>
    <p:sldLayoutId id="2147484666" r:id="rId4"/>
    <p:sldLayoutId id="2147484667" r:id="rId5"/>
    <p:sldLayoutId id="2147484668" r:id="rId6"/>
    <p:sldLayoutId id="2147484669" r:id="rId7"/>
    <p:sldLayoutId id="2147484670" r:id="rId8"/>
    <p:sldLayoutId id="2147484671" r:id="rId9"/>
  </p:sldLayoutIdLst>
  <p:timing>
    <p:tnLst>
      <p:par>
        <p:cTn id="1" dur="indefinite" restart="never" nodeType="tmRoot"/>
      </p:par>
    </p:tnLst>
  </p:timing>
  <p:hf sldNum="0"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0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April 5, 2016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CSWG Update to COPS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 – 2016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334000"/>
          </a:xfrm>
        </p:spPr>
        <p:txBody>
          <a:bodyPr>
            <a:normAutofit/>
          </a:bodyPr>
          <a:lstStyle/>
          <a:p>
            <a:r>
              <a:rPr lang="en-US" sz="1400" dirty="0" smtClean="0"/>
              <a:t>Support COPS Goals:</a:t>
            </a:r>
          </a:p>
          <a:p>
            <a:pPr lvl="1"/>
            <a:r>
              <a:rPr lang="en-US" sz="1400" dirty="0" smtClean="0"/>
              <a:t>Maintain </a:t>
            </a:r>
            <a:r>
              <a:rPr lang="en-US" sz="1400" dirty="0"/>
              <a:t>settlements stability in alignment with Protocol Section 8.2, ERCOT Performance Monitoring (2) Paragraphs (c), Settlement Stability and (g) Load Uplift Amounts </a:t>
            </a:r>
          </a:p>
          <a:p>
            <a:pPr lvl="1"/>
            <a:r>
              <a:rPr lang="en-US" sz="1400" dirty="0"/>
              <a:t>Improve Commercial Operations processes to accommodate changes in the ERCOT Market design</a:t>
            </a:r>
          </a:p>
          <a:p>
            <a:pPr lvl="1"/>
            <a:r>
              <a:rPr lang="en-US" sz="1400" dirty="0"/>
              <a:t>Work </a:t>
            </a:r>
            <a:r>
              <a:rPr lang="en-US" sz="1400" dirty="0" smtClean="0"/>
              <a:t>with Market Participants and </a:t>
            </a:r>
            <a:r>
              <a:rPr lang="en-US" sz="1400" dirty="0"/>
              <a:t>ERCOT staff to develop Market improvements and Protocols that support increased Commercial Operations data transparency and data availability</a:t>
            </a:r>
          </a:p>
          <a:p>
            <a:pPr lvl="1"/>
            <a:r>
              <a:rPr lang="en-US" sz="1400" dirty="0"/>
              <a:t>Maintain and update the Commercial Operations Market Guide and the Nodal Settlements </a:t>
            </a:r>
            <a:r>
              <a:rPr lang="en-US" sz="1400" dirty="0" smtClean="0"/>
              <a:t>Handbook</a:t>
            </a:r>
            <a:endParaRPr lang="en-US" sz="1400" dirty="0"/>
          </a:p>
          <a:p>
            <a:pPr lvl="1"/>
            <a:r>
              <a:rPr lang="en-US" sz="1400" dirty="0" smtClean="0"/>
              <a:t>Work </a:t>
            </a:r>
            <a:r>
              <a:rPr lang="en-US" sz="1400" dirty="0"/>
              <a:t>with Market Participants and ERCOT staff to review Market Communications/Notifications and identify process improvements</a:t>
            </a:r>
          </a:p>
          <a:p>
            <a:pPr lvl="1"/>
            <a:r>
              <a:rPr lang="en-US" sz="1400" dirty="0"/>
              <a:t>Work with Market Participants and </a:t>
            </a:r>
            <a:r>
              <a:rPr lang="en-US" sz="1400" dirty="0" smtClean="0"/>
              <a:t>ERCOT staff, and coordinate with MDWG, to </a:t>
            </a:r>
            <a:r>
              <a:rPr lang="en-US" sz="1400" dirty="0"/>
              <a:t>implement improvements to the Market Information System (MIS) and External Web Services (EWS) and market data access for market participants, information security classifications, data extracts and Commercial Operations reports </a:t>
            </a:r>
            <a:endParaRPr lang="en-US" sz="1400" dirty="0" smtClean="0"/>
          </a:p>
          <a:p>
            <a:r>
              <a:rPr lang="en-US" sz="1400" dirty="0" smtClean="0"/>
              <a:t>Review any revision request language with impacts to Settlement</a:t>
            </a:r>
          </a:p>
          <a:p>
            <a:r>
              <a:rPr lang="en-US" sz="1400" dirty="0" smtClean="0"/>
              <a:t>Nodal Settlements Handbook</a:t>
            </a:r>
          </a:p>
          <a:p>
            <a:r>
              <a:rPr lang="en-US" sz="1400" dirty="0" smtClean="0"/>
              <a:t>Monitoring:	</a:t>
            </a:r>
          </a:p>
          <a:p>
            <a:pPr lvl="1"/>
            <a:r>
              <a:rPr lang="en-US" sz="1400" dirty="0" smtClean="0"/>
              <a:t>Distributed Generation</a:t>
            </a:r>
          </a:p>
          <a:p>
            <a:pPr lvl="1"/>
            <a:r>
              <a:rPr lang="en-US" sz="1400" dirty="0" smtClean="0"/>
              <a:t>Market Continuity</a:t>
            </a:r>
            <a:endParaRPr lang="en-US" sz="1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4/1/2016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9498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</a:rPr>
              <a:t>CSWG Update	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143000"/>
            <a:ext cx="8458200" cy="4983163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2000" dirty="0" smtClean="0"/>
              <a:t>NPRR419 – Changes to RTMOUTPUTHEADER going into effect mid-April. New column for </a:t>
            </a:r>
            <a:r>
              <a:rPr lang="en-US" sz="2000" dirty="0" err="1" smtClean="0"/>
              <a:t>gensite</a:t>
            </a:r>
            <a:r>
              <a:rPr lang="en-US" sz="2000" dirty="0" smtClean="0"/>
              <a:t> code </a:t>
            </a:r>
            <a:r>
              <a:rPr lang="en-US" sz="2000" i="1" dirty="0" smtClean="0"/>
              <a:t>(</a:t>
            </a:r>
            <a:r>
              <a:rPr lang="en-US" sz="2000" i="1" dirty="0" err="1" smtClean="0"/>
              <a:t>gsc</a:t>
            </a:r>
            <a:r>
              <a:rPr lang="en-US" sz="2000" i="1" dirty="0" smtClean="0"/>
              <a:t>).</a:t>
            </a:r>
          </a:p>
          <a:p>
            <a:pPr marL="0" indent="0">
              <a:buNone/>
              <a:defRPr/>
            </a:pPr>
            <a:endParaRPr lang="en-US" sz="2000" i="1" dirty="0" smtClean="0"/>
          </a:p>
          <a:p>
            <a:pPr>
              <a:defRPr/>
            </a:pPr>
            <a:r>
              <a:rPr lang="en-US" sz="2000" dirty="0" smtClean="0"/>
              <a:t>NPRR746 - Adjustments Due to Negative Load </a:t>
            </a:r>
            <a:r>
              <a:rPr lang="en-US" sz="2000" dirty="0"/>
              <a:t>(approved, awaiting implementation date) </a:t>
            </a:r>
            <a:r>
              <a:rPr lang="en-US" sz="2000" b="0" dirty="0">
                <a:solidFill>
                  <a:srgbClr val="FF0000"/>
                </a:solidFill>
              </a:rPr>
              <a:t>“max(0,” logic added to prevent negative QSE Load Ratio Shares from unintended payments to negative </a:t>
            </a:r>
            <a:r>
              <a:rPr lang="en-US" sz="2000" b="0" dirty="0" smtClean="0">
                <a:solidFill>
                  <a:srgbClr val="FF0000"/>
                </a:solidFill>
              </a:rPr>
              <a:t>loads</a:t>
            </a:r>
          </a:p>
          <a:p>
            <a:pPr marL="0" indent="0">
              <a:buNone/>
              <a:defRPr/>
            </a:pPr>
            <a:endParaRPr lang="en-US" sz="2000" b="0" dirty="0">
              <a:solidFill>
                <a:srgbClr val="FF0000"/>
              </a:solidFill>
            </a:endParaRPr>
          </a:p>
          <a:p>
            <a:pPr>
              <a:defRPr/>
            </a:pPr>
            <a:r>
              <a:rPr lang="en-US" sz="2000" dirty="0" smtClean="0"/>
              <a:t>NPRR754 </a:t>
            </a:r>
            <a:r>
              <a:rPr lang="en-US" sz="2000" dirty="0"/>
              <a:t>– Revise Load Distribution Factors Report (approved</a:t>
            </a:r>
            <a:r>
              <a:rPr lang="en-US" sz="2000" dirty="0" smtClean="0"/>
              <a:t>)</a:t>
            </a:r>
            <a:endParaRPr lang="en-US" sz="2000" b="0" dirty="0">
              <a:solidFill>
                <a:srgbClr val="FF0000"/>
              </a:solidFill>
            </a:endParaRPr>
          </a:p>
          <a:p>
            <a:pPr>
              <a:defRPr/>
            </a:pPr>
            <a:endParaRPr lang="en-US" sz="2000" dirty="0" smtClean="0"/>
          </a:p>
          <a:p>
            <a:pPr>
              <a:defRPr/>
            </a:pPr>
            <a:r>
              <a:rPr lang="en-US" sz="2000" dirty="0" smtClean="0"/>
              <a:t>COPMGRR041 - (tabled for additional changes) IA review rescheduled for April</a:t>
            </a:r>
          </a:p>
          <a:p>
            <a:pPr>
              <a:defRPr/>
            </a:pPr>
            <a:r>
              <a:rPr lang="en-US" sz="2000" dirty="0" smtClean="0"/>
              <a:t>COPMGRR042 (approved, pending comments from PWG, headed for PRS)</a:t>
            </a:r>
          </a:p>
          <a:p>
            <a:pPr marL="0" indent="0">
              <a:buNone/>
              <a:defRPr/>
            </a:pPr>
            <a:endParaRPr lang="en-US" dirty="0" smtClean="0"/>
          </a:p>
          <a:p>
            <a:pPr marL="0" indent="0">
              <a:buNone/>
              <a:defRPr/>
            </a:pPr>
            <a:endParaRPr lang="en-US" dirty="0" smtClean="0"/>
          </a:p>
          <a:p>
            <a:pPr marL="0" indent="0">
              <a:buNone/>
              <a:defRPr/>
            </a:pPr>
            <a:endParaRPr lang="en-US" dirty="0"/>
          </a:p>
          <a:p>
            <a:pPr marL="0" indent="0">
              <a:buNone/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9295388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Nodal Settlement Handbook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 algn="ctr">
              <a:buNone/>
              <a:defRPr/>
            </a:pPr>
            <a:endParaRPr lang="en-US" dirty="0"/>
          </a:p>
          <a:p>
            <a:pPr marL="514350" indent="-514350">
              <a:buFont typeface="+mj-lt"/>
              <a:buAutoNum type="arabicPeriod"/>
              <a:defRPr/>
            </a:pPr>
            <a:r>
              <a:rPr lang="en-US" dirty="0"/>
              <a:t>Non-binding, collaborative </a:t>
            </a:r>
            <a:r>
              <a:rPr lang="en-US" dirty="0" smtClean="0"/>
              <a:t>work-in-progress</a:t>
            </a:r>
            <a:endParaRPr lang="en-US" dirty="0"/>
          </a:p>
          <a:p>
            <a:pPr marL="514350" indent="-514350">
              <a:buFont typeface="+mj-lt"/>
              <a:buAutoNum type="arabicPeriod"/>
              <a:defRPr/>
            </a:pPr>
            <a:r>
              <a:rPr lang="en-US" dirty="0"/>
              <a:t>Flexibility to incorporate Protocol grey-boxes and work ahead, or wait for efficient time to add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dirty="0"/>
              <a:t>Broaden scope to include shadow techniques for charge types not in the ERCOT matrix, e.g. ERS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dirty="0"/>
              <a:t>Further broaden to include Settlement-related workflows, not on Settlement statements, e.g. ERO </a:t>
            </a:r>
            <a:r>
              <a:rPr lang="en-US" dirty="0" smtClean="0"/>
              <a:t>Fee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dirty="0"/>
              <a:t>Help Wanted:  graphic artist</a:t>
            </a:r>
          </a:p>
          <a:p>
            <a:pPr marL="0" indent="0">
              <a:buNone/>
              <a:defRPr/>
            </a:pPr>
            <a:endParaRPr lang="en-US" dirty="0" smtClean="0"/>
          </a:p>
          <a:p>
            <a:pPr marL="514350" indent="-514350">
              <a:buFont typeface="+mj-lt"/>
              <a:buAutoNum type="arabicPeriod"/>
              <a:defRPr/>
            </a:pPr>
            <a:endParaRPr lang="en-US" dirty="0"/>
          </a:p>
          <a:p>
            <a:pPr marL="0" indent="0">
              <a:buNone/>
              <a:defRPr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4/1/2016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19278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CSWG Meetings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2016 </a:t>
            </a:r>
            <a:r>
              <a:rPr lang="en-US" dirty="0"/>
              <a:t>S</a:t>
            </a:r>
            <a:r>
              <a:rPr lang="en-US" dirty="0" smtClean="0"/>
              <a:t>chedule:</a:t>
            </a:r>
          </a:p>
          <a:p>
            <a:pPr marL="0" indent="0">
              <a:buNone/>
            </a:pPr>
            <a:r>
              <a:rPr lang="en-US" dirty="0" smtClean="0"/>
              <a:t>	April 18 </a:t>
            </a:r>
            <a:r>
              <a:rPr lang="en-US" dirty="0" smtClean="0">
                <a:solidFill>
                  <a:srgbClr val="FF0000"/>
                </a:solidFill>
              </a:rPr>
              <a:t> (WebEx only)</a:t>
            </a:r>
          </a:p>
          <a:p>
            <a:pPr marL="0" indent="0">
              <a:buNone/>
            </a:pPr>
            <a:r>
              <a:rPr lang="en-US" dirty="0" smtClean="0"/>
              <a:t>	May 16</a:t>
            </a:r>
          </a:p>
          <a:p>
            <a:pPr marL="0" indent="0">
              <a:buNone/>
            </a:pPr>
            <a:r>
              <a:rPr lang="en-US" dirty="0" smtClean="0"/>
              <a:t>	June 20</a:t>
            </a:r>
          </a:p>
          <a:p>
            <a:pPr marL="0" indent="0">
              <a:buNone/>
            </a:pPr>
            <a:r>
              <a:rPr lang="en-US" dirty="0" smtClean="0"/>
              <a:t>	July 25</a:t>
            </a:r>
          </a:p>
          <a:p>
            <a:pPr marL="0" indent="0">
              <a:buNone/>
            </a:pPr>
            <a:r>
              <a:rPr lang="en-US" dirty="0" smtClean="0"/>
              <a:t>	August 22</a:t>
            </a:r>
          </a:p>
          <a:p>
            <a:pPr marL="0" indent="0">
              <a:buNone/>
            </a:pPr>
            <a:r>
              <a:rPr lang="en-US" dirty="0" smtClean="0"/>
              <a:t>	September 19</a:t>
            </a:r>
          </a:p>
          <a:p>
            <a:pPr marL="0" indent="0">
              <a:buNone/>
            </a:pPr>
            <a:r>
              <a:rPr lang="en-US" dirty="0" smtClean="0"/>
              <a:t>	October 24</a:t>
            </a:r>
          </a:p>
          <a:p>
            <a:pPr marL="0" indent="0">
              <a:buNone/>
            </a:pPr>
            <a:r>
              <a:rPr lang="en-US" dirty="0" smtClean="0"/>
              <a:t>	November 14</a:t>
            </a:r>
          </a:p>
          <a:p>
            <a:pPr marL="0" indent="0">
              <a:buNone/>
            </a:pPr>
            <a:r>
              <a:rPr lang="en-US" dirty="0" smtClean="0"/>
              <a:t>	December 19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Meetings will be at ERCOT Met Center unless otherwise noted or cancelled.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US" dirty="0" smtClean="0"/>
              <a:t>4/1/2016</a:t>
            </a:r>
          </a:p>
        </p:txBody>
      </p:sp>
    </p:spTree>
    <p:extLst>
      <p:ext uri="{BB962C8B-B14F-4D97-AF65-F5344CB8AC3E}">
        <p14:creationId xmlns:p14="http://schemas.microsoft.com/office/powerpoint/2010/main" val="1399560941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EB6C32BA7893B4D8D08DA703C6B8599" ma:contentTypeVersion="0" ma:contentTypeDescription="Create a new document." ma:contentTypeScope="" ma:versionID="438847a72b75665982a8a359f97ca60b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429eac13a7923d6b47fc28e8f4096b10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6206FDB-A00F-4E50-B10F-7F91EE97870B}">
  <ds:schemaRefs>
    <ds:schemaRef ds:uri="http://purl.org/dc/dcmitype/"/>
    <ds:schemaRef ds:uri="http://schemas.microsoft.com/office/2006/metadata/properties"/>
    <ds:schemaRef ds:uri="http://purl.org/dc/terms/"/>
    <ds:schemaRef ds:uri="http://schemas.microsoft.com/office/2006/documentManagement/types"/>
    <ds:schemaRef ds:uri="http://purl.org/dc/elements/1.1/"/>
    <ds:schemaRef ds:uri="http://schemas.openxmlformats.org/package/2006/metadata/core-properties"/>
    <ds:schemaRef ds:uri="http://schemas.microsoft.com/office/infopath/2007/PartnerControls"/>
    <ds:schemaRef ds:uri="c34af464-7aa1-4edd-9be4-83dffc1cb926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8AB91161-3323-48F3-8EC8-C98D5648DBD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825E013-A11A-4E41-BBD9-78105CDE0F7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15430</TotalTime>
  <Words>330</Words>
  <Application>Microsoft Office PowerPoint</Application>
  <PresentationFormat>On-screen Show (4:3)</PresentationFormat>
  <Paragraphs>51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Arial Black</vt:lpstr>
      <vt:lpstr>Custom Design</vt:lpstr>
      <vt:lpstr>CSWG Update to COPS</vt:lpstr>
      <vt:lpstr>Goals – 2016</vt:lpstr>
      <vt:lpstr>CSWG Update </vt:lpstr>
      <vt:lpstr>Nodal Settlement Handbook</vt:lpstr>
      <vt:lpstr>Next CSWG Meetings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Instructions</dc:title>
  <dc:creator>Apodaca, Amy</dc:creator>
  <cp:lastModifiedBy>Heather Boisseau</cp:lastModifiedBy>
  <cp:revision>888</cp:revision>
  <cp:lastPrinted>2015-04-13T14:50:48Z</cp:lastPrinted>
  <dcterms:created xsi:type="dcterms:W3CDTF">2005-04-21T14:28:35Z</dcterms:created>
  <dcterms:modified xsi:type="dcterms:W3CDTF">2016-04-04T17:34:27Z</dcterms:modified>
</cp:coreProperties>
</file>