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0"/>
  </p:notesMasterIdLst>
  <p:handoutMasterIdLst>
    <p:handoutMasterId r:id="rId11"/>
  </p:handoutMasterIdLst>
  <p:sldIdLst>
    <p:sldId id="258" r:id="rId5"/>
    <p:sldId id="286" r:id="rId6"/>
    <p:sldId id="288" r:id="rId7"/>
    <p:sldId id="284" r:id="rId8"/>
    <p:sldId id="287" r:id="rId9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CC0"/>
    <a:srgbClr val="B6CEEA"/>
    <a:srgbClr val="D3DFBD"/>
    <a:srgbClr val="5469A2"/>
    <a:srgbClr val="40949A"/>
    <a:srgbClr val="0000CC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3375" autoAdjust="0"/>
  </p:normalViewPr>
  <p:slideViewPr>
    <p:cSldViewPr>
      <p:cViewPr varScale="1">
        <p:scale>
          <a:sx n="109" d="100"/>
          <a:sy n="109" d="100"/>
        </p:scale>
        <p:origin x="1644" y="72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76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6895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40AB873-8418-4FF9-B0E9-7EEE62B7D353}" type="datetimeFigureOut">
              <a:rPr lang="en-US"/>
              <a:pPr>
                <a:defRPr/>
              </a:pPr>
              <a:t>4/4/2016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6895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2BE994-B40A-42B7-A99C-1CC25E30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69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6895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90563"/>
            <a:ext cx="4613275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353" y="4380371"/>
            <a:ext cx="5545496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6895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1E30D-9A37-4BCB-AD80-742C44C0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31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</p:spTree>
    <p:extLst>
      <p:ext uri="{BB962C8B-B14F-4D97-AF65-F5344CB8AC3E}">
        <p14:creationId xmlns:p14="http://schemas.microsoft.com/office/powerpoint/2010/main" val="277463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57950"/>
            <a:ext cx="2514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143000" y="645795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890DD-8BB0-466C-ABE3-744940DF90D5}" type="datetime1">
              <a:rPr lang="en-US" smtClean="0"/>
              <a:t>4/4/2016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95-74DC-4513-A0C6-741B56F2C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703522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7DEF-85A0-4C73-A6ED-9422E9681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9619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FD1-B434-402C-A8B9-A4C57B57E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41722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626E-994C-4043-99F8-E38CDDD6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2089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7EF7-275A-4CBB-9ED3-3C812C3F6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36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B353-2F96-4FCA-B929-B852567D6D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47324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08E-C36B-45E0-B8A3-8A51423F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1345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886128-D83E-425A-9A97-C8B7B0119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4BCA8036-EEAC-4AF0-BC5E-EE390FA20DE7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April 5, 2016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CSWG Update to COPS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–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Support COPS Goals:</a:t>
            </a:r>
          </a:p>
          <a:p>
            <a:pPr lvl="1"/>
            <a:r>
              <a:rPr lang="en-US" sz="1400" dirty="0" smtClean="0"/>
              <a:t>Maintain </a:t>
            </a:r>
            <a:r>
              <a:rPr lang="en-US" sz="1400" dirty="0"/>
              <a:t>settlements stability in alignment with Protocol Section 8.2, ERCOT Performance Monitoring (2) Paragraphs (c), Settlement Stability and (g) Load Uplift Amounts </a:t>
            </a:r>
          </a:p>
          <a:p>
            <a:pPr lvl="1"/>
            <a:r>
              <a:rPr lang="en-US" sz="1400" dirty="0"/>
              <a:t>Improve Commercial Operations processes to accommodate changes in the ERCOT Market design</a:t>
            </a:r>
          </a:p>
          <a:p>
            <a:pPr lvl="1"/>
            <a:r>
              <a:rPr lang="en-US" sz="1400" dirty="0"/>
              <a:t>Work </a:t>
            </a:r>
            <a:r>
              <a:rPr lang="en-US" sz="1400" dirty="0" smtClean="0"/>
              <a:t>with Market Participants and </a:t>
            </a:r>
            <a:r>
              <a:rPr lang="en-US" sz="1400" dirty="0"/>
              <a:t>ERCOT staff to develop Market improvements and Protocols that support increased Commercial Operations data transparency and data availability</a:t>
            </a:r>
          </a:p>
          <a:p>
            <a:pPr lvl="1"/>
            <a:r>
              <a:rPr lang="en-US" sz="1400" dirty="0"/>
              <a:t>Maintain and update the Commercial Operations Market Guide and the Nodal Settlements </a:t>
            </a:r>
            <a:r>
              <a:rPr lang="en-US" sz="1400" dirty="0" smtClean="0"/>
              <a:t>Handbook</a:t>
            </a:r>
            <a:endParaRPr lang="en-US" sz="1400" dirty="0"/>
          </a:p>
          <a:p>
            <a:pPr lvl="1"/>
            <a:r>
              <a:rPr lang="en-US" sz="1400" dirty="0" smtClean="0"/>
              <a:t>Work </a:t>
            </a:r>
            <a:r>
              <a:rPr lang="en-US" sz="1400" dirty="0"/>
              <a:t>with Market Participants and ERCOT staff to review Market Communications/Notifications and identify process improvements</a:t>
            </a:r>
          </a:p>
          <a:p>
            <a:pPr lvl="1"/>
            <a:r>
              <a:rPr lang="en-US" sz="1400" dirty="0"/>
              <a:t>Work with Market Participants and </a:t>
            </a:r>
            <a:r>
              <a:rPr lang="en-US" sz="1400" dirty="0" smtClean="0"/>
              <a:t>ERCOT staff, and coordinate with MDWG, to </a:t>
            </a:r>
            <a:r>
              <a:rPr lang="en-US" sz="1400" dirty="0"/>
              <a:t>implement improvements to the Market Information System (MIS) and External Web Services (EWS) and market data access for market participants, information security classifications, data extracts and Commercial Operations reports </a:t>
            </a:r>
            <a:endParaRPr lang="en-US" sz="1400" dirty="0" smtClean="0"/>
          </a:p>
          <a:p>
            <a:r>
              <a:rPr lang="en-US" sz="1400" dirty="0" smtClean="0"/>
              <a:t>Review any revision request language with impacts to Settlement</a:t>
            </a:r>
          </a:p>
          <a:p>
            <a:r>
              <a:rPr lang="en-US" sz="1400" dirty="0" smtClean="0"/>
              <a:t>Nodal Settlements Handbook</a:t>
            </a:r>
          </a:p>
          <a:p>
            <a:r>
              <a:rPr lang="en-US" sz="1400" dirty="0" smtClean="0"/>
              <a:t>Monitoring:	</a:t>
            </a:r>
          </a:p>
          <a:p>
            <a:pPr lvl="1"/>
            <a:r>
              <a:rPr lang="en-US" sz="1400" dirty="0" smtClean="0"/>
              <a:t>Distributed Generation</a:t>
            </a:r>
          </a:p>
          <a:p>
            <a:pPr lvl="1"/>
            <a:r>
              <a:rPr lang="en-US" sz="1400" dirty="0" smtClean="0"/>
              <a:t>Market Continuity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9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CSWG Update	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143000"/>
            <a:ext cx="8458200" cy="4983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 smtClean="0"/>
              <a:t>NPRR419 – Changes to RTMOUTPUTHEADER going into effect mid-April. New column for </a:t>
            </a:r>
            <a:r>
              <a:rPr lang="en-US" sz="2000" dirty="0" err="1" smtClean="0"/>
              <a:t>gensite</a:t>
            </a:r>
            <a:r>
              <a:rPr lang="en-US" sz="2000" dirty="0" smtClean="0"/>
              <a:t> code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gsc</a:t>
            </a:r>
            <a:r>
              <a:rPr lang="en-US" sz="2000" i="1" dirty="0" smtClean="0"/>
              <a:t>).</a:t>
            </a:r>
          </a:p>
          <a:p>
            <a:pPr marL="0" indent="0">
              <a:buNone/>
              <a:defRPr/>
            </a:pPr>
            <a:endParaRPr lang="en-US" sz="2000" i="1" dirty="0" smtClean="0"/>
          </a:p>
          <a:p>
            <a:pPr>
              <a:defRPr/>
            </a:pPr>
            <a:r>
              <a:rPr lang="en-US" sz="2000" dirty="0" smtClean="0"/>
              <a:t>NPRR746 - Adjustments Due to Negative Load </a:t>
            </a:r>
            <a:r>
              <a:rPr lang="en-US" sz="2000" dirty="0"/>
              <a:t>(approved, awaiting implementation date) </a:t>
            </a:r>
            <a:r>
              <a:rPr lang="en-US" sz="2000" b="0" dirty="0">
                <a:solidFill>
                  <a:srgbClr val="FF0000"/>
                </a:solidFill>
              </a:rPr>
              <a:t>“max(0,” logic added to prevent negative QSE Load Ratio Shares from unintended payments to negative </a:t>
            </a:r>
            <a:r>
              <a:rPr lang="en-US" sz="2000" b="0" dirty="0" smtClean="0">
                <a:solidFill>
                  <a:srgbClr val="FF0000"/>
                </a:solidFill>
              </a:rPr>
              <a:t>loads</a:t>
            </a:r>
          </a:p>
          <a:p>
            <a:pPr marL="0" indent="0">
              <a:buNone/>
              <a:defRPr/>
            </a:pPr>
            <a:endParaRPr lang="en-US" sz="2000" b="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000" dirty="0" smtClean="0"/>
              <a:t>NPRR754 </a:t>
            </a:r>
            <a:r>
              <a:rPr lang="en-US" sz="2000" dirty="0"/>
              <a:t>– Revise Load Distribution Factors Report (approved</a:t>
            </a:r>
            <a:r>
              <a:rPr lang="en-US" sz="2000" dirty="0" smtClean="0"/>
              <a:t>)</a:t>
            </a:r>
            <a:endParaRPr lang="en-US" sz="2000" b="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COPMGRR041 - (tabled for additional changes) IA review rescheduled for April</a:t>
            </a:r>
          </a:p>
          <a:p>
            <a:pPr>
              <a:defRPr/>
            </a:pPr>
            <a:r>
              <a:rPr lang="en-US" sz="2000" dirty="0" smtClean="0"/>
              <a:t>COPMGRR042 (approved, pending comments from PWG, headed for PRS)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953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Nodal Settlement Handbook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None/>
              <a:defRPr/>
            </a:pPr>
            <a:endParaRPr lang="en-US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/>
              <a:t>Non-binding, collaborative </a:t>
            </a:r>
            <a:r>
              <a:rPr lang="en-US" dirty="0" smtClean="0"/>
              <a:t>work-in-progress</a:t>
            </a:r>
            <a:endParaRPr lang="en-US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/>
              <a:t>Flexibility to incorporate Protocol grey-boxes and work ahead, or wait for efficient time to add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/>
              <a:t>Broaden scope to include shadow techniques for charge types not in the ERCOT matrix, e.g. ERS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/>
              <a:t>Further broaden to include Settlement-related workflows, not on Settlement statements, e.g. ERO </a:t>
            </a:r>
            <a:r>
              <a:rPr lang="en-US" dirty="0" smtClean="0"/>
              <a:t>Fee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/>
              <a:t>Help Wanted:  graphic artist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4/1/2016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92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CSWG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2016 </a:t>
            </a:r>
            <a:r>
              <a:rPr lang="en-US" dirty="0"/>
              <a:t>S</a:t>
            </a:r>
            <a:r>
              <a:rPr lang="en-US" dirty="0" smtClean="0"/>
              <a:t>chedule:</a:t>
            </a:r>
          </a:p>
          <a:p>
            <a:pPr marL="0" indent="0">
              <a:buNone/>
            </a:pPr>
            <a:r>
              <a:rPr lang="en-US" dirty="0" smtClean="0"/>
              <a:t>	April 18 </a:t>
            </a:r>
            <a:r>
              <a:rPr lang="en-US" dirty="0" smtClean="0">
                <a:solidFill>
                  <a:srgbClr val="FF0000"/>
                </a:solidFill>
              </a:rPr>
              <a:t> (WebEx only)</a:t>
            </a:r>
          </a:p>
          <a:p>
            <a:pPr marL="0" indent="0">
              <a:buNone/>
            </a:pPr>
            <a:r>
              <a:rPr lang="en-US" dirty="0" smtClean="0"/>
              <a:t>	May 16</a:t>
            </a:r>
          </a:p>
          <a:p>
            <a:pPr marL="0" indent="0">
              <a:buNone/>
            </a:pPr>
            <a:r>
              <a:rPr lang="en-US" dirty="0" smtClean="0"/>
              <a:t>	June 20</a:t>
            </a:r>
          </a:p>
          <a:p>
            <a:pPr marL="0" indent="0">
              <a:buNone/>
            </a:pPr>
            <a:r>
              <a:rPr lang="en-US" dirty="0" smtClean="0"/>
              <a:t>	July 25</a:t>
            </a:r>
          </a:p>
          <a:p>
            <a:pPr marL="0" indent="0">
              <a:buNone/>
            </a:pPr>
            <a:r>
              <a:rPr lang="en-US" dirty="0" smtClean="0"/>
              <a:t>	August 22</a:t>
            </a:r>
          </a:p>
          <a:p>
            <a:pPr marL="0" indent="0">
              <a:buNone/>
            </a:pPr>
            <a:r>
              <a:rPr lang="en-US" dirty="0" smtClean="0"/>
              <a:t>	September 19</a:t>
            </a:r>
          </a:p>
          <a:p>
            <a:pPr marL="0" indent="0">
              <a:buNone/>
            </a:pPr>
            <a:r>
              <a:rPr lang="en-US" dirty="0" smtClean="0"/>
              <a:t>	October 24</a:t>
            </a:r>
          </a:p>
          <a:p>
            <a:pPr marL="0" indent="0">
              <a:buNone/>
            </a:pPr>
            <a:r>
              <a:rPr lang="en-US" dirty="0" smtClean="0"/>
              <a:t>	November 14</a:t>
            </a:r>
          </a:p>
          <a:p>
            <a:pPr marL="0" indent="0">
              <a:buNone/>
            </a:pPr>
            <a:r>
              <a:rPr lang="en-US" dirty="0" smtClean="0"/>
              <a:t>	December 19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Meetings will be at ERCOT Met Center unless otherwise noted or cancelled.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dirty="0" smtClean="0"/>
              <a:t>4/1/2016</a:t>
            </a:r>
          </a:p>
        </p:txBody>
      </p:sp>
    </p:spTree>
    <p:extLst>
      <p:ext uri="{BB962C8B-B14F-4D97-AF65-F5344CB8AC3E}">
        <p14:creationId xmlns:p14="http://schemas.microsoft.com/office/powerpoint/2010/main" val="13995609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206FDB-A00F-4E50-B10F-7F91EE97870B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c34af464-7aa1-4edd-9be4-83dffc1cb92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15430</TotalTime>
  <Words>330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Arial Black</vt:lpstr>
      <vt:lpstr>Custom Design</vt:lpstr>
      <vt:lpstr>CSWG Update to COPS</vt:lpstr>
      <vt:lpstr>Goals – 2016</vt:lpstr>
      <vt:lpstr>CSWG Update </vt:lpstr>
      <vt:lpstr>Nodal Settlement Handbook</vt:lpstr>
      <vt:lpstr>Next CSWG Meetings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Apodaca, Amy</dc:creator>
  <cp:lastModifiedBy>Heather Boisseau</cp:lastModifiedBy>
  <cp:revision>888</cp:revision>
  <cp:lastPrinted>2015-04-13T14:50:48Z</cp:lastPrinted>
  <dcterms:created xsi:type="dcterms:W3CDTF">2005-04-21T14:28:35Z</dcterms:created>
  <dcterms:modified xsi:type="dcterms:W3CDTF">2016-04-04T17:34:27Z</dcterms:modified>
</cp:coreProperties>
</file>