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64" r:id="rId8"/>
    <p:sldId id="265" r:id="rId9"/>
    <p:sldId id="283" r:id="rId10"/>
    <p:sldId id="284" r:id="rId11"/>
    <p:sldId id="285" r:id="rId12"/>
    <p:sldId id="270" r:id="rId13"/>
    <p:sldId id="271" r:id="rId14"/>
    <p:sldId id="272" r:id="rId15"/>
    <p:sldId id="275" r:id="rId16"/>
    <p:sldId id="286" r:id="rId17"/>
    <p:sldId id="277" r:id="rId18"/>
    <p:sldId id="278" r:id="rId19"/>
    <p:sldId id="279" r:id="rId20"/>
    <p:sldId id="289" r:id="rId21"/>
    <p:sldId id="287" r:id="rId22"/>
    <p:sldId id="28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agiarratano\___Operations%20Analysis\PRC%20Change\PRC%20Analysis\PRC_Analysis_021616_result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agiarratano\___Operations%20Analysis\PRC%20Change\PRC%20Analysis\PRC_Analysis_021616_results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August 13th, 2015 Peak Hours PRC Benchmark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Charts!$D$4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Charts!$A$5:$A$53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Charts!$D$5:$D$53</c:f>
              <c:numCache>
                <c:formatCode>General</c:formatCode>
                <c:ptCount val="49"/>
                <c:pt idx="0">
                  <c:v>1.0776519775390625E-3</c:v>
                </c:pt>
                <c:pt idx="1">
                  <c:v>0.43000936508178711</c:v>
                </c:pt>
                <c:pt idx="2">
                  <c:v>0</c:v>
                </c:pt>
                <c:pt idx="3">
                  <c:v>0.2010650634765625</c:v>
                </c:pt>
                <c:pt idx="4">
                  <c:v>1.212385356426239</c:v>
                </c:pt>
                <c:pt idx="5">
                  <c:v>0.70001792907714844</c:v>
                </c:pt>
                <c:pt idx="6">
                  <c:v>0.65599822998046875</c:v>
                </c:pt>
                <c:pt idx="7">
                  <c:v>0</c:v>
                </c:pt>
                <c:pt idx="8">
                  <c:v>6.9744765758514404E-2</c:v>
                </c:pt>
                <c:pt idx="9">
                  <c:v>0</c:v>
                </c:pt>
                <c:pt idx="10">
                  <c:v>0.78421211242675781</c:v>
                </c:pt>
                <c:pt idx="11">
                  <c:v>1.6049289703369141</c:v>
                </c:pt>
                <c:pt idx="12">
                  <c:v>0</c:v>
                </c:pt>
                <c:pt idx="13">
                  <c:v>3.3654168248176575E-2</c:v>
                </c:pt>
                <c:pt idx="14">
                  <c:v>0.15868611633777618</c:v>
                </c:pt>
                <c:pt idx="15">
                  <c:v>0</c:v>
                </c:pt>
                <c:pt idx="16">
                  <c:v>0.37738566100597382</c:v>
                </c:pt>
                <c:pt idx="17">
                  <c:v>0</c:v>
                </c:pt>
                <c:pt idx="18">
                  <c:v>1.9832990169525146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3.3755064010620117E-2</c:v>
                </c:pt>
                <c:pt idx="23">
                  <c:v>3.4681439399719238E-2</c:v>
                </c:pt>
                <c:pt idx="24">
                  <c:v>0.17442624270915985</c:v>
                </c:pt>
                <c:pt idx="25">
                  <c:v>0</c:v>
                </c:pt>
                <c:pt idx="26">
                  <c:v>1.4553391933441162</c:v>
                </c:pt>
                <c:pt idx="27">
                  <c:v>0</c:v>
                </c:pt>
                <c:pt idx="28">
                  <c:v>0.29195895791053772</c:v>
                </c:pt>
                <c:pt idx="29">
                  <c:v>7.4202775955200195E-2</c:v>
                </c:pt>
                <c:pt idx="30">
                  <c:v>0</c:v>
                </c:pt>
                <c:pt idx="31">
                  <c:v>1.7787074595689774</c:v>
                </c:pt>
                <c:pt idx="32">
                  <c:v>5.9038311243057251E-2</c:v>
                </c:pt>
                <c:pt idx="33">
                  <c:v>0.29599949717521667</c:v>
                </c:pt>
                <c:pt idx="34">
                  <c:v>0.46665430068969727</c:v>
                </c:pt>
                <c:pt idx="35">
                  <c:v>0.47347259521484375</c:v>
                </c:pt>
                <c:pt idx="36">
                  <c:v>0</c:v>
                </c:pt>
                <c:pt idx="37">
                  <c:v>0.94047319889068604</c:v>
                </c:pt>
                <c:pt idx="38">
                  <c:v>0.13408493995666504</c:v>
                </c:pt>
                <c:pt idx="39">
                  <c:v>0.87684941291809082</c:v>
                </c:pt>
                <c:pt idx="40">
                  <c:v>0.89026904106140137</c:v>
                </c:pt>
                <c:pt idx="41">
                  <c:v>0</c:v>
                </c:pt>
                <c:pt idx="42">
                  <c:v>1.3464353084564209</c:v>
                </c:pt>
                <c:pt idx="43">
                  <c:v>0.11710929870605469</c:v>
                </c:pt>
                <c:pt idx="44">
                  <c:v>0.55009305477142334</c:v>
                </c:pt>
                <c:pt idx="45">
                  <c:v>0.79375958442687988</c:v>
                </c:pt>
                <c:pt idx="46">
                  <c:v>1.2356362342834473</c:v>
                </c:pt>
                <c:pt idx="47">
                  <c:v>0</c:v>
                </c:pt>
                <c:pt idx="48">
                  <c:v>0.57758519053459167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321736"/>
        <c:axId val="245321344"/>
      </c:barChart>
      <c:lineChart>
        <c:grouping val="standard"/>
        <c:varyColors val="0"/>
        <c:ser>
          <c:idx val="0"/>
          <c:order val="0"/>
          <c:tx>
            <c:strRef>
              <c:f>Charts!$B$4</c:f>
              <c:strCache>
                <c:ptCount val="1"/>
                <c:pt idx="0">
                  <c:v>PRC Actual (Calculated)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Charts!$A$5:$A$53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Charts!$B$5:$B$53</c:f>
              <c:numCache>
                <c:formatCode>General</c:formatCode>
                <c:ptCount val="49"/>
                <c:pt idx="0">
                  <c:v>3454.0389098823071</c:v>
                </c:pt>
                <c:pt idx="1">
                  <c:v>3381.1588244736195</c:v>
                </c:pt>
                <c:pt idx="2">
                  <c:v>3299.9420609325171</c:v>
                </c:pt>
                <c:pt idx="3">
                  <c:v>3049.3412067145109</c:v>
                </c:pt>
                <c:pt idx="4">
                  <c:v>2823.9526361376047</c:v>
                </c:pt>
                <c:pt idx="5">
                  <c:v>2834.0643173754215</c:v>
                </c:pt>
                <c:pt idx="6">
                  <c:v>2862.4090280197561</c:v>
                </c:pt>
                <c:pt idx="7">
                  <c:v>2845.2298303991556</c:v>
                </c:pt>
                <c:pt idx="8">
                  <c:v>2804.0684106349945</c:v>
                </c:pt>
                <c:pt idx="9">
                  <c:v>2822.2254495173693</c:v>
                </c:pt>
                <c:pt idx="10">
                  <c:v>2754.9865088611841</c:v>
                </c:pt>
                <c:pt idx="11">
                  <c:v>2723.7113171368837</c:v>
                </c:pt>
                <c:pt idx="12">
                  <c:v>2541.0209215581417</c:v>
                </c:pt>
                <c:pt idx="13">
                  <c:v>2367.2798500359058</c:v>
                </c:pt>
                <c:pt idx="14">
                  <c:v>2463.2735112607479</c:v>
                </c:pt>
                <c:pt idx="15">
                  <c:v>2484.5578084290028</c:v>
                </c:pt>
                <c:pt idx="16">
                  <c:v>2465.2278417348862</c:v>
                </c:pt>
                <c:pt idx="17">
                  <c:v>2507.2367702424526</c:v>
                </c:pt>
                <c:pt idx="18">
                  <c:v>2579.9209014624357</c:v>
                </c:pt>
                <c:pt idx="19">
                  <c:v>2650.5012936741114</c:v>
                </c:pt>
                <c:pt idx="20">
                  <c:v>2590.6721057444811</c:v>
                </c:pt>
                <c:pt idx="21">
                  <c:v>2489.2209325581789</c:v>
                </c:pt>
                <c:pt idx="22">
                  <c:v>2465.9759915322065</c:v>
                </c:pt>
                <c:pt idx="23">
                  <c:v>2375.5227356711403</c:v>
                </c:pt>
                <c:pt idx="24">
                  <c:v>2420.3363860100508</c:v>
                </c:pt>
                <c:pt idx="25">
                  <c:v>2476.156362965703</c:v>
                </c:pt>
                <c:pt idx="26">
                  <c:v>2497.6000371873379</c:v>
                </c:pt>
                <c:pt idx="27">
                  <c:v>2429.0944595485926</c:v>
                </c:pt>
                <c:pt idx="28">
                  <c:v>2438.0561824440956</c:v>
                </c:pt>
                <c:pt idx="29">
                  <c:v>2452.0807643309236</c:v>
                </c:pt>
                <c:pt idx="30">
                  <c:v>2408.7649706229568</c:v>
                </c:pt>
                <c:pt idx="31">
                  <c:v>2459.7311989068985</c:v>
                </c:pt>
                <c:pt idx="32">
                  <c:v>2436.3747188569978</c:v>
                </c:pt>
                <c:pt idx="33">
                  <c:v>2403.0434909686446</c:v>
                </c:pt>
                <c:pt idx="34">
                  <c:v>2447.8581262230873</c:v>
                </c:pt>
                <c:pt idx="35">
                  <c:v>2423.6787631437182</c:v>
                </c:pt>
                <c:pt idx="36">
                  <c:v>2388.9068100750446</c:v>
                </c:pt>
                <c:pt idx="37">
                  <c:v>2629.5231803804636</c:v>
                </c:pt>
                <c:pt idx="38">
                  <c:v>2669.78242225945</c:v>
                </c:pt>
                <c:pt idx="39">
                  <c:v>2699.4695854336023</c:v>
                </c:pt>
                <c:pt idx="40">
                  <c:v>2725.3972288072109</c:v>
                </c:pt>
                <c:pt idx="41">
                  <c:v>2825.1849354073638</c:v>
                </c:pt>
                <c:pt idx="42">
                  <c:v>2929.7899089321727</c:v>
                </c:pt>
                <c:pt idx="43">
                  <c:v>3011.5383589143166</c:v>
                </c:pt>
                <c:pt idx="44">
                  <c:v>3076.8265482500428</c:v>
                </c:pt>
                <c:pt idx="45">
                  <c:v>3203.3352059886092</c:v>
                </c:pt>
                <c:pt idx="46">
                  <c:v>3253.8425457343692</c:v>
                </c:pt>
                <c:pt idx="47">
                  <c:v>3278.580291913473</c:v>
                </c:pt>
                <c:pt idx="48">
                  <c:v>3393.2902446702356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Charts!$C$4</c:f>
              <c:strCache>
                <c:ptCount val="1"/>
                <c:pt idx="0">
                  <c:v>PRC (Real-Time)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Charts!$A$5:$A$53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Charts!$C$5:$C$53</c:f>
              <c:numCache>
                <c:formatCode>General</c:formatCode>
                <c:ptCount val="49"/>
                <c:pt idx="0">
                  <c:v>3454.0399875342846</c:v>
                </c:pt>
                <c:pt idx="1">
                  <c:v>3381.5888338387012</c:v>
                </c:pt>
                <c:pt idx="2">
                  <c:v>3299.9420609325171</c:v>
                </c:pt>
                <c:pt idx="3">
                  <c:v>3049.5422717779875</c:v>
                </c:pt>
                <c:pt idx="4">
                  <c:v>2825.165021494031</c:v>
                </c:pt>
                <c:pt idx="5">
                  <c:v>2834.7643353044987</c:v>
                </c:pt>
                <c:pt idx="6">
                  <c:v>2863.0650262497365</c:v>
                </c:pt>
                <c:pt idx="7">
                  <c:v>2845.2298303991556</c:v>
                </c:pt>
                <c:pt idx="8">
                  <c:v>2804.138155400753</c:v>
                </c:pt>
                <c:pt idx="9">
                  <c:v>2822.2254495173693</c:v>
                </c:pt>
                <c:pt idx="10">
                  <c:v>2755.7707209736109</c:v>
                </c:pt>
                <c:pt idx="11">
                  <c:v>2725.3162461072206</c:v>
                </c:pt>
                <c:pt idx="12">
                  <c:v>2541.0209215581417</c:v>
                </c:pt>
                <c:pt idx="13">
                  <c:v>2367.313504204154</c:v>
                </c:pt>
                <c:pt idx="14">
                  <c:v>2463.4321973770857</c:v>
                </c:pt>
                <c:pt idx="15">
                  <c:v>2484.5578084290028</c:v>
                </c:pt>
                <c:pt idx="16">
                  <c:v>2465.6052273958921</c:v>
                </c:pt>
                <c:pt idx="17">
                  <c:v>2507.2367702424526</c:v>
                </c:pt>
                <c:pt idx="18">
                  <c:v>2581.9042004793882</c:v>
                </c:pt>
                <c:pt idx="19">
                  <c:v>2650.5012936741114</c:v>
                </c:pt>
                <c:pt idx="20">
                  <c:v>2590.6721057444811</c:v>
                </c:pt>
                <c:pt idx="21">
                  <c:v>2489.2209325581789</c:v>
                </c:pt>
                <c:pt idx="22">
                  <c:v>2466.0097465962172</c:v>
                </c:pt>
                <c:pt idx="23">
                  <c:v>2375.55741711054</c:v>
                </c:pt>
                <c:pt idx="24">
                  <c:v>2420.5108122527599</c:v>
                </c:pt>
                <c:pt idx="25">
                  <c:v>2476.156362965703</c:v>
                </c:pt>
                <c:pt idx="26">
                  <c:v>2499.055376380682</c:v>
                </c:pt>
                <c:pt idx="27">
                  <c:v>2429.0944595485926</c:v>
                </c:pt>
                <c:pt idx="28">
                  <c:v>2438.3481414020061</c:v>
                </c:pt>
                <c:pt idx="29">
                  <c:v>2452.1549671068788</c:v>
                </c:pt>
                <c:pt idx="30">
                  <c:v>2408.7649706229568</c:v>
                </c:pt>
                <c:pt idx="31">
                  <c:v>2461.5099063664675</c:v>
                </c:pt>
                <c:pt idx="32">
                  <c:v>2436.4337571682408</c:v>
                </c:pt>
                <c:pt idx="33">
                  <c:v>2403.3394904658198</c:v>
                </c:pt>
                <c:pt idx="34">
                  <c:v>2448.324780523777</c:v>
                </c:pt>
                <c:pt idx="35">
                  <c:v>2424.1522357389331</c:v>
                </c:pt>
                <c:pt idx="36">
                  <c:v>2388.9068100750446</c:v>
                </c:pt>
                <c:pt idx="37">
                  <c:v>2630.4636535793543</c:v>
                </c:pt>
                <c:pt idx="38">
                  <c:v>2669.9165071994066</c:v>
                </c:pt>
                <c:pt idx="39">
                  <c:v>2700.3464348465204</c:v>
                </c:pt>
                <c:pt idx="40">
                  <c:v>2726.2874978482723</c:v>
                </c:pt>
                <c:pt idx="41">
                  <c:v>2825.1849354073638</c:v>
                </c:pt>
                <c:pt idx="42">
                  <c:v>2931.1363442406291</c:v>
                </c:pt>
                <c:pt idx="43">
                  <c:v>3011.6554682130227</c:v>
                </c:pt>
                <c:pt idx="44">
                  <c:v>3077.3766413048143</c:v>
                </c:pt>
                <c:pt idx="45">
                  <c:v>3204.1289655730361</c:v>
                </c:pt>
                <c:pt idx="46">
                  <c:v>3255.0781819686526</c:v>
                </c:pt>
                <c:pt idx="47">
                  <c:v>3278.580291913473</c:v>
                </c:pt>
                <c:pt idx="48">
                  <c:v>3393.8678298607701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20560"/>
        <c:axId val="245320952"/>
      </c:lineChart>
      <c:catAx>
        <c:axId val="2453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20952"/>
        <c:crosses val="autoZero"/>
        <c:auto val="1"/>
        <c:lblAlgn val="ctr"/>
        <c:lblOffset val="100"/>
        <c:tickLblSkip val="2"/>
        <c:noMultiLvlLbl val="0"/>
      </c:catAx>
      <c:valAx>
        <c:axId val="245320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20560"/>
        <c:crosses val="autoZero"/>
        <c:crossBetween val="between"/>
      </c:valAx>
      <c:valAx>
        <c:axId val="2453213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21736"/>
        <c:crosses val="max"/>
        <c:crossBetween val="between"/>
      </c:valAx>
      <c:catAx>
        <c:axId val="245321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321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August 13th, 2015 Peak Hours PRC Analysis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Charts!$B$59</c:f>
              <c:strCache>
                <c:ptCount val="1"/>
                <c:pt idx="0">
                  <c:v>PRC Actual (Calculated)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Charts!$A$60:$A$108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Charts!$B$60:$B$108</c:f>
              <c:numCache>
                <c:formatCode>General</c:formatCode>
                <c:ptCount val="49"/>
                <c:pt idx="0">
                  <c:v>3454.0389098823071</c:v>
                </c:pt>
                <c:pt idx="1">
                  <c:v>3381.1588244736195</c:v>
                </c:pt>
                <c:pt idx="2">
                  <c:v>3299.9420609325171</c:v>
                </c:pt>
                <c:pt idx="3">
                  <c:v>3049.3412067145109</c:v>
                </c:pt>
                <c:pt idx="4">
                  <c:v>2823.9526361376047</c:v>
                </c:pt>
                <c:pt idx="5">
                  <c:v>2834.0643173754215</c:v>
                </c:pt>
                <c:pt idx="6">
                  <c:v>2862.4090280197561</c:v>
                </c:pt>
                <c:pt idx="7">
                  <c:v>2845.2298303991556</c:v>
                </c:pt>
                <c:pt idx="8">
                  <c:v>2804.0684106349945</c:v>
                </c:pt>
                <c:pt idx="9">
                  <c:v>2822.2254495173693</c:v>
                </c:pt>
                <c:pt idx="10">
                  <c:v>2754.9865088611841</c:v>
                </c:pt>
                <c:pt idx="11">
                  <c:v>2723.7113171368837</c:v>
                </c:pt>
                <c:pt idx="12">
                  <c:v>2541.0209215581417</c:v>
                </c:pt>
                <c:pt idx="13">
                  <c:v>2367.2798500359058</c:v>
                </c:pt>
                <c:pt idx="14">
                  <c:v>2463.2735112607479</c:v>
                </c:pt>
                <c:pt idx="15">
                  <c:v>2484.5578084290028</c:v>
                </c:pt>
                <c:pt idx="16">
                  <c:v>2465.2278417348862</c:v>
                </c:pt>
                <c:pt idx="17">
                  <c:v>2507.2367702424526</c:v>
                </c:pt>
                <c:pt idx="18">
                  <c:v>2579.9209014624357</c:v>
                </c:pt>
                <c:pt idx="19">
                  <c:v>2650.5012936741114</c:v>
                </c:pt>
                <c:pt idx="20">
                  <c:v>2590.6721057444811</c:v>
                </c:pt>
                <c:pt idx="21">
                  <c:v>2489.2209325581789</c:v>
                </c:pt>
                <c:pt idx="22">
                  <c:v>2465.9759915322065</c:v>
                </c:pt>
                <c:pt idx="23">
                  <c:v>2375.5227356711403</c:v>
                </c:pt>
                <c:pt idx="24">
                  <c:v>2420.3363860100508</c:v>
                </c:pt>
                <c:pt idx="25">
                  <c:v>2476.156362965703</c:v>
                </c:pt>
                <c:pt idx="26">
                  <c:v>2497.6000371873379</c:v>
                </c:pt>
                <c:pt idx="27">
                  <c:v>2429.0944595485926</c:v>
                </c:pt>
                <c:pt idx="28">
                  <c:v>2438.0561824440956</c:v>
                </c:pt>
                <c:pt idx="29">
                  <c:v>2452.0807643309236</c:v>
                </c:pt>
                <c:pt idx="30">
                  <c:v>2408.7649706229568</c:v>
                </c:pt>
                <c:pt idx="31">
                  <c:v>2459.7311989068985</c:v>
                </c:pt>
                <c:pt idx="32">
                  <c:v>2436.3747188569978</c:v>
                </c:pt>
                <c:pt idx="33">
                  <c:v>2403.0434909686446</c:v>
                </c:pt>
                <c:pt idx="34">
                  <c:v>2447.8581262230873</c:v>
                </c:pt>
                <c:pt idx="35">
                  <c:v>2423.6787631437182</c:v>
                </c:pt>
                <c:pt idx="36">
                  <c:v>2388.9068100750446</c:v>
                </c:pt>
                <c:pt idx="37">
                  <c:v>2629.5231803804636</c:v>
                </c:pt>
                <c:pt idx="38">
                  <c:v>2669.78242225945</c:v>
                </c:pt>
                <c:pt idx="39">
                  <c:v>2699.4695854336023</c:v>
                </c:pt>
                <c:pt idx="40">
                  <c:v>2725.3972288072109</c:v>
                </c:pt>
                <c:pt idx="41">
                  <c:v>2825.1849354073638</c:v>
                </c:pt>
                <c:pt idx="42">
                  <c:v>2929.7899089321727</c:v>
                </c:pt>
                <c:pt idx="43">
                  <c:v>3011.5383589143166</c:v>
                </c:pt>
                <c:pt idx="44">
                  <c:v>3076.8265482500428</c:v>
                </c:pt>
                <c:pt idx="45">
                  <c:v>3203.3352059886092</c:v>
                </c:pt>
                <c:pt idx="46">
                  <c:v>3253.8425457343692</c:v>
                </c:pt>
                <c:pt idx="47">
                  <c:v>3278.580291913473</c:v>
                </c:pt>
                <c:pt idx="48">
                  <c:v>3393.2902446702356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Charts!$C$59</c:f>
              <c:strCache>
                <c:ptCount val="1"/>
                <c:pt idx="0">
                  <c:v>PRC (0.99 Minimum RDF)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Charts!$A$60:$A$108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Charts!$C$60:$C$108</c:f>
              <c:numCache>
                <c:formatCode>General</c:formatCode>
                <c:ptCount val="49"/>
                <c:pt idx="0">
                  <c:v>3647.3451479976179</c:v>
                </c:pt>
                <c:pt idx="1">
                  <c:v>3591.5491735489368</c:v>
                </c:pt>
                <c:pt idx="2">
                  <c:v>3508.6371484931715</c:v>
                </c:pt>
                <c:pt idx="3">
                  <c:v>3232.3070388773685</c:v>
                </c:pt>
                <c:pt idx="4">
                  <c:v>3029.0871015313869</c:v>
                </c:pt>
                <c:pt idx="5">
                  <c:v>3004.1226109182835</c:v>
                </c:pt>
                <c:pt idx="6">
                  <c:v>3047.0735108930762</c:v>
                </c:pt>
                <c:pt idx="7">
                  <c:v>3024.9341877064699</c:v>
                </c:pt>
                <c:pt idx="8">
                  <c:v>2990.6794132194527</c:v>
                </c:pt>
                <c:pt idx="9">
                  <c:v>3020.1772429438838</c:v>
                </c:pt>
                <c:pt idx="10">
                  <c:v>2939.6968596702818</c:v>
                </c:pt>
                <c:pt idx="11">
                  <c:v>2897.5311028996703</c:v>
                </c:pt>
                <c:pt idx="12">
                  <c:v>2718.9663880472185</c:v>
                </c:pt>
                <c:pt idx="13">
                  <c:v>2525.9010949318408</c:v>
                </c:pt>
                <c:pt idx="14">
                  <c:v>2592.1554875810152</c:v>
                </c:pt>
                <c:pt idx="15">
                  <c:v>2630.47365197301</c:v>
                </c:pt>
                <c:pt idx="16">
                  <c:v>2607.3144193487178</c:v>
                </c:pt>
                <c:pt idx="17">
                  <c:v>2629.176005960227</c:v>
                </c:pt>
                <c:pt idx="18">
                  <c:v>2715.3492262552982</c:v>
                </c:pt>
                <c:pt idx="19">
                  <c:v>2788.1098494507087</c:v>
                </c:pt>
                <c:pt idx="20">
                  <c:v>2743.2509976531273</c:v>
                </c:pt>
                <c:pt idx="21">
                  <c:v>2644.8678150941141</c:v>
                </c:pt>
                <c:pt idx="22">
                  <c:v>2606.4896099880939</c:v>
                </c:pt>
                <c:pt idx="23">
                  <c:v>2501.6673938914319</c:v>
                </c:pt>
                <c:pt idx="24">
                  <c:v>2535.3106119173776</c:v>
                </c:pt>
                <c:pt idx="25">
                  <c:v>2588.1954172393089</c:v>
                </c:pt>
                <c:pt idx="26">
                  <c:v>2629.3812698149691</c:v>
                </c:pt>
                <c:pt idx="27">
                  <c:v>2571.8445814443835</c:v>
                </c:pt>
                <c:pt idx="28">
                  <c:v>2552.0635730309496</c:v>
                </c:pt>
                <c:pt idx="29">
                  <c:v>2571.6090974274284</c:v>
                </c:pt>
                <c:pt idx="30">
                  <c:v>2529.0278986367593</c:v>
                </c:pt>
                <c:pt idx="31">
                  <c:v>2571.6021164541248</c:v>
                </c:pt>
                <c:pt idx="32">
                  <c:v>2555.5927028514816</c:v>
                </c:pt>
                <c:pt idx="33">
                  <c:v>2528.6254804715522</c:v>
                </c:pt>
                <c:pt idx="34">
                  <c:v>2564.7080446801187</c:v>
                </c:pt>
                <c:pt idx="35">
                  <c:v>2552.7524823457602</c:v>
                </c:pt>
                <c:pt idx="36">
                  <c:v>2528.9042713856697</c:v>
                </c:pt>
                <c:pt idx="37">
                  <c:v>2775.6245293358566</c:v>
                </c:pt>
                <c:pt idx="38">
                  <c:v>2819.0104766885052</c:v>
                </c:pt>
                <c:pt idx="39">
                  <c:v>2868.0422683445227</c:v>
                </c:pt>
                <c:pt idx="40">
                  <c:v>2896.1985973060146</c:v>
                </c:pt>
                <c:pt idx="41">
                  <c:v>2982.8931643740771</c:v>
                </c:pt>
                <c:pt idx="42">
                  <c:v>3111.7024355560543</c:v>
                </c:pt>
                <c:pt idx="43">
                  <c:v>3190.7178614884401</c:v>
                </c:pt>
                <c:pt idx="44">
                  <c:v>3260.3672236091734</c:v>
                </c:pt>
                <c:pt idx="45">
                  <c:v>3375.0168397217994</c:v>
                </c:pt>
                <c:pt idx="46">
                  <c:v>3439.9953955012575</c:v>
                </c:pt>
                <c:pt idx="47">
                  <c:v>3479.7472291694885</c:v>
                </c:pt>
                <c:pt idx="48">
                  <c:v>3587.8815237965591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Charts!$D$59</c:f>
              <c:strCache>
                <c:ptCount val="1"/>
                <c:pt idx="0">
                  <c:v>PRC (No RDF)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Charts!$A$60:$A$108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Charts!$D$60:$D$108</c:f>
              <c:numCache>
                <c:formatCode>General</c:formatCode>
                <c:ptCount val="49"/>
                <c:pt idx="0">
                  <c:v>3707.3993073215483</c:v>
                </c:pt>
                <c:pt idx="1">
                  <c:v>3699.387117501974</c:v>
                </c:pt>
                <c:pt idx="2">
                  <c:v>3615.0792587950227</c:v>
                </c:pt>
                <c:pt idx="3">
                  <c:v>3339.3852654540542</c:v>
                </c:pt>
                <c:pt idx="4">
                  <c:v>3139.8432258323437</c:v>
                </c:pt>
                <c:pt idx="5">
                  <c:v>3087.2416865084178</c:v>
                </c:pt>
                <c:pt idx="6">
                  <c:v>3142.0282645437719</c:v>
                </c:pt>
                <c:pt idx="7">
                  <c:v>3113.7546865458489</c:v>
                </c:pt>
                <c:pt idx="8">
                  <c:v>3090.7815522985456</c:v>
                </c:pt>
                <c:pt idx="9">
                  <c:v>3117.2287819377188</c:v>
                </c:pt>
                <c:pt idx="10">
                  <c:v>3027.6668542990683</c:v>
                </c:pt>
                <c:pt idx="11">
                  <c:v>2987.602184976578</c:v>
                </c:pt>
                <c:pt idx="12">
                  <c:v>2803.4697945861822</c:v>
                </c:pt>
                <c:pt idx="13">
                  <c:v>2672.4362546920779</c:v>
                </c:pt>
                <c:pt idx="14">
                  <c:v>2718.4422339398857</c:v>
                </c:pt>
                <c:pt idx="15">
                  <c:v>2764.7686468098163</c:v>
                </c:pt>
                <c:pt idx="16">
                  <c:v>2735.8130987606046</c:v>
                </c:pt>
                <c:pt idx="17">
                  <c:v>2741.4822367761135</c:v>
                </c:pt>
                <c:pt idx="18">
                  <c:v>2843.8132083957194</c:v>
                </c:pt>
                <c:pt idx="19">
                  <c:v>2921.9149549404383</c:v>
                </c:pt>
                <c:pt idx="20">
                  <c:v>2883.8992492122652</c:v>
                </c:pt>
                <c:pt idx="21">
                  <c:v>2789.6916033364532</c:v>
                </c:pt>
                <c:pt idx="22">
                  <c:v>2727.4792258871794</c:v>
                </c:pt>
                <c:pt idx="23">
                  <c:v>2614.4276004153262</c:v>
                </c:pt>
                <c:pt idx="24">
                  <c:v>2645.7074549425838</c:v>
                </c:pt>
                <c:pt idx="25">
                  <c:v>2691.6503599683047</c:v>
                </c:pt>
                <c:pt idx="26">
                  <c:v>2755.8994611296657</c:v>
                </c:pt>
                <c:pt idx="27">
                  <c:v>2697.3205225000384</c:v>
                </c:pt>
                <c:pt idx="28">
                  <c:v>2662.2642914757735</c:v>
                </c:pt>
                <c:pt idx="29">
                  <c:v>2684.1830370263451</c:v>
                </c:pt>
                <c:pt idx="30">
                  <c:v>2645.6078035582896</c:v>
                </c:pt>
                <c:pt idx="31">
                  <c:v>2676.7502525329587</c:v>
                </c:pt>
                <c:pt idx="32">
                  <c:v>2665.3759686538651</c:v>
                </c:pt>
                <c:pt idx="33">
                  <c:v>2642.1307284379</c:v>
                </c:pt>
                <c:pt idx="34">
                  <c:v>2675.5939580454824</c:v>
                </c:pt>
                <c:pt idx="35">
                  <c:v>2672.4499671565886</c:v>
                </c:pt>
                <c:pt idx="36">
                  <c:v>2654.0928178467752</c:v>
                </c:pt>
                <c:pt idx="37">
                  <c:v>2894.8369605479238</c:v>
                </c:pt>
                <c:pt idx="38">
                  <c:v>2937.4778065711262</c:v>
                </c:pt>
                <c:pt idx="39">
                  <c:v>3006.3105159865613</c:v>
                </c:pt>
                <c:pt idx="40">
                  <c:v>3034.8225943908687</c:v>
                </c:pt>
                <c:pt idx="41">
                  <c:v>3108.4955049190517</c:v>
                </c:pt>
                <c:pt idx="42">
                  <c:v>3254.119643413901</c:v>
                </c:pt>
                <c:pt idx="43">
                  <c:v>3334.0498195050732</c:v>
                </c:pt>
                <c:pt idx="44">
                  <c:v>3396.7001359778642</c:v>
                </c:pt>
                <c:pt idx="45">
                  <c:v>3500.216882821202</c:v>
                </c:pt>
                <c:pt idx="46">
                  <c:v>3581.398206899762</c:v>
                </c:pt>
                <c:pt idx="47">
                  <c:v>3623.5397396583558</c:v>
                </c:pt>
                <c:pt idx="48">
                  <c:v>3729.576536777497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931728"/>
        <c:axId val="173661760"/>
      </c:lineChart>
      <c:catAx>
        <c:axId val="17193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85000"/>
                  <a:lumOff val="15000"/>
                  <a:alpha val="79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61760"/>
        <c:crosses val="autoZero"/>
        <c:auto val="1"/>
        <c:lblAlgn val="ctr"/>
        <c:lblOffset val="100"/>
        <c:tickLblSkip val="2"/>
        <c:noMultiLvlLbl val="0"/>
      </c:catAx>
      <c:valAx>
        <c:axId val="17366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Count</a:t>
            </a:r>
            <a:r>
              <a:rPr lang="en-US" sz="1600" baseline="0" dirty="0"/>
              <a:t> of 5-min Intervals Where PRC &lt; 3,000MW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min_prc!$DZ$6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min_prc!$A$7:$A$55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min_prc!$DZ$7:$DZ$55</c:f>
              <c:numCache>
                <c:formatCode>General</c:formatCode>
                <c:ptCount val="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7</c:v>
                </c:pt>
                <c:pt idx="20">
                  <c:v>7</c:v>
                </c:pt>
                <c:pt idx="21">
                  <c:v>11</c:v>
                </c:pt>
                <c:pt idx="22">
                  <c:v>11</c:v>
                </c:pt>
                <c:pt idx="23">
                  <c:v>9</c:v>
                </c:pt>
                <c:pt idx="24">
                  <c:v>12</c:v>
                </c:pt>
                <c:pt idx="25">
                  <c:v>11</c:v>
                </c:pt>
                <c:pt idx="26">
                  <c:v>13</c:v>
                </c:pt>
                <c:pt idx="27">
                  <c:v>15</c:v>
                </c:pt>
                <c:pt idx="28">
                  <c:v>14</c:v>
                </c:pt>
                <c:pt idx="29">
                  <c:v>14</c:v>
                </c:pt>
                <c:pt idx="30">
                  <c:v>15</c:v>
                </c:pt>
                <c:pt idx="31">
                  <c:v>14</c:v>
                </c:pt>
                <c:pt idx="32">
                  <c:v>11</c:v>
                </c:pt>
                <c:pt idx="33">
                  <c:v>10</c:v>
                </c:pt>
                <c:pt idx="34">
                  <c:v>13</c:v>
                </c:pt>
                <c:pt idx="35">
                  <c:v>13</c:v>
                </c:pt>
                <c:pt idx="36">
                  <c:v>7</c:v>
                </c:pt>
                <c:pt idx="37">
                  <c:v>3</c:v>
                </c:pt>
                <c:pt idx="38">
                  <c:v>4</c:v>
                </c:pt>
                <c:pt idx="39">
                  <c:v>2</c:v>
                </c:pt>
                <c:pt idx="40">
                  <c:v>1</c:v>
                </c:pt>
                <c:pt idx="41">
                  <c:v>2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62544"/>
        <c:axId val="173662936"/>
      </c:barChart>
      <c:catAx>
        <c:axId val="1736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62936"/>
        <c:crosses val="autoZero"/>
        <c:auto val="1"/>
        <c:lblAlgn val="ctr"/>
        <c:lblOffset val="100"/>
        <c:noMultiLvlLbl val="0"/>
      </c:catAx>
      <c:valAx>
        <c:axId val="17366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Interval</a:t>
                </a:r>
                <a:r>
                  <a:rPr lang="en-US" baseline="0" dirty="0"/>
                  <a:t> Count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6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Reserve   Discount Factor (RDF</a:t>
            </a:r>
            <a:r>
              <a:rPr lang="en-US" b="1" dirty="0" smtClean="0"/>
              <a:t>) and </a:t>
            </a:r>
            <a:r>
              <a:rPr lang="en-US" b="1" dirty="0" smtClean="0"/>
              <a:t>Changes </a:t>
            </a:r>
            <a:r>
              <a:rPr lang="en-US" b="1" dirty="0"/>
              <a:t>to 2016 Ancillary Service Methodology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ERCOT </a:t>
            </a:r>
            <a:r>
              <a:rPr lang="en-US" dirty="0"/>
              <a:t>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 smtClean="0"/>
              <a:t>Lowest PRC Intervals (&lt;3,00MW) with RDF Increase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990600"/>
          <a:ext cx="8153401" cy="5029199"/>
        </p:xfrm>
        <a:graphic>
          <a:graphicData uri="http://schemas.openxmlformats.org/drawingml/2006/table">
            <a:tbl>
              <a:tblPr/>
              <a:tblGrid>
                <a:gridCol w="2223655"/>
                <a:gridCol w="2964873"/>
                <a:gridCol w="2964873"/>
              </a:tblGrid>
              <a:tr h="3730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RDF Increase Impact on PRC Intervals &lt; 3,000 MW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RDF) MW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(2%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RDF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MW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42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(HE15 - HE18)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HE15 - HE16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HE17 - HE18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42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98th Percentile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(HE15 - HE18)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HE15 - HE16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HE17 - HE18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42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95th Percentile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(HE15 - HE18)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HE15 - HE16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HE17 - HE18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4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ERCOT Temp –Weighted Weather zone temp – 4 Hour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1554"/>
            <a:ext cx="8153399" cy="520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3276600"/>
            <a:ext cx="7543800" cy="2286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419600"/>
            <a:ext cx="7543800" cy="2286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 anchor="ctr"/>
          <a:lstStyle/>
          <a:p>
            <a:r>
              <a:rPr lang="en-US" dirty="0" smtClean="0"/>
              <a:t>ERCOT’s Recommendation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257800"/>
          </a:xfrm>
        </p:spPr>
        <p:txBody>
          <a:bodyPr/>
          <a:lstStyle/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ERCOT </a:t>
            </a:r>
            <a:r>
              <a:rPr lang="en-US" sz="2400" dirty="0" smtClean="0"/>
              <a:t>recommends procuring a additional 200 MW of RRS during HE 15 through HE 18 (4 hour block) when there is higher likelihood of RDF being less than 1 across all the weather zones for all hours within a block. (This assumes up to 200 MW of RRS adjustment for 1% RDF)</a:t>
            </a:r>
          </a:p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This increases RRS procurement for </a:t>
            </a:r>
            <a:r>
              <a:rPr lang="en-US" sz="2400" dirty="0"/>
              <a:t>HE 15 through HE 18 </a:t>
            </a:r>
            <a:r>
              <a:rPr lang="en-US" sz="2400" dirty="0" smtClean="0"/>
              <a:t>in July, and August of 2016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Vs Proposed RRS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6" y="779805"/>
            <a:ext cx="4029863" cy="5316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79805"/>
            <a:ext cx="4187952" cy="5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Vs Proposed RRS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" y="914399"/>
            <a:ext cx="4078147" cy="5257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50" y="901379"/>
            <a:ext cx="4442749" cy="52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and Recommendations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ERCOT Temperature – Weighted Average Temp of Weather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14400"/>
            <a:ext cx="7543800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" y="4191000"/>
            <a:ext cx="7543800" cy="762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9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ERCOT Temperature – Weighted Average Temp of Weather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90600"/>
            <a:ext cx="7924799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225638"/>
            <a:ext cx="7924799" cy="797776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Timeline</a:t>
            </a:r>
          </a:p>
          <a:p>
            <a:r>
              <a:rPr lang="en-US" dirty="0"/>
              <a:t>ERCOT Weather Zones</a:t>
            </a:r>
          </a:p>
          <a:p>
            <a:r>
              <a:rPr lang="en-US" dirty="0"/>
              <a:t>Reserve Discount Factor (RDF) Adjustment  Analysis</a:t>
            </a:r>
          </a:p>
          <a:p>
            <a:r>
              <a:rPr lang="en-US" dirty="0"/>
              <a:t>Proposed changes to the 2016 Ancillary Service Methodology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 for review of AS Methodology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79" y="1051347"/>
            <a:ext cx="7126842" cy="4907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Weather Zones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71" y="953803"/>
            <a:ext cx="8151058" cy="51027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Stations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058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2133600"/>
            <a:ext cx="5867400" cy="15240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9775" y="1447800"/>
            <a:ext cx="5867400" cy="15240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191000"/>
            <a:ext cx="5867400" cy="15240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Discount Factor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Reserve Discount Factor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" y="914400"/>
            <a:ext cx="8438606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13</a:t>
            </a:r>
            <a:r>
              <a:rPr lang="en-US" baseline="30000" dirty="0"/>
              <a:t>th</a:t>
            </a:r>
            <a:r>
              <a:rPr lang="en-US" dirty="0"/>
              <a:t>, 2015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13</a:t>
            </a:r>
            <a:r>
              <a:rPr lang="en-US" baseline="30000" dirty="0"/>
              <a:t>th</a:t>
            </a:r>
            <a:r>
              <a:rPr lang="en-US" dirty="0"/>
              <a:t>, 2015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2665708" y="3657600"/>
            <a:ext cx="6170444" cy="11695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70C0"/>
                </a:solidFill>
              </a:rPr>
              <a:t>-PRC Actual (Calculated) determined using 0.98 RDF as in Real-Time</a:t>
            </a:r>
            <a:r>
              <a:rPr lang="en-US" sz="1400" b="1" dirty="0" smtClean="0">
                <a:solidFill>
                  <a:srgbClr val="00B0F0"/>
                </a:solidFill>
              </a:rPr>
              <a:t>. 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-PRC calculated using a maximum 1% discount; effectively replacing any 0.98 RDF with a 0.99 RDF.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-PRC (No RDF) eliminates any discount from the HSL in the PRC equations for each individual unit.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Low </a:t>
            </a:r>
            <a:r>
              <a:rPr lang="en-US" sz="2800" dirty="0"/>
              <a:t>PRC Intervals (&lt;3,00MW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600200"/>
            <a:ext cx="28956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299 sampled intervals where PRC &lt; 3,000 MW between HE15 and HE18.</a:t>
            </a:r>
            <a:endParaRPr lang="en-US" sz="1400" i="1" u="sng" dirty="0"/>
          </a:p>
        </p:txBody>
      </p:sp>
    </p:spTree>
    <p:extLst>
      <p:ext uri="{BB962C8B-B14F-4D97-AF65-F5344CB8AC3E}">
        <p14:creationId xmlns:p14="http://schemas.microsoft.com/office/powerpoint/2010/main" val="23592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389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Discussion Points</vt:lpstr>
      <vt:lpstr>Proposed timeline for review of AS Methodology</vt:lpstr>
      <vt:lpstr>ERCOT Weather Zones </vt:lpstr>
      <vt:lpstr>Weather Stations </vt:lpstr>
      <vt:lpstr>Reserve Discount Factor                                                     Reserve Discount Factor</vt:lpstr>
      <vt:lpstr>August 13th, 2015 Benchmark</vt:lpstr>
      <vt:lpstr>August 13th, 2015 Benchmark</vt:lpstr>
      <vt:lpstr>Low PRC Intervals (&lt;3,00MW)</vt:lpstr>
      <vt:lpstr>Lowest PRC Intervals (&lt;3,00MW) with RDF Increase</vt:lpstr>
      <vt:lpstr>ERCOT Temp –Weighted Weather zone temp – 4 Hour Block</vt:lpstr>
      <vt:lpstr>ERCOT’s Recommendation</vt:lpstr>
      <vt:lpstr>Current Vs Proposed RRS </vt:lpstr>
      <vt:lpstr>Current Vs Proposed RRS </vt:lpstr>
      <vt:lpstr>Questions and Recommendations </vt:lpstr>
      <vt:lpstr>ERCOT Temperature – Weighted Average Temp of Weather zone</vt:lpstr>
      <vt:lpstr>ERCOT Temperature – Weighted Average Temp of Weather zone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ERCOT</cp:lastModifiedBy>
  <cp:revision>32</cp:revision>
  <cp:lastPrinted>2016-01-21T20:53:15Z</cp:lastPrinted>
  <dcterms:created xsi:type="dcterms:W3CDTF">2016-01-21T15:20:31Z</dcterms:created>
  <dcterms:modified xsi:type="dcterms:W3CDTF">2016-03-30T16:56:58Z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