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2.xml" ContentType="application/vnd.openxmlformats-officedocument.themeOverride+xml"/>
  <Override PartName="/ppt/notesSlides/notesSlide13.xml" ContentType="application/vnd.openxmlformats-officedocument.presentationml.notesSlide+xml"/>
  <Override PartName="/ppt/theme/themeOverride3.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6"/>
  </p:notesMasterIdLst>
  <p:handoutMasterIdLst>
    <p:handoutMasterId r:id="rId27"/>
  </p:handoutMasterIdLst>
  <p:sldIdLst>
    <p:sldId id="260" r:id="rId7"/>
    <p:sldId id="258" r:id="rId8"/>
    <p:sldId id="257" r:id="rId9"/>
    <p:sldId id="261" r:id="rId10"/>
    <p:sldId id="262" r:id="rId11"/>
    <p:sldId id="276" r:id="rId12"/>
    <p:sldId id="285" r:id="rId13"/>
    <p:sldId id="283" r:id="rId14"/>
    <p:sldId id="282" r:id="rId15"/>
    <p:sldId id="263" r:id="rId16"/>
    <p:sldId id="264" r:id="rId17"/>
    <p:sldId id="277" r:id="rId18"/>
    <p:sldId id="275" r:id="rId19"/>
    <p:sldId id="265" r:id="rId20"/>
    <p:sldId id="278" r:id="rId21"/>
    <p:sldId id="266" r:id="rId22"/>
    <p:sldId id="279" r:id="rId23"/>
    <p:sldId id="284" r:id="rId24"/>
    <p:sldId id="273"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rendran, Resmi" initials="SR" lastIdx="2" clrIdx="0">
    <p:extLst>
      <p:ext uri="{19B8F6BF-5375-455C-9EA6-DF929625EA0E}">
        <p15:presenceInfo xmlns:p15="http://schemas.microsoft.com/office/powerpoint/2012/main" userId="S-1-5-21-639947351-343809578-3807592339-47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howGuides="1">
      <p:cViewPr varScale="1">
        <p:scale>
          <a:sx n="102" d="100"/>
          <a:sy n="102" d="100"/>
        </p:scale>
        <p:origin x="120" y="3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3/24/2016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718043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781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2620989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a:p>
        </p:txBody>
      </p:sp>
    </p:spTree>
    <p:extLst>
      <p:ext uri="{BB962C8B-B14F-4D97-AF65-F5344CB8AC3E}">
        <p14:creationId xmlns:p14="http://schemas.microsoft.com/office/powerpoint/2010/main" val="4207454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758101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754344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19</a:t>
            </a:fld>
            <a:endParaRPr lang="en-US"/>
          </a:p>
        </p:txBody>
      </p:sp>
    </p:spTree>
    <p:extLst>
      <p:ext uri="{BB962C8B-B14F-4D97-AF65-F5344CB8AC3E}">
        <p14:creationId xmlns:p14="http://schemas.microsoft.com/office/powerpoint/2010/main" val="2337974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982008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423175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482784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046748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504853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780858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440302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382000" y="6561138"/>
            <a:ext cx="6858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3200" b="1">
                <a:solidFill>
                  <a:schemeClr val="accent1"/>
                </a:solidFill>
                <a:latin typeface="Book Antiqua"/>
                <a:cs typeface="Book Antiqua"/>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lvl1pPr>
              <a:defRPr>
                <a:latin typeface="Book Antiqua"/>
                <a:cs typeface="Book Antiqua"/>
              </a:defRPr>
            </a:lvl1pPr>
            <a:lvl2pPr>
              <a:defRPr>
                <a:latin typeface="Book Antiqua"/>
                <a:cs typeface="Book Antiqua"/>
              </a:defRPr>
            </a:lvl2pPr>
            <a:lvl3pPr>
              <a:defRPr>
                <a:latin typeface="Book Antiqua"/>
                <a:cs typeface="Book Antiqua"/>
              </a:defRPr>
            </a:lvl3pPr>
            <a:lvl4pPr>
              <a:defRPr>
                <a:latin typeface="Book Antiqua"/>
                <a:cs typeface="Book Antiqua"/>
              </a:defRPr>
            </a:lvl4pPr>
            <a:lvl5pPr>
              <a:defRPr>
                <a:latin typeface="Book Antiqua"/>
                <a:cs typeface="Book Antiqu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305800" y="6561138"/>
            <a:ext cx="7620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a:latin typeface="Book Antiqua"/>
                <a:cs typeface="Book Antiqua"/>
              </a:defRPr>
            </a:lvl1pPr>
            <a:lvl2pPr>
              <a:defRPr>
                <a:latin typeface="Book Antiqua"/>
                <a:cs typeface="Book Antiqua"/>
              </a:defRPr>
            </a:lvl2pPr>
            <a:lvl3pPr>
              <a:defRPr>
                <a:latin typeface="Book Antiqua"/>
                <a:cs typeface="Book Antiqua"/>
              </a:defRPr>
            </a:lvl3pPr>
            <a:lvl4pPr>
              <a:defRPr>
                <a:latin typeface="Book Antiqua"/>
                <a:cs typeface="Book Antiqua"/>
              </a:defRPr>
            </a:lvl4pPr>
            <a:lvl5pPr>
              <a:defRPr>
                <a:latin typeface="Book Antiqua"/>
                <a:cs typeface="Book Antiqu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229600" y="6561138"/>
            <a:ext cx="838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3.xml"/><Relationship Id="rId5" Type="http://schemas.openxmlformats.org/officeDocument/2006/relationships/image" Target="../media/image5.emf"/><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646034" cy="2985433"/>
          </a:xfrm>
          <a:prstGeom prst="rect">
            <a:avLst/>
          </a:prstGeom>
          <a:noFill/>
        </p:spPr>
        <p:txBody>
          <a:bodyPr wrap="square" rtlCol="0">
            <a:spAutoFit/>
          </a:bodyPr>
          <a:lstStyle/>
          <a:p>
            <a:r>
              <a:rPr lang="en-US" sz="3200" b="1" dirty="0" smtClean="0">
                <a:latin typeface="Book Antiqua"/>
                <a:cs typeface="Book Antiqua"/>
              </a:rPr>
              <a:t>NPRR 649 Alternatives</a:t>
            </a:r>
            <a:endParaRPr lang="en-US" sz="2400" b="1" dirty="0">
              <a:latin typeface="Book Antiqua"/>
              <a:cs typeface="Book Antiqua"/>
            </a:endParaRPr>
          </a:p>
          <a:p>
            <a:endParaRPr lang="en-US" sz="2400" dirty="0" smtClean="0">
              <a:latin typeface="Book Antiqua"/>
              <a:cs typeface="Book Antiqua"/>
            </a:endParaRPr>
          </a:p>
          <a:p>
            <a:endParaRPr lang="en-US" sz="2400" dirty="0">
              <a:latin typeface="Book Antiqua"/>
              <a:cs typeface="Book Antiqua"/>
            </a:endParaRPr>
          </a:p>
          <a:p>
            <a:r>
              <a:rPr lang="en-US" dirty="0" smtClean="0">
                <a:latin typeface="Book Antiqua"/>
                <a:cs typeface="Book Antiqua"/>
              </a:rPr>
              <a:t>Austin Rosel</a:t>
            </a:r>
          </a:p>
          <a:p>
            <a:r>
              <a:rPr lang="en-US" dirty="0" smtClean="0">
                <a:latin typeface="Book Antiqua"/>
                <a:cs typeface="Book Antiqua"/>
              </a:rPr>
              <a:t>Chad Thompson</a:t>
            </a:r>
          </a:p>
          <a:p>
            <a:r>
              <a:rPr lang="en-US" dirty="0" smtClean="0">
                <a:latin typeface="Book Antiqua"/>
                <a:cs typeface="Book Antiqua"/>
              </a:rPr>
              <a:t>Resmi Surendran</a:t>
            </a:r>
            <a:endParaRPr lang="en-US" dirty="0">
              <a:latin typeface="Book Antiqua"/>
              <a:cs typeface="Book Antiqua"/>
            </a:endParaRPr>
          </a:p>
          <a:p>
            <a:endParaRPr lang="en-US" dirty="0" smtClean="0">
              <a:latin typeface="Book Antiqua"/>
              <a:cs typeface="Book Antiqua"/>
            </a:endParaRPr>
          </a:p>
          <a:p>
            <a:endParaRPr lang="en-US" dirty="0">
              <a:latin typeface="Book Antiqua"/>
              <a:cs typeface="Book Antiqua"/>
            </a:endParaRPr>
          </a:p>
          <a:p>
            <a:r>
              <a:rPr lang="en-US" dirty="0" smtClean="0">
                <a:latin typeface="Book Antiqua"/>
                <a:cs typeface="Book Antiqua"/>
              </a:rPr>
              <a:t>March 31, 2016</a:t>
            </a:r>
            <a:endParaRPr lang="en-US" dirty="0">
              <a:latin typeface="Book Antiqua"/>
              <a:cs typeface="Book Antiqua"/>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Option 2:  Override Resource Node LMP</a:t>
            </a:r>
            <a:endParaRPr lang="en-US" dirty="0"/>
          </a:p>
        </p:txBody>
      </p:sp>
      <p:sp>
        <p:nvSpPr>
          <p:cNvPr id="3" name="Content Placeholder 2"/>
          <p:cNvSpPr>
            <a:spLocks noGrp="1"/>
          </p:cNvSpPr>
          <p:nvPr>
            <p:ph idx="1"/>
          </p:nvPr>
        </p:nvSpPr>
        <p:spPr>
          <a:xfrm>
            <a:off x="381000" y="1447800"/>
            <a:ext cx="8534400" cy="5181600"/>
          </a:xfrm>
        </p:spPr>
        <p:txBody>
          <a:bodyPr/>
          <a:lstStyle/>
          <a:p>
            <a:r>
              <a:rPr lang="en-US" sz="2000" dirty="0" smtClean="0"/>
              <a:t>Automated post process to override LMPs </a:t>
            </a:r>
            <a:r>
              <a:rPr lang="en-US" sz="2000" dirty="0"/>
              <a:t>at the Resource node </a:t>
            </a:r>
            <a:r>
              <a:rPr lang="en-US" sz="2000" dirty="0" smtClean="0"/>
              <a:t>based on </a:t>
            </a:r>
            <a:r>
              <a:rPr lang="en-US" sz="2000" dirty="0"/>
              <a:t>the </a:t>
            </a:r>
            <a:r>
              <a:rPr lang="en-US" sz="2000" dirty="0" smtClean="0"/>
              <a:t>Energy </a:t>
            </a:r>
            <a:r>
              <a:rPr lang="en-US" sz="2000" dirty="0"/>
              <a:t>Offer </a:t>
            </a:r>
            <a:r>
              <a:rPr lang="en-US" sz="2000" dirty="0" smtClean="0"/>
              <a:t>Curve</a:t>
            </a:r>
            <a:r>
              <a:rPr lang="en-US" sz="2000" dirty="0"/>
              <a:t> </a:t>
            </a:r>
            <a:r>
              <a:rPr lang="en-US" sz="2000" dirty="0" smtClean="0"/>
              <a:t>(EOC) for a Resource limited by manually overridden HDL</a:t>
            </a:r>
          </a:p>
          <a:p>
            <a:pPr marL="0" indent="0">
              <a:buNone/>
            </a:pPr>
            <a:endParaRPr lang="en-US" sz="2000" dirty="0" smtClean="0"/>
          </a:p>
          <a:p>
            <a:r>
              <a:rPr lang="en-US" sz="2000" dirty="0" smtClean="0"/>
              <a:t>Based on </a:t>
            </a:r>
            <a:r>
              <a:rPr lang="en-US" sz="2000" dirty="0"/>
              <a:t>most recent valid </a:t>
            </a:r>
            <a:r>
              <a:rPr lang="en-US" sz="2000" dirty="0" smtClean="0"/>
              <a:t>EOC for </a:t>
            </a:r>
            <a:r>
              <a:rPr lang="en-US" sz="2000" dirty="0"/>
              <a:t>the impacted intervals that was received by </a:t>
            </a:r>
            <a:r>
              <a:rPr lang="en-US" sz="2000" dirty="0" smtClean="0"/>
              <a:t>ERCOT before </a:t>
            </a:r>
            <a:r>
              <a:rPr lang="en-US" sz="2000" dirty="0"/>
              <a:t>the HDL override was issued</a:t>
            </a:r>
            <a:r>
              <a:rPr lang="en-US" sz="2000" dirty="0" smtClean="0"/>
              <a:t>.</a:t>
            </a:r>
          </a:p>
          <a:p>
            <a:pPr marL="0" indent="0">
              <a:buNone/>
            </a:pPr>
            <a:endParaRPr lang="en-US" sz="2000" dirty="0" smtClean="0"/>
          </a:p>
          <a:p>
            <a:r>
              <a:rPr lang="en-US" sz="2000" dirty="0" smtClean="0"/>
              <a:t>If no curve exists for the interval, ERCOT will use the most recent </a:t>
            </a:r>
            <a:r>
              <a:rPr lang="en-US" sz="2000" dirty="0"/>
              <a:t>Mitigated Offer Cap Curve for the impacted </a:t>
            </a:r>
            <a:r>
              <a:rPr lang="en-US" sz="2000" dirty="0" smtClean="0"/>
              <a:t>interval</a:t>
            </a:r>
          </a:p>
          <a:p>
            <a:endParaRPr lang="en-US" sz="2000" dirty="0"/>
          </a:p>
          <a:p>
            <a:r>
              <a:rPr lang="en-US" sz="2000" dirty="0" smtClean="0"/>
              <a:t>Create new report to show the SCED calculated prices and the adjusted prices</a:t>
            </a: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a:p>
        </p:txBody>
      </p:sp>
    </p:spTree>
    <p:extLst>
      <p:ext uri="{BB962C8B-B14F-4D97-AF65-F5344CB8AC3E}">
        <p14:creationId xmlns:p14="http://schemas.microsoft.com/office/powerpoint/2010/main" val="410877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a:t>
            </a:r>
            <a:r>
              <a:rPr lang="en-US" dirty="0" smtClean="0"/>
              <a:t>2:  </a:t>
            </a:r>
            <a:r>
              <a:rPr lang="en-US" dirty="0"/>
              <a:t>Override Resource Node LMP</a:t>
            </a:r>
            <a:endParaRPr lang="en-US" b="1" dirty="0">
              <a:solidFill>
                <a:schemeClr val="accent1"/>
              </a:solidFill>
            </a:endParaRPr>
          </a:p>
        </p:txBody>
      </p:sp>
      <p:sp>
        <p:nvSpPr>
          <p:cNvPr id="3" name="Content Placeholder 2"/>
          <p:cNvSpPr>
            <a:spLocks noGrp="1"/>
          </p:cNvSpPr>
          <p:nvPr>
            <p:ph idx="1"/>
          </p:nvPr>
        </p:nvSpPr>
        <p:spPr>
          <a:xfrm>
            <a:off x="381000" y="1143000"/>
            <a:ext cx="8534400" cy="5105400"/>
          </a:xfrm>
        </p:spPr>
        <p:txBody>
          <a:bodyPr/>
          <a:lstStyle/>
          <a:p>
            <a:pPr marL="0" indent="0">
              <a:buNone/>
            </a:pPr>
            <a:r>
              <a:rPr lang="en-US" sz="2800" dirty="0" smtClean="0"/>
              <a:t>Problems with the overriding LMP :</a:t>
            </a:r>
          </a:p>
          <a:p>
            <a:pPr marL="0" indent="0">
              <a:buNone/>
            </a:pPr>
            <a:endParaRPr lang="en-US" sz="900" dirty="0" smtClean="0"/>
          </a:p>
          <a:p>
            <a:pPr lvl="1"/>
            <a:r>
              <a:rPr lang="en-US" sz="2000" dirty="0"/>
              <a:t>Inconsistency between BP and LMP could arise if multiple resources are connected to the Resource Node and only one Resource gets the </a:t>
            </a:r>
            <a:r>
              <a:rPr lang="en-US" sz="2000" dirty="0" smtClean="0"/>
              <a:t>override</a:t>
            </a:r>
            <a:endParaRPr lang="en-US" sz="2000" dirty="0"/>
          </a:p>
          <a:p>
            <a:pPr lvl="2"/>
            <a:r>
              <a:rPr lang="en-US" sz="1600" dirty="0"/>
              <a:t>Totally 98 Resource Nodes have at least 2 Resources </a:t>
            </a:r>
            <a:r>
              <a:rPr lang="en-US" sz="1600" dirty="0" smtClean="0"/>
              <a:t>mapped </a:t>
            </a:r>
            <a:r>
              <a:rPr lang="en-US" sz="1600" dirty="0"/>
              <a:t> (Maximum 6)</a:t>
            </a:r>
          </a:p>
          <a:p>
            <a:pPr lvl="2"/>
            <a:r>
              <a:rPr lang="en-US" sz="1600" dirty="0" smtClean="0"/>
              <a:t>Totally </a:t>
            </a:r>
            <a:r>
              <a:rPr lang="en-US" sz="1600" dirty="0"/>
              <a:t>42 EPS Meters have at least 2 Electrical Buses </a:t>
            </a:r>
            <a:r>
              <a:rPr lang="en-US" sz="1600" dirty="0" smtClean="0"/>
              <a:t>mapped </a:t>
            </a:r>
            <a:r>
              <a:rPr lang="en-US" sz="1600" dirty="0"/>
              <a:t>(Maximum 3</a:t>
            </a:r>
            <a:r>
              <a:rPr lang="en-US" sz="1600" dirty="0" smtClean="0"/>
              <a:t>)</a:t>
            </a:r>
          </a:p>
          <a:p>
            <a:pPr lvl="1"/>
            <a:endParaRPr lang="en-US" sz="900" dirty="0"/>
          </a:p>
          <a:p>
            <a:pPr lvl="1"/>
            <a:r>
              <a:rPr lang="en-US" sz="2000" dirty="0" smtClean="0"/>
              <a:t>How </a:t>
            </a:r>
            <a:r>
              <a:rPr lang="en-US" sz="2000" dirty="0"/>
              <a:t>to determine LMP if multiple resources receive the override and they each have different EOCs</a:t>
            </a:r>
            <a:r>
              <a:rPr lang="en-US" sz="2000" dirty="0" smtClean="0"/>
              <a:t>.</a:t>
            </a:r>
          </a:p>
          <a:p>
            <a:pPr lvl="1"/>
            <a:endParaRPr lang="en-US" sz="800" dirty="0"/>
          </a:p>
          <a:p>
            <a:pPr lvl="1"/>
            <a:r>
              <a:rPr lang="en-US" sz="2000" dirty="0"/>
              <a:t>If multiple Resources with different Energy Offer Curves at the same RN all receive HDL override and adjusted price is calculated using average prices for each resource at the held BP for each resource then the adjusted LMP  could be inconsistent with the BP for all of the Resources at these RNs.</a:t>
            </a:r>
          </a:p>
          <a:p>
            <a:pPr marL="0" indent="0">
              <a:buNone/>
            </a:pPr>
            <a:endParaRPr lang="en-US" sz="900" dirty="0" smtClean="0"/>
          </a:p>
          <a:p>
            <a:pPr marL="0" indent="0">
              <a:buNone/>
            </a:pPr>
            <a:endParaRPr lang="en-US" sz="1800" dirty="0" smtClean="0"/>
          </a:p>
          <a:p>
            <a:endParaRPr lang="en-US" sz="18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a:p>
        </p:txBody>
      </p:sp>
    </p:spTree>
    <p:extLst>
      <p:ext uri="{BB962C8B-B14F-4D97-AF65-F5344CB8AC3E}">
        <p14:creationId xmlns:p14="http://schemas.microsoft.com/office/powerpoint/2010/main" val="18360797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grpSp>
        <p:nvGrpSpPr>
          <p:cNvPr id="5" name="Group 4"/>
          <p:cNvGrpSpPr/>
          <p:nvPr/>
        </p:nvGrpSpPr>
        <p:grpSpPr>
          <a:xfrm>
            <a:off x="2182596" y="2057400"/>
            <a:ext cx="4834890" cy="3705225"/>
            <a:chOff x="0" y="0"/>
            <a:chExt cx="5707380" cy="4819650"/>
          </a:xfrm>
        </p:grpSpPr>
        <p:grpSp>
          <p:nvGrpSpPr>
            <p:cNvPr id="6" name="Group 5"/>
            <p:cNvGrpSpPr/>
            <p:nvPr/>
          </p:nvGrpSpPr>
          <p:grpSpPr>
            <a:xfrm>
              <a:off x="0" y="0"/>
              <a:ext cx="4000500" cy="1714500"/>
              <a:chOff x="0" y="0"/>
              <a:chExt cx="4000500" cy="1714500"/>
            </a:xfrm>
          </p:grpSpPr>
          <p:cxnSp>
            <p:nvCxnSpPr>
              <p:cNvPr id="78" name="Straight Connector 77"/>
              <p:cNvCxnSpPr/>
              <p:nvPr/>
            </p:nvCxnSpPr>
            <p:spPr>
              <a:xfrm flipV="1">
                <a:off x="114300" y="1704975"/>
                <a:ext cx="3867150" cy="95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114300" y="1028700"/>
                <a:ext cx="3886200" cy="95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0" y="19050"/>
                <a:ext cx="1095375" cy="1676400"/>
                <a:chOff x="0" y="0"/>
                <a:chExt cx="1095375" cy="1676400"/>
              </a:xfrm>
            </p:grpSpPr>
            <p:grpSp>
              <p:nvGrpSpPr>
                <p:cNvPr id="101" name="Group 100"/>
                <p:cNvGrpSpPr/>
                <p:nvPr/>
              </p:nvGrpSpPr>
              <p:grpSpPr>
                <a:xfrm>
                  <a:off x="0" y="0"/>
                  <a:ext cx="904875" cy="257175"/>
                  <a:chOff x="0" y="0"/>
                  <a:chExt cx="904875" cy="257175"/>
                </a:xfrm>
              </p:grpSpPr>
              <p:sp>
                <p:nvSpPr>
                  <p:cNvPr id="108" name="Text Box 116"/>
                  <p:cNvSpPr txBox="1"/>
                  <p:nvPr/>
                </p:nvSpPr>
                <p:spPr>
                  <a:xfrm>
                    <a:off x="0" y="9525"/>
                    <a:ext cx="47498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GEN 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9" name="Oval 108"/>
                  <p:cNvSpPr/>
                  <p:nvPr/>
                </p:nvSpPr>
                <p:spPr>
                  <a:xfrm>
                    <a:off x="581025" y="0"/>
                    <a:ext cx="323850" cy="2571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2" name="Group 101"/>
                <p:cNvGrpSpPr/>
                <p:nvPr/>
              </p:nvGrpSpPr>
              <p:grpSpPr>
                <a:xfrm>
                  <a:off x="762000" y="638175"/>
                  <a:ext cx="333375" cy="1038225"/>
                  <a:chOff x="0" y="0"/>
                  <a:chExt cx="333375" cy="1038225"/>
                </a:xfrm>
              </p:grpSpPr>
              <p:cxnSp>
                <p:nvCxnSpPr>
                  <p:cNvPr id="104" name="Straight Connector 103"/>
                  <p:cNvCxnSpPr/>
                  <p:nvPr/>
                </p:nvCxnSpPr>
                <p:spPr>
                  <a:xfrm>
                    <a:off x="0" y="0"/>
                    <a:ext cx="257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57175" y="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Freeform 105"/>
                  <p:cNvSpPr/>
                  <p:nvPr/>
                </p:nvSpPr>
                <p:spPr>
                  <a:xfrm>
                    <a:off x="247650" y="314325"/>
                    <a:ext cx="85725" cy="161925"/>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07" name="Straight Connector 106"/>
                  <p:cNvCxnSpPr/>
                  <p:nvPr/>
                </p:nvCxnSpPr>
                <p:spPr>
                  <a:xfrm flipH="1">
                    <a:off x="247650" y="466725"/>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 name="Straight Connector 102"/>
                <p:cNvCxnSpPr/>
                <p:nvPr/>
              </p:nvCxnSpPr>
              <p:spPr>
                <a:xfrm>
                  <a:off x="752475" y="247650"/>
                  <a:ext cx="0" cy="752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a:off x="1257300" y="0"/>
                <a:ext cx="1095375" cy="1676400"/>
                <a:chOff x="0" y="0"/>
                <a:chExt cx="1095375" cy="1676400"/>
              </a:xfrm>
            </p:grpSpPr>
            <p:grpSp>
              <p:nvGrpSpPr>
                <p:cNvPr id="92" name="Group 91"/>
                <p:cNvGrpSpPr/>
                <p:nvPr/>
              </p:nvGrpSpPr>
              <p:grpSpPr>
                <a:xfrm>
                  <a:off x="0" y="0"/>
                  <a:ext cx="904875" cy="257175"/>
                  <a:chOff x="0" y="0"/>
                  <a:chExt cx="904875" cy="257175"/>
                </a:xfrm>
              </p:grpSpPr>
              <p:sp>
                <p:nvSpPr>
                  <p:cNvPr id="99" name="Text Box 245"/>
                  <p:cNvSpPr txBox="1"/>
                  <p:nvPr/>
                </p:nvSpPr>
                <p:spPr>
                  <a:xfrm>
                    <a:off x="0" y="9525"/>
                    <a:ext cx="47498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GEN 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0" name="Oval 99"/>
                  <p:cNvSpPr/>
                  <p:nvPr/>
                </p:nvSpPr>
                <p:spPr>
                  <a:xfrm>
                    <a:off x="581025" y="0"/>
                    <a:ext cx="323850" cy="2571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93" name="Group 92"/>
                <p:cNvGrpSpPr/>
                <p:nvPr/>
              </p:nvGrpSpPr>
              <p:grpSpPr>
                <a:xfrm>
                  <a:off x="762000" y="638175"/>
                  <a:ext cx="333375" cy="1038225"/>
                  <a:chOff x="0" y="0"/>
                  <a:chExt cx="333375" cy="1038225"/>
                </a:xfrm>
              </p:grpSpPr>
              <p:cxnSp>
                <p:nvCxnSpPr>
                  <p:cNvPr id="95" name="Straight Connector 94"/>
                  <p:cNvCxnSpPr/>
                  <p:nvPr/>
                </p:nvCxnSpPr>
                <p:spPr>
                  <a:xfrm>
                    <a:off x="0" y="0"/>
                    <a:ext cx="257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57175" y="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96"/>
                  <p:cNvSpPr/>
                  <p:nvPr/>
                </p:nvSpPr>
                <p:spPr>
                  <a:xfrm>
                    <a:off x="247650" y="314325"/>
                    <a:ext cx="85725" cy="161925"/>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8" name="Straight Connector 97"/>
                  <p:cNvCxnSpPr/>
                  <p:nvPr/>
                </p:nvCxnSpPr>
                <p:spPr>
                  <a:xfrm flipH="1">
                    <a:off x="247650" y="466725"/>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4" name="Straight Connector 93"/>
                <p:cNvCxnSpPr/>
                <p:nvPr/>
              </p:nvCxnSpPr>
              <p:spPr>
                <a:xfrm>
                  <a:off x="752475" y="247650"/>
                  <a:ext cx="0" cy="752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2" name="Group 81"/>
              <p:cNvGrpSpPr/>
              <p:nvPr/>
            </p:nvGrpSpPr>
            <p:grpSpPr>
              <a:xfrm>
                <a:off x="2667000" y="28575"/>
                <a:ext cx="1095375" cy="1676400"/>
                <a:chOff x="0" y="0"/>
                <a:chExt cx="1095375" cy="1676400"/>
              </a:xfrm>
            </p:grpSpPr>
            <p:grpSp>
              <p:nvGrpSpPr>
                <p:cNvPr id="83" name="Group 82"/>
                <p:cNvGrpSpPr/>
                <p:nvPr/>
              </p:nvGrpSpPr>
              <p:grpSpPr>
                <a:xfrm>
                  <a:off x="0" y="0"/>
                  <a:ext cx="904875" cy="257175"/>
                  <a:chOff x="0" y="0"/>
                  <a:chExt cx="904875" cy="257175"/>
                </a:xfrm>
              </p:grpSpPr>
              <p:sp>
                <p:nvSpPr>
                  <p:cNvPr id="90" name="Text Box 255"/>
                  <p:cNvSpPr txBox="1"/>
                  <p:nvPr/>
                </p:nvSpPr>
                <p:spPr>
                  <a:xfrm>
                    <a:off x="0" y="9525"/>
                    <a:ext cx="47498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GEN 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1" name="Oval 90"/>
                  <p:cNvSpPr/>
                  <p:nvPr/>
                </p:nvSpPr>
                <p:spPr>
                  <a:xfrm>
                    <a:off x="581025" y="0"/>
                    <a:ext cx="323850" cy="2571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84" name="Group 83"/>
                <p:cNvGrpSpPr/>
                <p:nvPr/>
              </p:nvGrpSpPr>
              <p:grpSpPr>
                <a:xfrm>
                  <a:off x="762000" y="638175"/>
                  <a:ext cx="333375" cy="1038225"/>
                  <a:chOff x="0" y="0"/>
                  <a:chExt cx="333375" cy="1038225"/>
                </a:xfrm>
              </p:grpSpPr>
              <p:cxnSp>
                <p:nvCxnSpPr>
                  <p:cNvPr id="86" name="Straight Connector 85"/>
                  <p:cNvCxnSpPr/>
                  <p:nvPr/>
                </p:nvCxnSpPr>
                <p:spPr>
                  <a:xfrm>
                    <a:off x="0" y="0"/>
                    <a:ext cx="257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257175" y="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Freeform 87"/>
                  <p:cNvSpPr/>
                  <p:nvPr/>
                </p:nvSpPr>
                <p:spPr>
                  <a:xfrm>
                    <a:off x="247650" y="314325"/>
                    <a:ext cx="85725" cy="161925"/>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9" name="Straight Connector 88"/>
                  <p:cNvCxnSpPr/>
                  <p:nvPr/>
                </p:nvCxnSpPr>
                <p:spPr>
                  <a:xfrm flipH="1">
                    <a:off x="247650" y="466725"/>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5" name="Straight Connector 84"/>
                <p:cNvCxnSpPr/>
                <p:nvPr/>
              </p:nvCxnSpPr>
              <p:spPr>
                <a:xfrm>
                  <a:off x="752475" y="247650"/>
                  <a:ext cx="0" cy="752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7" name="Group 6"/>
            <p:cNvGrpSpPr/>
            <p:nvPr/>
          </p:nvGrpSpPr>
          <p:grpSpPr>
            <a:xfrm>
              <a:off x="142875" y="3124200"/>
              <a:ext cx="4076063" cy="1695450"/>
              <a:chOff x="0" y="0"/>
              <a:chExt cx="4076063" cy="1695450"/>
            </a:xfrm>
          </p:grpSpPr>
          <p:cxnSp>
            <p:nvCxnSpPr>
              <p:cNvPr id="51" name="Straight Connector 50"/>
              <p:cNvCxnSpPr/>
              <p:nvPr/>
            </p:nvCxnSpPr>
            <p:spPr>
              <a:xfrm flipV="1">
                <a:off x="0" y="676275"/>
                <a:ext cx="3867150" cy="95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0" y="9525"/>
                <a:ext cx="4029075" cy="95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flipH="1" flipV="1">
                <a:off x="352425" y="19050"/>
                <a:ext cx="1095375" cy="1676400"/>
                <a:chOff x="0" y="0"/>
                <a:chExt cx="1095375" cy="1676400"/>
              </a:xfrm>
            </p:grpSpPr>
            <p:grpSp>
              <p:nvGrpSpPr>
                <p:cNvPr id="69" name="Group 68"/>
                <p:cNvGrpSpPr/>
                <p:nvPr/>
              </p:nvGrpSpPr>
              <p:grpSpPr>
                <a:xfrm>
                  <a:off x="0" y="0"/>
                  <a:ext cx="904875" cy="257175"/>
                  <a:chOff x="0" y="0"/>
                  <a:chExt cx="904875" cy="257175"/>
                </a:xfrm>
              </p:grpSpPr>
              <p:sp>
                <p:nvSpPr>
                  <p:cNvPr id="76" name="Text Box 271"/>
                  <p:cNvSpPr txBox="1"/>
                  <p:nvPr/>
                </p:nvSpPr>
                <p:spPr>
                  <a:xfrm flipV="1">
                    <a:off x="0" y="9525"/>
                    <a:ext cx="47498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GEN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7" name="Oval 76"/>
                  <p:cNvSpPr/>
                  <p:nvPr/>
                </p:nvSpPr>
                <p:spPr>
                  <a:xfrm>
                    <a:off x="581025" y="0"/>
                    <a:ext cx="323850" cy="2571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70" name="Group 69"/>
                <p:cNvGrpSpPr/>
                <p:nvPr/>
              </p:nvGrpSpPr>
              <p:grpSpPr>
                <a:xfrm>
                  <a:off x="762000" y="638175"/>
                  <a:ext cx="333375" cy="1038225"/>
                  <a:chOff x="0" y="0"/>
                  <a:chExt cx="333375" cy="1038225"/>
                </a:xfrm>
              </p:grpSpPr>
              <p:cxnSp>
                <p:nvCxnSpPr>
                  <p:cNvPr id="72" name="Straight Connector 71"/>
                  <p:cNvCxnSpPr/>
                  <p:nvPr/>
                </p:nvCxnSpPr>
                <p:spPr>
                  <a:xfrm>
                    <a:off x="0" y="0"/>
                    <a:ext cx="257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57175" y="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Freeform 73"/>
                  <p:cNvSpPr/>
                  <p:nvPr/>
                </p:nvSpPr>
                <p:spPr>
                  <a:xfrm>
                    <a:off x="247650" y="314325"/>
                    <a:ext cx="85725" cy="161925"/>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5" name="Straight Connector 74"/>
                  <p:cNvCxnSpPr/>
                  <p:nvPr/>
                </p:nvCxnSpPr>
                <p:spPr>
                  <a:xfrm flipH="1">
                    <a:off x="247650" y="466725"/>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1" name="Straight Connector 70"/>
                <p:cNvCxnSpPr/>
                <p:nvPr/>
              </p:nvCxnSpPr>
              <p:spPr>
                <a:xfrm>
                  <a:off x="752475" y="247650"/>
                  <a:ext cx="0" cy="752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flipH="1" flipV="1">
                <a:off x="1876425" y="0"/>
                <a:ext cx="1095375" cy="1676400"/>
                <a:chOff x="0" y="0"/>
                <a:chExt cx="1095375" cy="1676400"/>
              </a:xfrm>
            </p:grpSpPr>
            <p:grpSp>
              <p:nvGrpSpPr>
                <p:cNvPr id="60" name="Group 59"/>
                <p:cNvGrpSpPr/>
                <p:nvPr/>
              </p:nvGrpSpPr>
              <p:grpSpPr>
                <a:xfrm>
                  <a:off x="0" y="0"/>
                  <a:ext cx="904875" cy="257175"/>
                  <a:chOff x="0" y="0"/>
                  <a:chExt cx="904875" cy="257175"/>
                </a:xfrm>
              </p:grpSpPr>
              <p:sp>
                <p:nvSpPr>
                  <p:cNvPr id="67" name="Text Box 302"/>
                  <p:cNvSpPr txBox="1"/>
                  <p:nvPr/>
                </p:nvSpPr>
                <p:spPr>
                  <a:xfrm flipV="1">
                    <a:off x="0" y="9525"/>
                    <a:ext cx="47498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GEN 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8" name="Oval 67"/>
                  <p:cNvSpPr/>
                  <p:nvPr/>
                </p:nvSpPr>
                <p:spPr>
                  <a:xfrm>
                    <a:off x="581025" y="0"/>
                    <a:ext cx="323850" cy="2571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61" name="Group 60"/>
                <p:cNvGrpSpPr/>
                <p:nvPr/>
              </p:nvGrpSpPr>
              <p:grpSpPr>
                <a:xfrm>
                  <a:off x="762000" y="638175"/>
                  <a:ext cx="333375" cy="1038225"/>
                  <a:chOff x="0" y="0"/>
                  <a:chExt cx="333375" cy="1038225"/>
                </a:xfrm>
              </p:grpSpPr>
              <p:cxnSp>
                <p:nvCxnSpPr>
                  <p:cNvPr id="63" name="Straight Connector 62"/>
                  <p:cNvCxnSpPr/>
                  <p:nvPr/>
                </p:nvCxnSpPr>
                <p:spPr>
                  <a:xfrm>
                    <a:off x="0" y="0"/>
                    <a:ext cx="257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57175" y="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64"/>
                  <p:cNvSpPr/>
                  <p:nvPr/>
                </p:nvSpPr>
                <p:spPr>
                  <a:xfrm>
                    <a:off x="247650" y="314325"/>
                    <a:ext cx="85725" cy="161925"/>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6" name="Straight Connector 65"/>
                  <p:cNvCxnSpPr/>
                  <p:nvPr/>
                </p:nvCxnSpPr>
                <p:spPr>
                  <a:xfrm flipH="1">
                    <a:off x="247650" y="466725"/>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2" name="Straight Connector 61"/>
                <p:cNvCxnSpPr/>
                <p:nvPr/>
              </p:nvCxnSpPr>
              <p:spPr>
                <a:xfrm>
                  <a:off x="752475" y="247650"/>
                  <a:ext cx="0" cy="752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3181349" y="19050"/>
                <a:ext cx="894714" cy="1633312"/>
                <a:chOff x="-1" y="0"/>
                <a:chExt cx="894714" cy="1633312"/>
              </a:xfrm>
            </p:grpSpPr>
            <p:sp>
              <p:nvSpPr>
                <p:cNvPr id="56" name="Text Box 312"/>
                <p:cNvSpPr txBox="1"/>
                <p:nvPr/>
              </p:nvSpPr>
              <p:spPr>
                <a:xfrm flipH="1">
                  <a:off x="419734" y="1395188"/>
                  <a:ext cx="474979" cy="238124"/>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GEN 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7" name="Oval 56"/>
                <p:cNvSpPr/>
                <p:nvPr/>
              </p:nvSpPr>
              <p:spPr>
                <a:xfrm flipH="1" flipV="1">
                  <a:off x="-1" y="1323975"/>
                  <a:ext cx="323850" cy="257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8" name="Straight Connector 57"/>
                <p:cNvCxnSpPr>
                  <a:stCxn id="57" idx="4"/>
                </p:cNvCxnSpPr>
                <p:nvPr/>
              </p:nvCxnSpPr>
              <p:spPr>
                <a:xfrm flipV="1">
                  <a:off x="161924" y="723901"/>
                  <a:ext cx="1" cy="6000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161925" y="0"/>
                  <a:ext cx="9525" cy="571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 name="Group 7"/>
            <p:cNvGrpSpPr/>
            <p:nvPr/>
          </p:nvGrpSpPr>
          <p:grpSpPr>
            <a:xfrm>
              <a:off x="1685925" y="1724025"/>
              <a:ext cx="1428750" cy="1390650"/>
              <a:chOff x="0" y="0"/>
              <a:chExt cx="1428750" cy="1390650"/>
            </a:xfrm>
          </p:grpSpPr>
          <p:sp>
            <p:nvSpPr>
              <p:cNvPr id="16" name="Text Box 112"/>
              <p:cNvSpPr txBox="1"/>
              <p:nvPr/>
            </p:nvSpPr>
            <p:spPr>
              <a:xfrm>
                <a:off x="504824" y="590550"/>
                <a:ext cx="923926" cy="276226"/>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dirty="0">
                    <a:effectLst/>
                    <a:latin typeface="Calibri" panose="020F0502020204030204" pitchFamily="34" charset="0"/>
                    <a:ea typeface="Calibri" panose="020F0502020204030204" pitchFamily="34" charset="0"/>
                    <a:cs typeface="Times New Roman" panose="02020603050405020304" pitchFamily="18" charset="0"/>
                  </a:rPr>
                  <a:t>Transformer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7" name="Straight Connector 16"/>
              <p:cNvCxnSpPr/>
              <p:nvPr/>
            </p:nvCxnSpPr>
            <p:spPr>
              <a:xfrm>
                <a:off x="219075" y="0"/>
                <a:ext cx="0" cy="581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38125" y="809625"/>
                <a:ext cx="0" cy="581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0" y="571500"/>
                <a:ext cx="457197" cy="104776"/>
                <a:chOff x="0" y="0"/>
                <a:chExt cx="752475" cy="190500"/>
              </a:xfrm>
            </p:grpSpPr>
            <p:grpSp>
              <p:nvGrpSpPr>
                <p:cNvPr id="36" name="Group 35"/>
                <p:cNvGrpSpPr/>
                <p:nvPr/>
              </p:nvGrpSpPr>
              <p:grpSpPr>
                <a:xfrm>
                  <a:off x="0" y="0"/>
                  <a:ext cx="152400" cy="171450"/>
                  <a:chOff x="0" y="0"/>
                  <a:chExt cx="152400" cy="171450"/>
                </a:xfrm>
              </p:grpSpPr>
              <p:cxnSp>
                <p:nvCxnSpPr>
                  <p:cNvPr id="49" name="Straight Connector 48"/>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152400" y="9525"/>
                  <a:ext cx="152400" cy="171450"/>
                  <a:chOff x="0" y="0"/>
                  <a:chExt cx="152400" cy="171450"/>
                </a:xfrm>
              </p:grpSpPr>
              <p:cxnSp>
                <p:nvCxnSpPr>
                  <p:cNvPr id="47" name="Straight Connector 46"/>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304800" y="9525"/>
                  <a:ext cx="152400" cy="171450"/>
                  <a:chOff x="0" y="0"/>
                  <a:chExt cx="152400" cy="171450"/>
                </a:xfrm>
              </p:grpSpPr>
              <p:cxnSp>
                <p:nvCxnSpPr>
                  <p:cNvPr id="45" name="Straight Connector 44"/>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457200" y="9525"/>
                  <a:ext cx="152400" cy="171450"/>
                  <a:chOff x="0" y="0"/>
                  <a:chExt cx="152400" cy="171450"/>
                </a:xfrm>
              </p:grpSpPr>
              <p:cxnSp>
                <p:nvCxnSpPr>
                  <p:cNvPr id="43" name="Straight Connector 42"/>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600075" y="19050"/>
                  <a:ext cx="152400" cy="171450"/>
                  <a:chOff x="0" y="0"/>
                  <a:chExt cx="152400" cy="171450"/>
                </a:xfrm>
              </p:grpSpPr>
              <p:cxnSp>
                <p:nvCxnSpPr>
                  <p:cNvPr id="41" name="Straight Connector 40"/>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0" name="Group 19"/>
              <p:cNvGrpSpPr/>
              <p:nvPr/>
            </p:nvGrpSpPr>
            <p:grpSpPr>
              <a:xfrm flipV="1">
                <a:off x="0" y="704849"/>
                <a:ext cx="457197" cy="104776"/>
                <a:chOff x="0" y="0"/>
                <a:chExt cx="752475" cy="190500"/>
              </a:xfrm>
            </p:grpSpPr>
            <p:grpSp>
              <p:nvGrpSpPr>
                <p:cNvPr id="21" name="Group 20"/>
                <p:cNvGrpSpPr/>
                <p:nvPr/>
              </p:nvGrpSpPr>
              <p:grpSpPr>
                <a:xfrm>
                  <a:off x="0" y="0"/>
                  <a:ext cx="152400" cy="171450"/>
                  <a:chOff x="0" y="0"/>
                  <a:chExt cx="152400" cy="171450"/>
                </a:xfrm>
              </p:grpSpPr>
              <p:cxnSp>
                <p:nvCxnSpPr>
                  <p:cNvPr id="34" name="Straight Connector 33"/>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152400" y="9525"/>
                  <a:ext cx="152400" cy="171450"/>
                  <a:chOff x="0" y="0"/>
                  <a:chExt cx="152400" cy="171450"/>
                </a:xfrm>
              </p:grpSpPr>
              <p:cxnSp>
                <p:nvCxnSpPr>
                  <p:cNvPr id="32" name="Straight Connector 31"/>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304800" y="9525"/>
                  <a:ext cx="152400" cy="171450"/>
                  <a:chOff x="0" y="0"/>
                  <a:chExt cx="152400" cy="171450"/>
                </a:xfrm>
              </p:grpSpPr>
              <p:cxnSp>
                <p:nvCxnSpPr>
                  <p:cNvPr id="30" name="Straight Connector 29"/>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457200" y="9525"/>
                  <a:ext cx="152400" cy="171450"/>
                  <a:chOff x="0" y="0"/>
                  <a:chExt cx="152400" cy="171450"/>
                </a:xfrm>
              </p:grpSpPr>
              <p:cxnSp>
                <p:nvCxnSpPr>
                  <p:cNvPr id="28" name="Straight Connector 27"/>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600075" y="19050"/>
                  <a:ext cx="152400" cy="171450"/>
                  <a:chOff x="0" y="0"/>
                  <a:chExt cx="152400" cy="171450"/>
                </a:xfrm>
              </p:grpSpPr>
              <p:cxnSp>
                <p:nvCxnSpPr>
                  <p:cNvPr id="26" name="Straight Connector 25"/>
                  <p:cNvCxnSpPr/>
                  <p:nvPr/>
                </p:nvCxnSpPr>
                <p:spPr>
                  <a:xfrm flipH="1">
                    <a:off x="0" y="0"/>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200" y="9525"/>
                    <a:ext cx="76200" cy="1619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9" name="Group 8"/>
            <p:cNvGrpSpPr/>
            <p:nvPr/>
          </p:nvGrpSpPr>
          <p:grpSpPr>
            <a:xfrm>
              <a:off x="3895725" y="2819400"/>
              <a:ext cx="1811655" cy="342900"/>
              <a:chOff x="0" y="0"/>
              <a:chExt cx="1811655" cy="342900"/>
            </a:xfrm>
          </p:grpSpPr>
          <p:sp>
            <p:nvSpPr>
              <p:cNvPr id="10" name="Oval 9"/>
              <p:cNvSpPr/>
              <p:nvPr/>
            </p:nvSpPr>
            <p:spPr>
              <a:xfrm>
                <a:off x="1209675" y="285750"/>
                <a:ext cx="76200" cy="5715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 Box 102"/>
              <p:cNvSpPr txBox="1"/>
              <p:nvPr/>
            </p:nvSpPr>
            <p:spPr>
              <a:xfrm>
                <a:off x="0" y="0"/>
                <a:ext cx="822196" cy="24765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dirty="0">
                    <a:effectLst/>
                    <a:ea typeface="Calibri" panose="020F0502020204030204" pitchFamily="34" charset="0"/>
                    <a:cs typeface="Times New Roman" panose="02020603050405020304" pitchFamily="18" charset="0"/>
                  </a:rPr>
                  <a:t>EPS Meter</a:t>
                </a:r>
                <a:endParaRPr lang="en-US" sz="1100" dirty="0">
                  <a:effectLst/>
                  <a:ea typeface="Calibri" panose="020F0502020204030204" pitchFamily="34" charset="0"/>
                  <a:cs typeface="Times New Roman" panose="02020603050405020304" pitchFamily="18" charset="0"/>
                </a:endParaRPr>
              </a:p>
            </p:txBody>
          </p:sp>
          <p:sp>
            <p:nvSpPr>
              <p:cNvPr id="12" name="Text Box 111"/>
              <p:cNvSpPr txBox="1"/>
              <p:nvPr/>
            </p:nvSpPr>
            <p:spPr>
              <a:xfrm>
                <a:off x="1066800" y="19050"/>
                <a:ext cx="325120" cy="238125"/>
              </a:xfrm>
              <a:prstGeom prst="rect">
                <a:avLst/>
              </a:prstGeom>
              <a:solidFill>
                <a:sysClr val="window" lastClr="FFFFFF"/>
              </a:solidFill>
              <a:ln w="6350">
                <a:solidFill>
                  <a:prstClr val="black"/>
                </a:solidFill>
              </a:ln>
              <a:effec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900">
                    <a:effectLst/>
                    <a:latin typeface="Calibri" panose="020F0502020204030204" pitchFamily="34" charset="0"/>
                    <a:ea typeface="Calibri" panose="020F0502020204030204" pitchFamily="34" charset="0"/>
                    <a:cs typeface="Times New Roman" panose="02020603050405020304" pitchFamily="18" charset="0"/>
                  </a:rPr>
                  <a:t>RN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3" name="Straight Connector 12"/>
              <p:cNvCxnSpPr/>
              <p:nvPr/>
            </p:nvCxnSpPr>
            <p:spPr>
              <a:xfrm rot="16200000" flipH="1">
                <a:off x="1552575" y="57150"/>
                <a:ext cx="4445" cy="513715"/>
              </a:xfrm>
              <a:prstGeom prst="line">
                <a:avLst/>
              </a:prstGeom>
              <a:noFill/>
              <a:ln w="6350" cap="flat" cmpd="sng" algn="ctr">
                <a:solidFill>
                  <a:sysClr val="windowText" lastClr="000000"/>
                </a:solidFill>
                <a:prstDash val="solid"/>
                <a:miter lim="800000"/>
                <a:tailEnd type="triangle"/>
              </a:ln>
              <a:effectLst/>
            </p:spPr>
          </p:cxnSp>
          <p:sp>
            <p:nvSpPr>
              <p:cNvPr id="14" name="Oval 13"/>
              <p:cNvSpPr/>
              <p:nvPr/>
            </p:nvSpPr>
            <p:spPr>
              <a:xfrm>
                <a:off x="276225" y="285750"/>
                <a:ext cx="76200" cy="5715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5" name="Straight Connector 14"/>
              <p:cNvCxnSpPr/>
              <p:nvPr/>
            </p:nvCxnSpPr>
            <p:spPr>
              <a:xfrm flipV="1">
                <a:off x="361950" y="314325"/>
                <a:ext cx="847725"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pSp>
      </p:grpSp>
      <p:sp>
        <p:nvSpPr>
          <p:cNvPr id="110" name="Freeform 109"/>
          <p:cNvSpPr/>
          <p:nvPr/>
        </p:nvSpPr>
        <p:spPr>
          <a:xfrm flipH="1" flipV="1">
            <a:off x="5079335" y="4869270"/>
            <a:ext cx="72620" cy="124484"/>
          </a:xfrm>
          <a:custGeom>
            <a:avLst/>
            <a:gdLst>
              <a:gd name="connsiteX0" fmla="*/ 19050 w 85725"/>
              <a:gd name="connsiteY0" fmla="*/ 0 h 161925"/>
              <a:gd name="connsiteX1" fmla="*/ 66675 w 85725"/>
              <a:gd name="connsiteY1" fmla="*/ 38100 h 161925"/>
              <a:gd name="connsiteX2" fmla="*/ 85725 w 85725"/>
              <a:gd name="connsiteY2" fmla="*/ 95250 h 161925"/>
              <a:gd name="connsiteX3" fmla="*/ 66675 w 85725"/>
              <a:gd name="connsiteY3" fmla="*/ 123825 h 161925"/>
              <a:gd name="connsiteX4" fmla="*/ 38100 w 85725"/>
              <a:gd name="connsiteY4" fmla="*/ 133350 h 161925"/>
              <a:gd name="connsiteX5" fmla="*/ 0 w 85725"/>
              <a:gd name="connsiteY5"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25" h="161925">
                <a:moveTo>
                  <a:pt x="19050" y="0"/>
                </a:moveTo>
                <a:cubicBezTo>
                  <a:pt x="34925" y="12700"/>
                  <a:pt x="55017" y="21445"/>
                  <a:pt x="66675" y="38100"/>
                </a:cubicBezTo>
                <a:cubicBezTo>
                  <a:pt x="78190" y="54551"/>
                  <a:pt x="85725" y="95250"/>
                  <a:pt x="85725" y="95250"/>
                </a:cubicBezTo>
                <a:cubicBezTo>
                  <a:pt x="79375" y="104775"/>
                  <a:pt x="75614" y="116674"/>
                  <a:pt x="66675" y="123825"/>
                </a:cubicBezTo>
                <a:cubicBezTo>
                  <a:pt x="58835" y="130097"/>
                  <a:pt x="47080" y="128860"/>
                  <a:pt x="38100" y="133350"/>
                </a:cubicBezTo>
                <a:cubicBezTo>
                  <a:pt x="16559" y="144120"/>
                  <a:pt x="13395" y="148530"/>
                  <a:pt x="0" y="1619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1" name="Title 1"/>
          <p:cNvSpPr>
            <a:spLocks noGrp="1"/>
          </p:cNvSpPr>
          <p:nvPr>
            <p:ph type="title"/>
          </p:nvPr>
        </p:nvSpPr>
        <p:spPr>
          <a:xfrm>
            <a:off x="381000" y="243682"/>
            <a:ext cx="8458200" cy="1143000"/>
          </a:xfrm>
        </p:spPr>
        <p:txBody>
          <a:bodyPr/>
          <a:lstStyle/>
          <a:p>
            <a:r>
              <a:rPr lang="en-US" dirty="0" smtClean="0"/>
              <a:t>Resource Nodes with Multiple Resources</a:t>
            </a:r>
            <a:endParaRPr lang="en-US" b="1" dirty="0">
              <a:solidFill>
                <a:schemeClr val="accent1"/>
              </a:solidFill>
            </a:endParaRPr>
          </a:p>
        </p:txBody>
      </p:sp>
      <p:sp>
        <p:nvSpPr>
          <p:cNvPr id="3" name="Rectangle 2"/>
          <p:cNvSpPr/>
          <p:nvPr/>
        </p:nvSpPr>
        <p:spPr>
          <a:xfrm>
            <a:off x="-231294" y="1069778"/>
            <a:ext cx="9070493" cy="584775"/>
          </a:xfrm>
          <a:prstGeom prst="rect">
            <a:avLst/>
          </a:prstGeom>
        </p:spPr>
        <p:txBody>
          <a:bodyPr wrap="square">
            <a:spAutoFit/>
          </a:bodyPr>
          <a:lstStyle/>
          <a:p>
            <a:pPr marL="1200150" lvl="2" indent="-285750">
              <a:buFont typeface="Arial" panose="020B0604020202020204" pitchFamily="34" charset="0"/>
              <a:buChar char="•"/>
            </a:pPr>
            <a:r>
              <a:rPr lang="en-US" sz="1600" dirty="0"/>
              <a:t>Totally 98 Resource Nodes have at least 2 Resources mapped  (Maximum 6)</a:t>
            </a:r>
          </a:p>
          <a:p>
            <a:pPr marL="1200150" lvl="2" indent="-285750">
              <a:buFont typeface="Arial" panose="020B0604020202020204" pitchFamily="34" charset="0"/>
              <a:buChar char="•"/>
            </a:pPr>
            <a:r>
              <a:rPr lang="en-US" sz="1600" dirty="0"/>
              <a:t>Totally 42 EPS Meters have at least 2 Electrical Buses mapped (Maximum 3)</a:t>
            </a:r>
          </a:p>
        </p:txBody>
      </p:sp>
    </p:spTree>
    <p:extLst>
      <p:ext uri="{BB962C8B-B14F-4D97-AF65-F5344CB8AC3E}">
        <p14:creationId xmlns:p14="http://schemas.microsoft.com/office/powerpoint/2010/main" val="86563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Option </a:t>
            </a:r>
            <a:r>
              <a:rPr lang="en-US" dirty="0" smtClean="0"/>
              <a:t>2:  </a:t>
            </a:r>
            <a:r>
              <a:rPr lang="en-US" dirty="0"/>
              <a:t>Override Resource Node LMP</a:t>
            </a:r>
            <a:endParaRPr lang="en-US" b="1" dirty="0">
              <a:solidFill>
                <a:schemeClr val="accent1"/>
              </a:solidFill>
            </a:endParaRPr>
          </a:p>
        </p:txBody>
      </p:sp>
      <p:sp>
        <p:nvSpPr>
          <p:cNvPr id="3" name="Content Placeholder 2"/>
          <p:cNvSpPr>
            <a:spLocks noGrp="1"/>
          </p:cNvSpPr>
          <p:nvPr>
            <p:ph idx="1"/>
          </p:nvPr>
        </p:nvSpPr>
        <p:spPr>
          <a:xfrm>
            <a:off x="381000" y="990600"/>
            <a:ext cx="8686800" cy="5105400"/>
          </a:xfrm>
        </p:spPr>
        <p:txBody>
          <a:bodyPr/>
          <a:lstStyle/>
          <a:p>
            <a:pPr marL="0" indent="0">
              <a:buNone/>
            </a:pPr>
            <a:r>
              <a:rPr lang="en-US" sz="2800" dirty="0" smtClean="0"/>
              <a:t>Problems with the overriding LMP :</a:t>
            </a:r>
          </a:p>
          <a:p>
            <a:pPr marL="0" indent="0">
              <a:buNone/>
            </a:pPr>
            <a:endParaRPr lang="en-US" sz="900" dirty="0" smtClean="0"/>
          </a:p>
          <a:p>
            <a:pPr lvl="1"/>
            <a:r>
              <a:rPr lang="en-US" sz="2400" dirty="0" smtClean="0"/>
              <a:t>There is no way to minimize the impact in DAM clearing of the RT HDL overrides that persists for multiple days </a:t>
            </a:r>
          </a:p>
          <a:p>
            <a:pPr lvl="1"/>
            <a:endParaRPr lang="en-US" sz="1000" dirty="0"/>
          </a:p>
          <a:p>
            <a:pPr lvl="1"/>
            <a:r>
              <a:rPr lang="en-US" sz="2400" dirty="0" smtClean="0"/>
              <a:t>If </a:t>
            </a:r>
            <a:r>
              <a:rPr lang="en-US" sz="2400" dirty="0"/>
              <a:t>the Resource knows before hand that they will receive an override, then there could be potential issues including changing their Energy Offer Curve and purchasing Point to </a:t>
            </a:r>
            <a:r>
              <a:rPr lang="en-US" sz="2400" dirty="0" smtClean="0"/>
              <a:t>Points</a:t>
            </a:r>
          </a:p>
          <a:p>
            <a:pPr marL="457200" lvl="1" indent="0">
              <a:buNone/>
            </a:pPr>
            <a:endParaRPr lang="en-US" sz="2400" dirty="0" smtClean="0"/>
          </a:p>
          <a:p>
            <a:pPr lvl="1"/>
            <a:r>
              <a:rPr lang="en-US" sz="2400" dirty="0" smtClean="0"/>
              <a:t>If </a:t>
            </a:r>
            <a:r>
              <a:rPr lang="en-US" sz="2400" dirty="0"/>
              <a:t>there is override when there is no congestion in the system then this LMP change could cause price separation and hence possible PTP payout with out congestion.</a:t>
            </a:r>
            <a:endParaRPr lang="en-US" sz="2400" dirty="0" smtClean="0"/>
          </a:p>
          <a:p>
            <a:pPr marL="0" indent="0">
              <a:buNone/>
            </a:pPr>
            <a:endParaRPr lang="en-US" sz="900" dirty="0" smtClean="0"/>
          </a:p>
          <a:p>
            <a:pPr marL="0" indent="0">
              <a:buNone/>
            </a:pPr>
            <a:endParaRPr lang="en-US" sz="1800" dirty="0" smtClean="0"/>
          </a:p>
          <a:p>
            <a:endParaRPr lang="en-US" sz="1800" dirty="0" smtClean="0"/>
          </a:p>
        </p:txBody>
      </p:sp>
      <p:sp>
        <p:nvSpPr>
          <p:cNvPr id="6" name="Slide Number Placeholder 5"/>
          <p:cNvSpPr>
            <a:spLocks noGrp="1"/>
          </p:cNvSpPr>
          <p:nvPr>
            <p:ph type="sldNum" sz="quarter" idx="4"/>
          </p:nvPr>
        </p:nvSpPr>
        <p:spPr>
          <a:xfrm>
            <a:off x="8534400" y="6561138"/>
            <a:ext cx="457200" cy="212725"/>
          </a:xfrm>
        </p:spPr>
        <p:txBody>
          <a:bodyPr/>
          <a:lstStyle/>
          <a:p>
            <a:fld id="{1D93BD3E-1E9A-4970-A6F7-E7AC52762E0C}" type="slidenum">
              <a:rPr lang="en-US" smtClean="0"/>
              <a:t>13</a:t>
            </a:fld>
            <a:endParaRPr lang="en-US" dirty="0"/>
          </a:p>
        </p:txBody>
      </p:sp>
    </p:spTree>
    <p:extLst>
      <p:ext uri="{BB962C8B-B14F-4D97-AF65-F5344CB8AC3E}">
        <p14:creationId xmlns:p14="http://schemas.microsoft.com/office/powerpoint/2010/main" val="9387817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Option </a:t>
            </a:r>
            <a:r>
              <a:rPr lang="en-US" dirty="0"/>
              <a:t>3</a:t>
            </a:r>
            <a:r>
              <a:rPr lang="en-US" dirty="0" smtClean="0"/>
              <a:t> : Enter Constraint above RN</a:t>
            </a:r>
            <a:endParaRPr lang="en-US" dirty="0"/>
          </a:p>
        </p:txBody>
      </p:sp>
      <p:sp>
        <p:nvSpPr>
          <p:cNvPr id="3" name="Content Placeholder 2"/>
          <p:cNvSpPr>
            <a:spLocks noGrp="1"/>
          </p:cNvSpPr>
          <p:nvPr>
            <p:ph idx="1"/>
          </p:nvPr>
        </p:nvSpPr>
        <p:spPr>
          <a:xfrm>
            <a:off x="381000" y="1143000"/>
            <a:ext cx="8534400" cy="5257800"/>
          </a:xfrm>
        </p:spPr>
        <p:txBody>
          <a:bodyPr/>
          <a:lstStyle/>
          <a:p>
            <a:r>
              <a:rPr lang="en-US" sz="2000" dirty="0" smtClean="0"/>
              <a:t>Pre-position Network Model with a Manual Constraint associated with each  </a:t>
            </a:r>
            <a:r>
              <a:rPr lang="en-US" sz="2000" dirty="0"/>
              <a:t>Resource </a:t>
            </a:r>
            <a:r>
              <a:rPr lang="en-US" sz="2000" dirty="0" smtClean="0"/>
              <a:t>node</a:t>
            </a:r>
          </a:p>
          <a:p>
            <a:endParaRPr lang="en-US" sz="1000" dirty="0"/>
          </a:p>
          <a:p>
            <a:r>
              <a:rPr lang="en-US" sz="2000" dirty="0" smtClean="0"/>
              <a:t>Change operator display to include the ability for the operator to pull up the TCM list of Manual Constraints by Resource Node. Operator would select the appropriate constraint and input the limiting value and the time duration that the constraint should be active. </a:t>
            </a:r>
          </a:p>
          <a:p>
            <a:endParaRPr lang="en-US" sz="1000" dirty="0"/>
          </a:p>
          <a:p>
            <a:r>
              <a:rPr lang="en-US" sz="2000" dirty="0" smtClean="0"/>
              <a:t>The constraint would be passed to SCED with the limit and the duration which would appropriately set the price for the appropriate time period.</a:t>
            </a:r>
          </a:p>
          <a:p>
            <a:endParaRPr lang="en-US" sz="1000" dirty="0"/>
          </a:p>
          <a:p>
            <a:r>
              <a:rPr lang="en-US" sz="2000" dirty="0" smtClean="0"/>
              <a:t>If the Operator believes the limit will be needed for the 2 or 3 Operating day out, Day Ahead Market Operator will be notified and constraint limit will be entered in TCM for market systems so as to activate the constraint in the Day Ahead Market.</a:t>
            </a:r>
          </a:p>
          <a:p>
            <a:endParaRPr lang="en-US" sz="2000" dirty="0" smtClean="0">
              <a:solidFill>
                <a:srgbClr val="FF0000"/>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t>14</a:t>
            </a:fld>
            <a:endParaRPr lang="en-US" dirty="0"/>
          </a:p>
        </p:txBody>
      </p:sp>
    </p:spTree>
    <p:extLst>
      <p:ext uri="{BB962C8B-B14F-4D97-AF65-F5344CB8AC3E}">
        <p14:creationId xmlns:p14="http://schemas.microsoft.com/office/powerpoint/2010/main" val="12629664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a:t>
            </a:r>
            <a:r>
              <a:rPr lang="en-US" dirty="0" smtClean="0"/>
              <a:t>3 </a:t>
            </a:r>
            <a:r>
              <a:rPr lang="en-US" dirty="0"/>
              <a:t>: Enter Constraint above RN</a:t>
            </a:r>
            <a:endParaRPr lang="en-US" b="1" dirty="0">
              <a:solidFill>
                <a:schemeClr val="accent1"/>
              </a:solidFill>
            </a:endParaRPr>
          </a:p>
        </p:txBody>
      </p:sp>
      <p:sp>
        <p:nvSpPr>
          <p:cNvPr id="3" name="Content Placeholder 2"/>
          <p:cNvSpPr>
            <a:spLocks noGrp="1"/>
          </p:cNvSpPr>
          <p:nvPr>
            <p:ph idx="1"/>
          </p:nvPr>
        </p:nvSpPr>
        <p:spPr>
          <a:xfrm>
            <a:off x="381000" y="1066800"/>
            <a:ext cx="8534400" cy="4319832"/>
          </a:xfrm>
        </p:spPr>
        <p:txBody>
          <a:bodyPr/>
          <a:lstStyle/>
          <a:p>
            <a:pPr marL="0" indent="0">
              <a:buNone/>
            </a:pPr>
            <a:r>
              <a:rPr lang="en-US" sz="2800" dirty="0"/>
              <a:t>Problems with </a:t>
            </a:r>
            <a:r>
              <a:rPr lang="en-US" sz="2800" dirty="0" smtClean="0"/>
              <a:t>constraints for Resources:</a:t>
            </a:r>
            <a:endParaRPr lang="en-US" sz="2800" dirty="0"/>
          </a:p>
          <a:p>
            <a:endParaRPr lang="en-US" sz="1000" dirty="0" smtClean="0"/>
          </a:p>
          <a:p>
            <a:pPr lvl="1"/>
            <a:r>
              <a:rPr lang="en-US" sz="2400" dirty="0" smtClean="0"/>
              <a:t>Needs to be automated since manual activation of constraint can cause the constraint to be violated setting RN LMP at -$5k</a:t>
            </a:r>
          </a:p>
          <a:p>
            <a:pPr lvl="1"/>
            <a:r>
              <a:rPr lang="en-US" sz="2400" dirty="0" smtClean="0"/>
              <a:t>Operator </a:t>
            </a:r>
            <a:r>
              <a:rPr lang="en-US" sz="2400" dirty="0"/>
              <a:t>training </a:t>
            </a:r>
            <a:r>
              <a:rPr lang="en-US" sz="2400" dirty="0" smtClean="0"/>
              <a:t>required since it would be dependent on operator selecting appropriate constraint</a:t>
            </a:r>
            <a:endParaRPr lang="en-US" sz="2400" dirty="0"/>
          </a:p>
          <a:p>
            <a:pPr lvl="1"/>
            <a:r>
              <a:rPr lang="en-US" sz="2400" dirty="0" smtClean="0"/>
              <a:t>Dependent on staff developing  appropriate constraints for each unique resource node case</a:t>
            </a:r>
            <a:endParaRPr lang="en-US" sz="2400" dirty="0"/>
          </a:p>
          <a:p>
            <a:pPr lvl="1"/>
            <a:r>
              <a:rPr lang="en-US" sz="2400" dirty="0" smtClean="0"/>
              <a:t>Once </a:t>
            </a:r>
            <a:r>
              <a:rPr lang="en-US" sz="2400" dirty="0"/>
              <a:t>developed, constraints must be maintained on an ongoing </a:t>
            </a:r>
            <a:r>
              <a:rPr lang="en-US" sz="2400" dirty="0" smtClean="0"/>
              <a:t>basis to keep up to date with the N/W model changes</a:t>
            </a:r>
            <a:endParaRPr lang="en-US" sz="2400" dirty="0"/>
          </a:p>
          <a:p>
            <a:pPr lvl="1"/>
            <a:r>
              <a:rPr lang="en-US" sz="2400" dirty="0" smtClean="0"/>
              <a:t>Setting of limits for DAM would still be manual</a:t>
            </a:r>
            <a:endParaRPr lang="en-US" sz="2400" dirty="0"/>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t>15</a:t>
            </a:fld>
            <a:endParaRPr lang="en-US" dirty="0"/>
          </a:p>
        </p:txBody>
      </p:sp>
    </p:spTree>
    <p:extLst>
      <p:ext uri="{BB962C8B-B14F-4D97-AF65-F5344CB8AC3E}">
        <p14:creationId xmlns:p14="http://schemas.microsoft.com/office/powerpoint/2010/main" val="103676022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a:t>
            </a:r>
            <a:r>
              <a:rPr lang="en-US" dirty="0" smtClean="0"/>
              <a:t>3 </a:t>
            </a:r>
            <a:r>
              <a:rPr lang="en-US" dirty="0"/>
              <a:t>: Enter Constraint above RN</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12725"/>
          </a:xfrm>
        </p:spPr>
        <p:txBody>
          <a:bodyPr/>
          <a:lstStyle/>
          <a:p>
            <a:fld id="{1D93BD3E-1E9A-4970-A6F7-E7AC52762E0C}" type="slidenum">
              <a:rPr lang="en-US" smtClean="0"/>
              <a:t>16</a:t>
            </a:fld>
            <a:endParaRPr lang="en-US" dirty="0"/>
          </a:p>
        </p:txBody>
      </p:sp>
      <p:pic>
        <p:nvPicPr>
          <p:cNvPr id="4" name="Picture 3"/>
          <p:cNvPicPr>
            <a:picLocks noChangeAspect="1"/>
          </p:cNvPicPr>
          <p:nvPr/>
        </p:nvPicPr>
        <p:blipFill>
          <a:blip r:embed="rId4"/>
          <a:stretch>
            <a:fillRect/>
          </a:stretch>
        </p:blipFill>
        <p:spPr>
          <a:xfrm>
            <a:off x="381000" y="990600"/>
            <a:ext cx="7305675" cy="3533775"/>
          </a:xfrm>
          <a:prstGeom prst="rect">
            <a:avLst/>
          </a:prstGeom>
        </p:spPr>
      </p:pic>
      <p:pic>
        <p:nvPicPr>
          <p:cNvPr id="8" name="Picture 7"/>
          <p:cNvPicPr>
            <a:picLocks noChangeAspect="1"/>
          </p:cNvPicPr>
          <p:nvPr/>
        </p:nvPicPr>
        <p:blipFill>
          <a:blip r:embed="rId5"/>
          <a:stretch>
            <a:fillRect/>
          </a:stretch>
        </p:blipFill>
        <p:spPr>
          <a:xfrm>
            <a:off x="6934200" y="1752600"/>
            <a:ext cx="5429822" cy="4603744"/>
          </a:xfrm>
          <a:prstGeom prst="rect">
            <a:avLst/>
          </a:prstGeom>
        </p:spPr>
      </p:pic>
    </p:spTree>
    <p:extLst>
      <p:ext uri="{BB962C8B-B14F-4D97-AF65-F5344CB8AC3E}">
        <p14:creationId xmlns:p14="http://schemas.microsoft.com/office/powerpoint/2010/main" val="17512098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Potential Operational Improvements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12725"/>
          </a:xfrm>
        </p:spPr>
        <p:txBody>
          <a:bodyPr/>
          <a:lstStyle/>
          <a:p>
            <a:fld id="{1D93BD3E-1E9A-4970-A6F7-E7AC52762E0C}" type="slidenum">
              <a:rPr lang="en-US" smtClean="0"/>
              <a:t>17</a:t>
            </a:fld>
            <a:endParaRPr lang="en-US" dirty="0"/>
          </a:p>
        </p:txBody>
      </p:sp>
      <p:sp>
        <p:nvSpPr>
          <p:cNvPr id="7" name="Content Placeholder 2"/>
          <p:cNvSpPr>
            <a:spLocks noGrp="1"/>
          </p:cNvSpPr>
          <p:nvPr>
            <p:ph idx="1"/>
          </p:nvPr>
        </p:nvSpPr>
        <p:spPr>
          <a:xfrm>
            <a:off x="381000" y="990600"/>
            <a:ext cx="8823664" cy="5029200"/>
          </a:xfrm>
        </p:spPr>
        <p:txBody>
          <a:bodyPr/>
          <a:lstStyle/>
          <a:p>
            <a:r>
              <a:rPr lang="en-US" sz="2400" dirty="0" smtClean="0"/>
              <a:t>Possible procedure changes to further minimize the aforementioned current uses of HDL overrides </a:t>
            </a:r>
          </a:p>
          <a:p>
            <a:endParaRPr lang="en-US" sz="900" dirty="0" smtClean="0"/>
          </a:p>
          <a:p>
            <a:pPr lvl="1"/>
            <a:r>
              <a:rPr lang="en-US" sz="2000" dirty="0" smtClean="0"/>
              <a:t>Pre</a:t>
            </a:r>
            <a:r>
              <a:rPr lang="en-US" sz="2000" dirty="0"/>
              <a:t>-posture for </a:t>
            </a:r>
            <a:r>
              <a:rPr lang="en-US" sz="2000" dirty="0" smtClean="0"/>
              <a:t>Outages</a:t>
            </a:r>
          </a:p>
          <a:p>
            <a:pPr lvl="2"/>
            <a:r>
              <a:rPr lang="en-US" sz="1600" dirty="0" smtClean="0"/>
              <a:t>Pre-posture only if the overload is greater than 125% or is cascading</a:t>
            </a:r>
          </a:p>
          <a:p>
            <a:pPr lvl="2"/>
            <a:endParaRPr lang="en-US" sz="1000" dirty="0" smtClean="0"/>
          </a:p>
          <a:p>
            <a:pPr lvl="1"/>
            <a:r>
              <a:rPr lang="en-US" sz="2000" dirty="0" smtClean="0"/>
              <a:t>Ensure reliability against unsolved contingencies</a:t>
            </a:r>
          </a:p>
          <a:p>
            <a:pPr lvl="2"/>
            <a:r>
              <a:rPr lang="en-US" sz="1600" dirty="0" smtClean="0"/>
              <a:t>Manually model the constraint and manage it </a:t>
            </a:r>
            <a:r>
              <a:rPr lang="en-US" sz="1600" dirty="0"/>
              <a:t>until the contingency solves at which case the standard thermal constraint can be used. </a:t>
            </a:r>
            <a:endParaRPr lang="en-US" sz="1600" dirty="0" smtClean="0"/>
          </a:p>
          <a:p>
            <a:pPr lvl="2"/>
            <a:endParaRPr lang="en-US" sz="1000" dirty="0" smtClean="0"/>
          </a:p>
          <a:p>
            <a:pPr lvl="1"/>
            <a:r>
              <a:rPr lang="en-US" sz="2000" dirty="0" smtClean="0"/>
              <a:t>Reduce post-contingency flows which are </a:t>
            </a:r>
            <a:r>
              <a:rPr lang="en-US" sz="2000" dirty="0"/>
              <a:t>above 125% </a:t>
            </a:r>
            <a:endParaRPr lang="en-US" sz="2000" dirty="0" smtClean="0"/>
          </a:p>
          <a:p>
            <a:pPr lvl="2"/>
            <a:endParaRPr lang="en-US" sz="1000" dirty="0"/>
          </a:p>
          <a:p>
            <a:pPr lvl="1"/>
            <a:r>
              <a:rPr lang="en-US" sz="2000" dirty="0" smtClean="0"/>
              <a:t>Resolve unit control system issues</a:t>
            </a:r>
          </a:p>
          <a:p>
            <a:pPr lvl="2"/>
            <a:r>
              <a:rPr lang="en-US" sz="1600" dirty="0" smtClean="0"/>
              <a:t>Call </a:t>
            </a:r>
            <a:r>
              <a:rPr lang="en-US" sz="1600" dirty="0"/>
              <a:t>the QSE and inform them of the issue, requesting them to self-manage their Generation Resource to resolve their issue</a:t>
            </a:r>
          </a:p>
        </p:txBody>
      </p:sp>
    </p:spTree>
    <p:extLst>
      <p:ext uri="{BB962C8B-B14F-4D97-AF65-F5344CB8AC3E}">
        <p14:creationId xmlns:p14="http://schemas.microsoft.com/office/powerpoint/2010/main" val="19916303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Preliminary Cost Estimates</a:t>
            </a:r>
          </a:p>
        </p:txBody>
      </p:sp>
      <p:sp>
        <p:nvSpPr>
          <p:cNvPr id="3" name="Content Placeholder 2"/>
          <p:cNvSpPr>
            <a:spLocks noGrp="1"/>
          </p:cNvSpPr>
          <p:nvPr>
            <p:ph idx="1"/>
          </p:nvPr>
        </p:nvSpPr>
        <p:spPr/>
        <p:txBody>
          <a:bodyPr/>
          <a:lstStyle/>
          <a:p>
            <a:pPr lvl="1">
              <a:lnSpc>
                <a:spcPct val="120000"/>
              </a:lnSpc>
              <a:buSzPct val="75000"/>
              <a:buFont typeface="Arial"/>
              <a:buChar char="•"/>
            </a:pPr>
            <a:r>
              <a:rPr lang="en-US" dirty="0"/>
              <a:t>Option 1: Payment for Justified </a:t>
            </a:r>
            <a:r>
              <a:rPr lang="en-US" dirty="0" smtClean="0"/>
              <a:t>Losses</a:t>
            </a:r>
          </a:p>
          <a:p>
            <a:pPr lvl="2">
              <a:lnSpc>
                <a:spcPct val="120000"/>
              </a:lnSpc>
              <a:buSzPct val="75000"/>
              <a:buFont typeface="Arial"/>
              <a:buChar char="•"/>
            </a:pPr>
            <a:r>
              <a:rPr lang="en-US" dirty="0" smtClean="0"/>
              <a:t>100 - 150k</a:t>
            </a:r>
            <a:endParaRPr lang="en-US" dirty="0"/>
          </a:p>
          <a:p>
            <a:pPr lvl="1">
              <a:lnSpc>
                <a:spcPct val="120000"/>
              </a:lnSpc>
              <a:buSzPct val="75000"/>
              <a:buFont typeface="Arial"/>
              <a:buChar char="•"/>
            </a:pPr>
            <a:r>
              <a:rPr lang="en-US" dirty="0"/>
              <a:t>Option 2: Override RN </a:t>
            </a:r>
            <a:r>
              <a:rPr lang="en-US" dirty="0" smtClean="0"/>
              <a:t>LMP</a:t>
            </a:r>
          </a:p>
          <a:p>
            <a:pPr lvl="2">
              <a:lnSpc>
                <a:spcPct val="120000"/>
              </a:lnSpc>
              <a:buSzPct val="75000"/>
              <a:buFont typeface="Arial"/>
              <a:buChar char="•"/>
            </a:pPr>
            <a:r>
              <a:rPr lang="en-US" dirty="0" smtClean="0"/>
              <a:t>50 - 100k</a:t>
            </a:r>
            <a:endParaRPr lang="en-US" dirty="0"/>
          </a:p>
          <a:p>
            <a:pPr lvl="1">
              <a:lnSpc>
                <a:spcPct val="120000"/>
              </a:lnSpc>
              <a:buSzPct val="75000"/>
              <a:buFont typeface="Arial"/>
              <a:buChar char="•"/>
            </a:pPr>
            <a:r>
              <a:rPr lang="en-US" dirty="0"/>
              <a:t>Option 3: Enter Constraints above </a:t>
            </a:r>
            <a:r>
              <a:rPr lang="en-US" dirty="0" smtClean="0"/>
              <a:t>RN</a:t>
            </a:r>
          </a:p>
          <a:p>
            <a:pPr lvl="2">
              <a:lnSpc>
                <a:spcPct val="120000"/>
              </a:lnSpc>
              <a:buSzPct val="75000"/>
              <a:buFont typeface="Arial"/>
              <a:buChar char="•"/>
            </a:pPr>
            <a:r>
              <a:rPr lang="en-US" dirty="0" smtClean="0"/>
              <a:t>200 - 300k + ongoing 150hrs/</a:t>
            </a:r>
            <a:r>
              <a:rPr lang="en-US" dirty="0" err="1" smtClean="0"/>
              <a:t>yr</a:t>
            </a:r>
            <a:r>
              <a:rPr lang="en-US" dirty="0" smtClean="0"/>
              <a:t> impact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38235885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090318"/>
          </a:xfrm>
        </p:spPr>
        <p:txBody>
          <a:bodyPr/>
          <a:lstStyle/>
          <a:p>
            <a:pPr algn="ctr"/>
            <a:r>
              <a:rPr lang="en-US" b="1" dirty="0" smtClean="0">
                <a:solidFill>
                  <a:schemeClr val="accent1"/>
                </a:solidFill>
              </a:rPr>
              <a:t/>
            </a:r>
            <a:br>
              <a:rPr lang="en-US" b="1" dirty="0" smtClean="0">
                <a:solidFill>
                  <a:schemeClr val="accent1"/>
                </a:solidFill>
              </a:rPr>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b="1" dirty="0" smtClean="0">
                <a:solidFill>
                  <a:schemeClr val="accent1"/>
                </a:solidFill>
              </a:rPr>
              <a:t>Questions?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2959695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600200" y="685800"/>
            <a:ext cx="7239000" cy="5486400"/>
          </a:xfrm>
        </p:spPr>
        <p:txBody>
          <a:bodyPr/>
          <a:lstStyle/>
          <a:p>
            <a:pPr marL="0" indent="0">
              <a:buNone/>
            </a:pPr>
            <a:r>
              <a:rPr lang="en-US" sz="3200" b="1" dirty="0" smtClean="0">
                <a:latin typeface="Book Antiqua"/>
                <a:cs typeface="Book Antiqua"/>
              </a:rPr>
              <a:t>Agenda</a:t>
            </a:r>
          </a:p>
          <a:p>
            <a:pPr marL="0" indent="0">
              <a:buNone/>
            </a:pPr>
            <a:endParaRPr lang="en-US" sz="1000" b="1" dirty="0" smtClean="0">
              <a:latin typeface="Book Antiqua"/>
              <a:cs typeface="Book Antiqua"/>
            </a:endParaRPr>
          </a:p>
          <a:p>
            <a:pPr lvl="1">
              <a:lnSpc>
                <a:spcPct val="120000"/>
              </a:lnSpc>
              <a:buSzPct val="75000"/>
              <a:buFont typeface="Arial"/>
              <a:buChar char="•"/>
            </a:pPr>
            <a:r>
              <a:rPr lang="en-US" dirty="0" smtClean="0"/>
              <a:t>Statistics on HDL Overrides</a:t>
            </a:r>
          </a:p>
          <a:p>
            <a:pPr lvl="1">
              <a:lnSpc>
                <a:spcPct val="120000"/>
              </a:lnSpc>
              <a:buSzPct val="75000"/>
              <a:buFont typeface="Arial"/>
              <a:buChar char="•"/>
            </a:pPr>
            <a:r>
              <a:rPr lang="en-US" dirty="0" smtClean="0"/>
              <a:t>Operational Improvements</a:t>
            </a:r>
          </a:p>
          <a:p>
            <a:pPr lvl="1">
              <a:lnSpc>
                <a:spcPct val="120000"/>
              </a:lnSpc>
              <a:buSzPct val="75000"/>
              <a:buFont typeface="Arial"/>
              <a:buChar char="•"/>
            </a:pPr>
            <a:r>
              <a:rPr lang="en-US" dirty="0" smtClean="0"/>
              <a:t>NPRR649 Discussion</a:t>
            </a:r>
          </a:p>
          <a:p>
            <a:pPr lvl="1">
              <a:lnSpc>
                <a:spcPct val="120000"/>
              </a:lnSpc>
              <a:buSzPct val="75000"/>
              <a:buFont typeface="Arial"/>
              <a:buChar char="•"/>
            </a:pPr>
            <a:r>
              <a:rPr lang="en-US" dirty="0"/>
              <a:t>Option 1: </a:t>
            </a:r>
            <a:r>
              <a:rPr lang="en-US" dirty="0" smtClean="0"/>
              <a:t>Payment for Justified Losses</a:t>
            </a:r>
            <a:endParaRPr lang="en-US" dirty="0"/>
          </a:p>
          <a:p>
            <a:pPr lvl="1">
              <a:lnSpc>
                <a:spcPct val="120000"/>
              </a:lnSpc>
              <a:buSzPct val="75000"/>
              <a:buFont typeface="Arial"/>
              <a:buChar char="•"/>
            </a:pPr>
            <a:r>
              <a:rPr lang="en-US" dirty="0" smtClean="0"/>
              <a:t>Option 2: Override RN LMP</a:t>
            </a:r>
          </a:p>
          <a:p>
            <a:pPr lvl="1">
              <a:lnSpc>
                <a:spcPct val="120000"/>
              </a:lnSpc>
              <a:buSzPct val="75000"/>
              <a:buFont typeface="Arial"/>
              <a:buChar char="•"/>
            </a:pPr>
            <a:r>
              <a:rPr lang="en-US" dirty="0" smtClean="0"/>
              <a:t>Option 3: Enter Constraints above RN</a:t>
            </a:r>
            <a:endParaRPr lang="en-US" dirty="0"/>
          </a:p>
          <a:p>
            <a:pPr lvl="1">
              <a:lnSpc>
                <a:spcPct val="120000"/>
              </a:lnSpc>
              <a:buSzPct val="75000"/>
              <a:buFont typeface="Arial"/>
              <a:buChar char="•"/>
            </a:pPr>
            <a:r>
              <a:rPr lang="en-US" dirty="0" smtClean="0"/>
              <a:t>Future Operational Improvements</a:t>
            </a:r>
          </a:p>
          <a:p>
            <a:pPr lvl="1">
              <a:lnSpc>
                <a:spcPct val="120000"/>
              </a:lnSpc>
              <a:buSzPct val="75000"/>
              <a:buFont typeface="Arial"/>
              <a:buChar char="•"/>
            </a:pPr>
            <a:r>
              <a:rPr lang="en-US" dirty="0"/>
              <a:t>Preliminary Cost Estimates</a:t>
            </a:r>
          </a:p>
        </p:txBody>
      </p:sp>
    </p:spTree>
    <p:extLst>
      <p:ext uri="{BB962C8B-B14F-4D97-AF65-F5344CB8AC3E}">
        <p14:creationId xmlns:p14="http://schemas.microsoft.com/office/powerpoint/2010/main" val="530499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3200" b="1" dirty="0" smtClean="0">
                <a:solidFill>
                  <a:schemeClr val="accent1"/>
                </a:solidFill>
                <a:latin typeface="Book Antiqua"/>
                <a:cs typeface="Book Antiqua"/>
              </a:rPr>
              <a:t>Statistics on HDL Overrides</a:t>
            </a:r>
            <a:endParaRPr lang="en-US" sz="3200" b="1" dirty="0">
              <a:solidFill>
                <a:schemeClr val="accent1"/>
              </a:solidFill>
              <a:latin typeface="Book Antiqua"/>
              <a:cs typeface="Book Antiqua"/>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pic>
        <p:nvPicPr>
          <p:cNvPr id="4" name="Picture 3"/>
          <p:cNvPicPr>
            <a:picLocks noChangeAspect="1"/>
          </p:cNvPicPr>
          <p:nvPr/>
        </p:nvPicPr>
        <p:blipFill>
          <a:blip r:embed="rId3"/>
          <a:stretch>
            <a:fillRect/>
          </a:stretch>
        </p:blipFill>
        <p:spPr>
          <a:xfrm>
            <a:off x="76200" y="1143000"/>
            <a:ext cx="8991600" cy="4731784"/>
          </a:xfrm>
          <a:prstGeom prst="rect">
            <a:avLst/>
          </a:prstGeom>
        </p:spPr>
      </p:pic>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Statistics on HDL Overrides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57229100"/>
              </p:ext>
            </p:extLst>
          </p:nvPr>
        </p:nvGraphicFramePr>
        <p:xfrm>
          <a:off x="2171700" y="2514600"/>
          <a:ext cx="4876800" cy="2926080"/>
        </p:xfrm>
        <a:graphic>
          <a:graphicData uri="http://schemas.openxmlformats.org/drawingml/2006/table">
            <a:tbl>
              <a:tblPr firstRow="1" bandRow="1">
                <a:tableStyleId>{5C22544A-7EE6-4342-B048-85BDC9FD1C3A}</a:tableStyleId>
              </a:tblPr>
              <a:tblGrid>
                <a:gridCol w="1625600"/>
                <a:gridCol w="1625600"/>
                <a:gridCol w="1625600"/>
              </a:tblGrid>
              <a:tr h="182880">
                <a:tc rowSpan="2">
                  <a:txBody>
                    <a:bodyPr/>
                    <a:lstStyle/>
                    <a:p>
                      <a:pPr algn="ctr"/>
                      <a:endParaRPr lang="en-US" sz="900" dirty="0" smtClean="0"/>
                    </a:p>
                    <a:p>
                      <a:pPr algn="ctr"/>
                      <a:r>
                        <a:rPr lang="en-US" dirty="0" smtClean="0"/>
                        <a:t>Year</a:t>
                      </a:r>
                      <a:endParaRPr lang="en-US" dirty="0"/>
                    </a:p>
                  </a:txBody>
                  <a:tcPr/>
                </a:tc>
                <a:tc gridSpan="2">
                  <a:txBody>
                    <a:bodyPr/>
                    <a:lstStyle/>
                    <a:p>
                      <a:pPr algn="ctr"/>
                      <a:r>
                        <a:rPr lang="en-US" dirty="0" smtClean="0"/>
                        <a:t>Cumulative</a:t>
                      </a:r>
                      <a:r>
                        <a:rPr lang="en-US" baseline="0" dirty="0" smtClean="0"/>
                        <a:t> SCED intervals</a:t>
                      </a:r>
                      <a:endParaRPr lang="en-US" dirty="0"/>
                    </a:p>
                  </a:txBody>
                  <a:tcPr/>
                </a:tc>
                <a:tc hMerge="1">
                  <a:txBody>
                    <a:bodyPr/>
                    <a:lstStyle/>
                    <a:p>
                      <a:pPr algn="ctr"/>
                      <a:endParaRPr lang="en-US" dirty="0"/>
                    </a:p>
                  </a:txBody>
                  <a:tcPr/>
                </a:tc>
              </a:tr>
              <a:tr h="182880">
                <a:tc vMerge="1">
                  <a:txBody>
                    <a:bodyPr/>
                    <a:lstStyle/>
                    <a:p>
                      <a:pPr algn="ctr"/>
                      <a:endParaRPr lang="en-US" dirty="0"/>
                    </a:p>
                  </a:txBody>
                  <a:tcPr/>
                </a:tc>
                <a:tc>
                  <a:txBody>
                    <a:bodyPr/>
                    <a:lstStyle/>
                    <a:p>
                      <a:pPr algn="ctr"/>
                      <a:r>
                        <a:rPr lang="en-US" smtClean="0"/>
                        <a:t>In Minutes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In Days</a:t>
                      </a:r>
                    </a:p>
                  </a:txBody>
                  <a:tcPr/>
                </a:tc>
              </a:tr>
              <a:tr h="328023">
                <a:tc>
                  <a:txBody>
                    <a:bodyPr/>
                    <a:lstStyle/>
                    <a:p>
                      <a:pPr algn="ctr"/>
                      <a:r>
                        <a:rPr lang="en-US" dirty="0" smtClean="0"/>
                        <a:t>Dec - 2010</a:t>
                      </a:r>
                      <a:endParaRPr lang="en-US" dirty="0"/>
                    </a:p>
                  </a:txBody>
                  <a:tcPr/>
                </a:tc>
                <a:tc>
                  <a:txBody>
                    <a:bodyPr/>
                    <a:lstStyle/>
                    <a:p>
                      <a:pPr algn="r"/>
                      <a:r>
                        <a:rPr lang="en-US" dirty="0" smtClean="0"/>
                        <a:t>36,927</a:t>
                      </a:r>
                    </a:p>
                  </a:txBody>
                  <a:tcPr/>
                </a:tc>
                <a:tc>
                  <a:txBody>
                    <a:bodyPr/>
                    <a:lstStyle/>
                    <a:p>
                      <a:pPr algn="r"/>
                      <a:r>
                        <a:rPr lang="en-US" dirty="0" smtClean="0"/>
                        <a:t>25.64</a:t>
                      </a:r>
                      <a:endParaRPr lang="en-US" dirty="0"/>
                    </a:p>
                  </a:txBody>
                  <a:tcPr/>
                </a:tc>
              </a:tr>
              <a:tr h="328023">
                <a:tc>
                  <a:txBody>
                    <a:bodyPr/>
                    <a:lstStyle/>
                    <a:p>
                      <a:pPr algn="ctr"/>
                      <a:r>
                        <a:rPr lang="en-US" dirty="0" smtClean="0"/>
                        <a:t>2011</a:t>
                      </a:r>
                      <a:endParaRPr lang="en-US" dirty="0"/>
                    </a:p>
                  </a:txBody>
                  <a:tcPr/>
                </a:tc>
                <a:tc>
                  <a:txBody>
                    <a:bodyPr/>
                    <a:lstStyle/>
                    <a:p>
                      <a:pPr algn="r"/>
                      <a:r>
                        <a:rPr lang="en-US" dirty="0" smtClean="0"/>
                        <a:t>348,190</a:t>
                      </a:r>
                      <a:endParaRPr lang="en-US" dirty="0"/>
                    </a:p>
                  </a:txBody>
                  <a:tcPr/>
                </a:tc>
                <a:tc>
                  <a:txBody>
                    <a:bodyPr/>
                    <a:lstStyle/>
                    <a:p>
                      <a:pPr algn="r"/>
                      <a:r>
                        <a:rPr lang="en-US" dirty="0" smtClean="0"/>
                        <a:t>241.8</a:t>
                      </a:r>
                      <a:endParaRPr lang="en-US" dirty="0"/>
                    </a:p>
                  </a:txBody>
                  <a:tcPr/>
                </a:tc>
              </a:tr>
              <a:tr h="328023">
                <a:tc>
                  <a:txBody>
                    <a:bodyPr/>
                    <a:lstStyle/>
                    <a:p>
                      <a:pPr algn="ctr"/>
                      <a:r>
                        <a:rPr lang="en-US" dirty="0" smtClean="0"/>
                        <a:t>2012</a:t>
                      </a:r>
                      <a:endParaRPr lang="en-US" dirty="0"/>
                    </a:p>
                  </a:txBody>
                  <a:tcPr/>
                </a:tc>
                <a:tc>
                  <a:txBody>
                    <a:bodyPr/>
                    <a:lstStyle/>
                    <a:p>
                      <a:pPr algn="r"/>
                      <a:r>
                        <a:rPr lang="en-US" dirty="0" smtClean="0"/>
                        <a:t>141,971</a:t>
                      </a:r>
                      <a:endParaRPr lang="en-US" dirty="0"/>
                    </a:p>
                  </a:txBody>
                  <a:tcPr/>
                </a:tc>
                <a:tc>
                  <a:txBody>
                    <a:bodyPr/>
                    <a:lstStyle/>
                    <a:p>
                      <a:pPr algn="r"/>
                      <a:r>
                        <a:rPr lang="en-US" dirty="0" smtClean="0"/>
                        <a:t>98.59</a:t>
                      </a:r>
                      <a:endParaRPr lang="en-US" dirty="0"/>
                    </a:p>
                  </a:txBody>
                  <a:tcPr/>
                </a:tc>
              </a:tr>
              <a:tr h="328023">
                <a:tc>
                  <a:txBody>
                    <a:bodyPr/>
                    <a:lstStyle/>
                    <a:p>
                      <a:pPr algn="ctr"/>
                      <a:r>
                        <a:rPr lang="en-US" dirty="0" smtClean="0"/>
                        <a:t>2013</a:t>
                      </a:r>
                      <a:endParaRPr lang="en-US" dirty="0"/>
                    </a:p>
                  </a:txBody>
                  <a:tcPr/>
                </a:tc>
                <a:tc>
                  <a:txBody>
                    <a:bodyPr/>
                    <a:lstStyle/>
                    <a:p>
                      <a:pPr algn="r"/>
                      <a:r>
                        <a:rPr lang="en-US" dirty="0" smtClean="0"/>
                        <a:t>32,826</a:t>
                      </a:r>
                      <a:endParaRPr lang="en-US" dirty="0"/>
                    </a:p>
                  </a:txBody>
                  <a:tcPr/>
                </a:tc>
                <a:tc>
                  <a:txBody>
                    <a:bodyPr/>
                    <a:lstStyle/>
                    <a:p>
                      <a:pPr algn="r"/>
                      <a:r>
                        <a:rPr lang="en-US" dirty="0" smtClean="0"/>
                        <a:t>22.8</a:t>
                      </a:r>
                      <a:endParaRPr lang="en-US" dirty="0"/>
                    </a:p>
                  </a:txBody>
                  <a:tcPr/>
                </a:tc>
              </a:tr>
              <a:tr h="328023">
                <a:tc>
                  <a:txBody>
                    <a:bodyPr/>
                    <a:lstStyle/>
                    <a:p>
                      <a:pPr algn="ctr"/>
                      <a:r>
                        <a:rPr lang="en-US" dirty="0" smtClean="0"/>
                        <a:t>2014</a:t>
                      </a:r>
                      <a:endParaRPr lang="en-US" dirty="0"/>
                    </a:p>
                  </a:txBody>
                  <a:tcPr/>
                </a:tc>
                <a:tc>
                  <a:txBody>
                    <a:bodyPr/>
                    <a:lstStyle/>
                    <a:p>
                      <a:pPr algn="r"/>
                      <a:r>
                        <a:rPr lang="en-US" dirty="0" smtClean="0"/>
                        <a:t>1,200</a:t>
                      </a:r>
                      <a:endParaRPr lang="en-US" dirty="0"/>
                    </a:p>
                  </a:txBody>
                  <a:tcPr/>
                </a:tc>
                <a:tc>
                  <a:txBody>
                    <a:bodyPr/>
                    <a:lstStyle/>
                    <a:p>
                      <a:pPr algn="r"/>
                      <a:r>
                        <a:rPr lang="en-US" dirty="0" smtClean="0"/>
                        <a:t>0.83</a:t>
                      </a:r>
                      <a:endParaRPr lang="en-US" dirty="0"/>
                    </a:p>
                  </a:txBody>
                  <a:tcPr/>
                </a:tc>
              </a:tr>
              <a:tr h="328023">
                <a:tc>
                  <a:txBody>
                    <a:bodyPr/>
                    <a:lstStyle/>
                    <a:p>
                      <a:pPr algn="ctr"/>
                      <a:r>
                        <a:rPr lang="en-US" dirty="0" smtClean="0"/>
                        <a:t>2015</a:t>
                      </a:r>
                      <a:endParaRPr lang="en-US" dirty="0"/>
                    </a:p>
                  </a:txBody>
                  <a:tcPr/>
                </a:tc>
                <a:tc>
                  <a:txBody>
                    <a:bodyPr/>
                    <a:lstStyle/>
                    <a:p>
                      <a:pPr algn="r"/>
                      <a:r>
                        <a:rPr lang="en-US" dirty="0" smtClean="0"/>
                        <a:t>57</a:t>
                      </a:r>
                      <a:endParaRPr lang="en-US" dirty="0"/>
                    </a:p>
                  </a:txBody>
                  <a:tcPr/>
                </a:tc>
                <a:tc>
                  <a:txBody>
                    <a:bodyPr/>
                    <a:lstStyle/>
                    <a:p>
                      <a:pPr algn="r"/>
                      <a:r>
                        <a:rPr lang="en-US" dirty="0" smtClean="0"/>
                        <a:t>0.04</a:t>
                      </a:r>
                      <a:endParaRPr lang="en-US" dirty="0"/>
                    </a:p>
                  </a:txBody>
                  <a:tcPr/>
                </a:tc>
              </a:tr>
            </a:tbl>
          </a:graphicData>
        </a:graphic>
      </p:graphicFrame>
      <p:sp>
        <p:nvSpPr>
          <p:cNvPr id="7" name="Content Placeholder 2"/>
          <p:cNvSpPr>
            <a:spLocks noGrp="1"/>
          </p:cNvSpPr>
          <p:nvPr>
            <p:ph idx="1"/>
          </p:nvPr>
        </p:nvSpPr>
        <p:spPr>
          <a:xfrm>
            <a:off x="381000" y="1219200"/>
            <a:ext cx="8823664" cy="1143000"/>
          </a:xfrm>
        </p:spPr>
        <p:txBody>
          <a:bodyPr/>
          <a:lstStyle/>
          <a:p>
            <a:r>
              <a:rPr lang="en-US" sz="2400" dirty="0" smtClean="0"/>
              <a:t>Operations has been working hard to reduce HDL overrides over time </a:t>
            </a:r>
          </a:p>
        </p:txBody>
      </p:sp>
    </p:spTree>
    <p:extLst>
      <p:ext uri="{BB962C8B-B14F-4D97-AF65-F5344CB8AC3E}">
        <p14:creationId xmlns:p14="http://schemas.microsoft.com/office/powerpoint/2010/main" val="2826358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Operational Improvements</a:t>
            </a:r>
            <a:endParaRPr lang="en-US" b="1" dirty="0">
              <a:solidFill>
                <a:schemeClr val="accent1"/>
              </a:solidFill>
            </a:endParaRPr>
          </a:p>
        </p:txBody>
      </p:sp>
      <p:sp>
        <p:nvSpPr>
          <p:cNvPr id="3" name="Content Placeholder 2"/>
          <p:cNvSpPr>
            <a:spLocks noGrp="1"/>
          </p:cNvSpPr>
          <p:nvPr>
            <p:ph idx="1"/>
          </p:nvPr>
        </p:nvSpPr>
        <p:spPr>
          <a:xfrm>
            <a:off x="381000" y="1227138"/>
            <a:ext cx="8823664" cy="5334000"/>
          </a:xfrm>
        </p:spPr>
        <p:txBody>
          <a:bodyPr/>
          <a:lstStyle/>
          <a:p>
            <a:pPr marL="0" indent="0">
              <a:buNone/>
            </a:pPr>
            <a:r>
              <a:rPr lang="en-US" sz="2400" dirty="0" smtClean="0"/>
              <a:t>HDL overrides have been reduced over time</a:t>
            </a:r>
            <a:r>
              <a:rPr lang="en-US" sz="2400" dirty="0"/>
              <a:t> </a:t>
            </a:r>
            <a:r>
              <a:rPr lang="en-US" sz="2400" dirty="0" smtClean="0"/>
              <a:t>due to the following reasons:</a:t>
            </a:r>
            <a:endParaRPr lang="en-US" sz="2800" dirty="0" smtClean="0"/>
          </a:p>
          <a:p>
            <a:pPr lvl="1"/>
            <a:r>
              <a:rPr lang="en-US" sz="2400" dirty="0"/>
              <a:t>Increased operator training: </a:t>
            </a:r>
            <a:endParaRPr lang="en-US" sz="2400" dirty="0" smtClean="0"/>
          </a:p>
          <a:p>
            <a:pPr lvl="2"/>
            <a:r>
              <a:rPr lang="en-US" sz="2000" dirty="0" smtClean="0"/>
              <a:t>Don’t override to resolve SCED violated constraint unless the violation is greater than 125</a:t>
            </a:r>
            <a:r>
              <a:rPr lang="en-US" sz="2000" dirty="0"/>
              <a:t>% Emergency </a:t>
            </a:r>
            <a:r>
              <a:rPr lang="en-US" sz="2000" dirty="0" smtClean="0"/>
              <a:t>rating, OR </a:t>
            </a:r>
            <a:r>
              <a:rPr lang="en-US" sz="2000" dirty="0"/>
              <a:t>it is a cascading condition, OR </a:t>
            </a:r>
            <a:r>
              <a:rPr lang="en-US" sz="2000" dirty="0" smtClean="0"/>
              <a:t>an </a:t>
            </a:r>
            <a:r>
              <a:rPr lang="en-US" sz="2000" dirty="0"/>
              <a:t>unsolved contingency, OR </a:t>
            </a:r>
            <a:r>
              <a:rPr lang="en-US" sz="2000" dirty="0" smtClean="0"/>
              <a:t>a </a:t>
            </a:r>
            <a:r>
              <a:rPr lang="en-US" sz="2000" dirty="0"/>
              <a:t>b</a:t>
            </a:r>
            <a:r>
              <a:rPr lang="en-US" sz="2000" dirty="0" smtClean="0"/>
              <a:t>ase case overload</a:t>
            </a:r>
          </a:p>
          <a:p>
            <a:pPr lvl="2"/>
            <a:r>
              <a:rPr lang="en-US" sz="2000" dirty="0" smtClean="0"/>
              <a:t>Don’t do overrides to manually resolve conflicting constraints </a:t>
            </a:r>
          </a:p>
          <a:p>
            <a:pPr lvl="1">
              <a:lnSpc>
                <a:spcPct val="130000"/>
              </a:lnSpc>
            </a:pPr>
            <a:r>
              <a:rPr lang="en-US" sz="2400" dirty="0" smtClean="0"/>
              <a:t>The ability for the operators to enter manual constraints</a:t>
            </a:r>
          </a:p>
          <a:p>
            <a:pPr lvl="1">
              <a:lnSpc>
                <a:spcPct val="130000"/>
              </a:lnSpc>
            </a:pPr>
            <a:r>
              <a:rPr lang="en-US" sz="2400" dirty="0" smtClean="0"/>
              <a:t>The </a:t>
            </a:r>
            <a:r>
              <a:rPr lang="en-US" sz="2400" dirty="0"/>
              <a:t>availability of new </a:t>
            </a:r>
            <a:r>
              <a:rPr lang="en-US" sz="2400" dirty="0" smtClean="0"/>
              <a:t>Generic Transmission Constraints</a:t>
            </a:r>
            <a:endParaRPr lang="en-US" sz="2800" dirty="0" smtClean="0"/>
          </a:p>
          <a:p>
            <a:pPr lvl="1">
              <a:lnSpc>
                <a:spcPct val="130000"/>
              </a:lnSpc>
            </a:pPr>
            <a:r>
              <a:rPr lang="en-US" sz="2400" dirty="0" smtClean="0"/>
              <a:t>Improvements in topology</a:t>
            </a:r>
            <a:endParaRPr lang="en-US" sz="2400" dirty="0"/>
          </a:p>
          <a:p>
            <a:endParaRPr lang="en-US" sz="3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705523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Reasons for current HDL </a:t>
            </a:r>
            <a:r>
              <a:rPr lang="en-US" dirty="0"/>
              <a:t>Overrides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7" name="Content Placeholder 2"/>
          <p:cNvSpPr>
            <a:spLocks noGrp="1"/>
          </p:cNvSpPr>
          <p:nvPr>
            <p:ph idx="1"/>
          </p:nvPr>
        </p:nvSpPr>
        <p:spPr>
          <a:xfrm>
            <a:off x="381000" y="1219200"/>
            <a:ext cx="8823664" cy="5029200"/>
          </a:xfrm>
        </p:spPr>
        <p:txBody>
          <a:bodyPr/>
          <a:lstStyle/>
          <a:p>
            <a:r>
              <a:rPr lang="en-US" sz="2400" dirty="0" smtClean="0"/>
              <a:t>Operators are currently using HDL overrides to </a:t>
            </a:r>
          </a:p>
          <a:p>
            <a:endParaRPr lang="en-US" sz="900" dirty="0" smtClean="0"/>
          </a:p>
          <a:p>
            <a:pPr lvl="1"/>
            <a:r>
              <a:rPr lang="en-US" sz="2000" dirty="0" smtClean="0"/>
              <a:t>Pre</a:t>
            </a:r>
            <a:r>
              <a:rPr lang="en-US" sz="2000" dirty="0"/>
              <a:t>-posture for </a:t>
            </a:r>
            <a:r>
              <a:rPr lang="en-US" sz="2000" dirty="0" smtClean="0"/>
              <a:t>Outages</a:t>
            </a:r>
          </a:p>
          <a:p>
            <a:pPr lvl="2"/>
            <a:r>
              <a:rPr lang="en-US" sz="1600" dirty="0" smtClean="0"/>
              <a:t>This is done only when the study before initialing the outage shows that there will be big post contingency overload as soon as the outage is taken. </a:t>
            </a:r>
            <a:r>
              <a:rPr lang="en-US" sz="1600" dirty="0"/>
              <a:t>This helps to </a:t>
            </a:r>
            <a:r>
              <a:rPr lang="en-US" sz="1600" dirty="0" smtClean="0"/>
              <a:t>ensure reliability and to </a:t>
            </a:r>
            <a:r>
              <a:rPr lang="en-US" sz="1600" dirty="0"/>
              <a:t>avoid large negative prices to units which have slow ramp rates. </a:t>
            </a:r>
            <a:endParaRPr lang="en-US" sz="1600" dirty="0" smtClean="0"/>
          </a:p>
          <a:p>
            <a:pPr lvl="2"/>
            <a:endParaRPr lang="en-US" sz="1000" dirty="0" smtClean="0"/>
          </a:p>
          <a:p>
            <a:pPr lvl="1"/>
            <a:r>
              <a:rPr lang="en-US" sz="2000" dirty="0" smtClean="0"/>
              <a:t>Ensure reliability against unsolved contingencies</a:t>
            </a:r>
          </a:p>
          <a:p>
            <a:pPr lvl="2"/>
            <a:r>
              <a:rPr lang="en-US" sz="1600" dirty="0" smtClean="0"/>
              <a:t>Significant overloading on a constraint could result in unsolved contingencies which would require manual action </a:t>
            </a:r>
          </a:p>
          <a:p>
            <a:pPr lvl="2"/>
            <a:endParaRPr lang="en-US" sz="1000" dirty="0" smtClean="0"/>
          </a:p>
          <a:p>
            <a:pPr lvl="1"/>
            <a:r>
              <a:rPr lang="en-US" sz="2000" dirty="0" smtClean="0"/>
              <a:t>Reduce post-contingency flows which are </a:t>
            </a:r>
            <a:r>
              <a:rPr lang="en-US" sz="2000" dirty="0"/>
              <a:t>above 125% </a:t>
            </a:r>
            <a:endParaRPr lang="en-US" sz="2000" dirty="0" smtClean="0"/>
          </a:p>
          <a:p>
            <a:pPr lvl="2"/>
            <a:r>
              <a:rPr lang="en-US" sz="1600" dirty="0" smtClean="0"/>
              <a:t>due </a:t>
            </a:r>
            <a:r>
              <a:rPr lang="en-US" sz="1600" dirty="0"/>
              <a:t>to </a:t>
            </a:r>
            <a:r>
              <a:rPr lang="en-US" sz="1600" dirty="0" smtClean="0"/>
              <a:t>potential </a:t>
            </a:r>
            <a:r>
              <a:rPr lang="en-US" sz="1600" dirty="0"/>
              <a:t>IROL assessment </a:t>
            </a:r>
            <a:r>
              <a:rPr lang="en-US" sz="1600" dirty="0" smtClean="0"/>
              <a:t>requirements</a:t>
            </a:r>
          </a:p>
          <a:p>
            <a:pPr lvl="2"/>
            <a:endParaRPr lang="en-US" sz="1000" dirty="0"/>
          </a:p>
          <a:p>
            <a:pPr lvl="1"/>
            <a:r>
              <a:rPr lang="en-US" sz="2000" dirty="0" smtClean="0"/>
              <a:t>Resolve unit control system issues</a:t>
            </a:r>
            <a:endParaRPr lang="en-US" sz="2000" dirty="0"/>
          </a:p>
        </p:txBody>
      </p:sp>
    </p:spTree>
    <p:extLst>
      <p:ext uri="{BB962C8B-B14F-4D97-AF65-F5344CB8AC3E}">
        <p14:creationId xmlns:p14="http://schemas.microsoft.com/office/powerpoint/2010/main" val="2081315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123" y="383792"/>
            <a:ext cx="8458200" cy="1143000"/>
          </a:xfrm>
        </p:spPr>
        <p:txBody>
          <a:bodyPr/>
          <a:lstStyle/>
          <a:p>
            <a:r>
              <a:rPr lang="en-US" dirty="0"/>
              <a:t>NPRR 649 discussion</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
        <p:nvSpPr>
          <p:cNvPr id="4" name="Content Placeholder 2"/>
          <p:cNvSpPr>
            <a:spLocks noGrp="1"/>
          </p:cNvSpPr>
          <p:nvPr>
            <p:ph idx="1"/>
          </p:nvPr>
        </p:nvSpPr>
        <p:spPr>
          <a:xfrm>
            <a:off x="428523" y="1143000"/>
            <a:ext cx="8534400" cy="4832092"/>
          </a:xfrm>
        </p:spPr>
        <p:txBody>
          <a:bodyPr>
            <a:spAutoFit/>
          </a:bodyPr>
          <a:lstStyle/>
          <a:p>
            <a:r>
              <a:rPr lang="en-US" sz="2000" dirty="0"/>
              <a:t>ERCOT </a:t>
            </a:r>
            <a:r>
              <a:rPr lang="en-US" sz="2000" dirty="0" smtClean="0"/>
              <a:t>submitted NPRR649 </a:t>
            </a:r>
            <a:r>
              <a:rPr lang="en-US" sz="2000" dirty="0"/>
              <a:t>to satisfy its obligations under a settlement agreement reached with Odessa Ector Power Partners, LP in Public Utility Commission of Texas (PUCT) Docket 41790. </a:t>
            </a:r>
          </a:p>
          <a:p>
            <a:pPr lvl="0"/>
            <a:endParaRPr lang="en-US" sz="1000" dirty="0" smtClean="0"/>
          </a:p>
          <a:p>
            <a:pPr lvl="0"/>
            <a:r>
              <a:rPr lang="en-US" sz="2000" dirty="0" smtClean="0"/>
              <a:t>NPRR649 </a:t>
            </a:r>
            <a:r>
              <a:rPr lang="en-US" sz="2000" dirty="0"/>
              <a:t>provides </a:t>
            </a:r>
            <a:r>
              <a:rPr lang="en-US" altLang="en-US" sz="2000" dirty="0"/>
              <a:t>a lost opportunity energy payment to compensate the QSE for cost reduced lost revenues from the HDL MW amount to the expected MW output of the resource if the HDL was not in place</a:t>
            </a:r>
          </a:p>
          <a:p>
            <a:endParaRPr lang="en-US" sz="1000" dirty="0" smtClean="0"/>
          </a:p>
          <a:p>
            <a:r>
              <a:rPr lang="en-US" sz="2000" dirty="0" smtClean="0"/>
              <a:t>On February 22, 2016 ERCOT filed additional comments to NPRR 649 to propose alternative methods for addressing QSE compensation for HDL manual overrides.  The methodology (Option 1) proposed in the comments was an amendment to existing NPRR 649 language to limit the payment to actual attested losses.</a:t>
            </a:r>
          </a:p>
          <a:p>
            <a:endParaRPr lang="en-US" sz="1000" dirty="0">
              <a:latin typeface="Arial" panose="020B0604020202020204" pitchFamily="34" charset="0"/>
            </a:endParaRPr>
          </a:p>
          <a:p>
            <a:r>
              <a:rPr lang="en-US" sz="2000" dirty="0" smtClean="0"/>
              <a:t>Other approaches </a:t>
            </a:r>
            <a:r>
              <a:rPr lang="en-US" sz="2000" dirty="0"/>
              <a:t>(Option </a:t>
            </a:r>
            <a:r>
              <a:rPr lang="en-US" sz="2000" dirty="0" smtClean="0"/>
              <a:t>2 &amp; 3) </a:t>
            </a:r>
            <a:r>
              <a:rPr lang="en-US" sz="2000" dirty="0"/>
              <a:t>discussed </a:t>
            </a:r>
            <a:r>
              <a:rPr lang="en-US" sz="2000" dirty="0" smtClean="0"/>
              <a:t>at the March 11, 2016 workshop might effectively replace NPRR 649 language.  </a:t>
            </a:r>
          </a:p>
        </p:txBody>
      </p:sp>
    </p:spTree>
    <p:extLst>
      <p:ext uri="{BB962C8B-B14F-4D97-AF65-F5344CB8AC3E}">
        <p14:creationId xmlns:p14="http://schemas.microsoft.com/office/powerpoint/2010/main" val="3964507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Option 1</a:t>
            </a:r>
            <a:r>
              <a:rPr lang="en-US" dirty="0"/>
              <a:t>: Payment for Justified Losses</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7" name="Content Placeholder 2"/>
          <p:cNvSpPr txBox="1">
            <a:spLocks/>
          </p:cNvSpPr>
          <p:nvPr/>
        </p:nvSpPr>
        <p:spPr>
          <a:xfrm>
            <a:off x="426357" y="1219200"/>
            <a:ext cx="8367486" cy="4598182"/>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dirty="0" smtClean="0">
                <a:latin typeface="Book Antiqua" panose="02040602050305030304" pitchFamily="18" charset="0"/>
              </a:rPr>
              <a:t>Summary of ERCOT February 22 comments:</a:t>
            </a:r>
          </a:p>
          <a:p>
            <a:r>
              <a:rPr lang="en-US" sz="2000" dirty="0" smtClean="0">
                <a:latin typeface="Book Antiqua" panose="02040602050305030304" pitchFamily="18" charset="0"/>
              </a:rPr>
              <a:t>Replaces compensation of opportunity costs with actual losses suffered by QSEs in existing contract positions.</a:t>
            </a:r>
          </a:p>
          <a:p>
            <a:pPr lvl="1"/>
            <a:r>
              <a:rPr lang="en-US" sz="1800" dirty="0" smtClean="0">
                <a:latin typeface="Book Antiqua" panose="02040602050305030304" pitchFamily="18" charset="0"/>
              </a:rPr>
              <a:t>Variable costs only</a:t>
            </a:r>
          </a:p>
          <a:p>
            <a:pPr lvl="1"/>
            <a:r>
              <a:rPr lang="en-US" sz="1800" dirty="0" smtClean="0">
                <a:latin typeface="Book Antiqua" panose="02040602050305030304" pitchFamily="18" charset="0"/>
              </a:rPr>
              <a:t>May include DAM or bilateral energy contracts</a:t>
            </a:r>
          </a:p>
          <a:p>
            <a:pPr lvl="1"/>
            <a:endParaRPr lang="en-US" sz="800" dirty="0" smtClean="0">
              <a:latin typeface="Book Antiqua" panose="02040602050305030304" pitchFamily="18" charset="0"/>
            </a:endParaRPr>
          </a:p>
          <a:p>
            <a:r>
              <a:rPr lang="en-US" sz="2000" dirty="0" smtClean="0">
                <a:latin typeface="Book Antiqua" panose="02040602050305030304" pitchFamily="18" charset="0"/>
              </a:rPr>
              <a:t>QSEs claiming losses would have to provide:</a:t>
            </a:r>
          </a:p>
          <a:p>
            <a:pPr lvl="1"/>
            <a:r>
              <a:rPr lang="en-US" sz="1800" dirty="0" smtClean="0">
                <a:latin typeface="Book Antiqua" panose="02040602050305030304" pitchFamily="18" charset="0"/>
              </a:rPr>
              <a:t>Attestation of loss</a:t>
            </a:r>
          </a:p>
          <a:p>
            <a:pPr lvl="1"/>
            <a:r>
              <a:rPr lang="en-US" sz="1800" dirty="0" smtClean="0">
                <a:latin typeface="Book Antiqua" panose="02040602050305030304" pitchFamily="18" charset="0"/>
              </a:rPr>
              <a:t>Loss calculation</a:t>
            </a:r>
          </a:p>
          <a:p>
            <a:pPr lvl="1"/>
            <a:r>
              <a:rPr lang="en-US" sz="1800" dirty="0" smtClean="0">
                <a:latin typeface="Book Antiqua" panose="02040602050305030304" pitchFamily="18" charset="0"/>
              </a:rPr>
              <a:t>Appropriate supporting  documentation</a:t>
            </a:r>
          </a:p>
          <a:p>
            <a:pPr lvl="1"/>
            <a:endParaRPr lang="en-US" sz="800" dirty="0" smtClean="0">
              <a:latin typeface="Book Antiqua" panose="02040602050305030304" pitchFamily="18" charset="0"/>
            </a:endParaRPr>
          </a:p>
          <a:p>
            <a:r>
              <a:rPr lang="en-US" sz="2000" dirty="0" smtClean="0">
                <a:latin typeface="Book Antiqua" panose="02040602050305030304" pitchFamily="18" charset="0"/>
              </a:rPr>
              <a:t>Process for ERCOT review and acceptance of claim</a:t>
            </a:r>
          </a:p>
          <a:p>
            <a:endParaRPr lang="en-US" sz="800" dirty="0" smtClean="0">
              <a:latin typeface="Book Antiqua" panose="02040602050305030304" pitchFamily="18" charset="0"/>
            </a:endParaRPr>
          </a:p>
          <a:p>
            <a:r>
              <a:rPr lang="en-US" sz="2000" dirty="0" smtClean="0">
                <a:latin typeface="Book Antiqua" panose="02040602050305030304" pitchFamily="18" charset="0"/>
              </a:rPr>
              <a:t>The HDL override payment would be the lesser of the attested losses or the loss calculated in the existing NPRR.</a:t>
            </a:r>
            <a:endParaRPr lang="en-US" sz="2000" dirty="0">
              <a:latin typeface="Book Antiqua" panose="02040602050305030304" pitchFamily="18" charset="0"/>
            </a:endParaRPr>
          </a:p>
        </p:txBody>
      </p:sp>
    </p:spTree>
    <p:extLst>
      <p:ext uri="{BB962C8B-B14F-4D97-AF65-F5344CB8AC3E}">
        <p14:creationId xmlns:p14="http://schemas.microsoft.com/office/powerpoint/2010/main" val="3904403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Option 1</a:t>
            </a:r>
            <a:r>
              <a:rPr lang="en-US" dirty="0"/>
              <a:t>: Payment for Justified Losses</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7" name="Content Placeholder 2"/>
          <p:cNvSpPr txBox="1">
            <a:spLocks/>
          </p:cNvSpPr>
          <p:nvPr/>
        </p:nvSpPr>
        <p:spPr>
          <a:xfrm>
            <a:off x="304800" y="1269084"/>
            <a:ext cx="8534400" cy="400110"/>
          </a:xfrm>
          <a:prstGeom prst="rect">
            <a:avLst/>
          </a:prstGeom>
        </p:spPr>
        <p:txBody>
          <a:bodyPr>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dirty="0" smtClean="0">
                <a:latin typeface="Book Antiqua" panose="02040602050305030304" pitchFamily="18" charset="0"/>
              </a:rPr>
              <a:t>Summary calculation:</a:t>
            </a:r>
          </a:p>
        </p:txBody>
      </p:sp>
      <p:sp>
        <p:nvSpPr>
          <p:cNvPr id="8" name="Rectangle 7"/>
          <p:cNvSpPr/>
          <p:nvPr/>
        </p:nvSpPr>
        <p:spPr>
          <a:xfrm>
            <a:off x="838200" y="1905000"/>
            <a:ext cx="7391400" cy="646331"/>
          </a:xfrm>
          <a:prstGeom prst="rect">
            <a:avLst/>
          </a:prstGeom>
          <a:ln>
            <a:solidFill>
              <a:schemeClr val="tx1"/>
            </a:solidFill>
          </a:ln>
        </p:spPr>
        <p:txBody>
          <a:bodyPr wrap="square">
            <a:spAutoFit/>
          </a:bodyPr>
          <a:lstStyle/>
          <a:p>
            <a:r>
              <a:rPr lang="en-US" dirty="0"/>
              <a:t>HDLOEAMT </a:t>
            </a:r>
            <a:r>
              <a:rPr lang="en-US" baseline="-25000" dirty="0"/>
              <a:t>q, r, p, </a:t>
            </a:r>
            <a:r>
              <a:rPr lang="en-US" baseline="-25000" dirty="0" err="1"/>
              <a:t>i</a:t>
            </a:r>
            <a:r>
              <a:rPr lang="en-US" dirty="0"/>
              <a:t> =  (-1) * Min {HDLOAL </a:t>
            </a:r>
            <a:r>
              <a:rPr lang="en-US" baseline="-25000" dirty="0"/>
              <a:t>q, r, p, </a:t>
            </a:r>
            <a:r>
              <a:rPr lang="en-US" baseline="-25000" dirty="0" err="1"/>
              <a:t>i</a:t>
            </a:r>
            <a:r>
              <a:rPr lang="en-US" dirty="0"/>
              <a:t>, Max(0, ((</a:t>
            </a:r>
            <a:r>
              <a:rPr lang="en-US" dirty="0" err="1"/>
              <a:t>RTSPP</a:t>
            </a:r>
            <a:r>
              <a:rPr lang="en-US" baseline="-25000" dirty="0" err="1"/>
              <a:t>p</a:t>
            </a:r>
            <a:r>
              <a:rPr lang="en-US" baseline="-25000" dirty="0"/>
              <a:t>, </a:t>
            </a:r>
            <a:r>
              <a:rPr lang="en-US" baseline="-25000" dirty="0" err="1"/>
              <a:t>i</a:t>
            </a:r>
            <a:r>
              <a:rPr lang="en-US" dirty="0"/>
              <a:t> – RTRSVPOR </a:t>
            </a:r>
            <a:r>
              <a:rPr lang="en-US" baseline="-25000" dirty="0" err="1"/>
              <a:t>i</a:t>
            </a:r>
            <a:r>
              <a:rPr lang="en-US" dirty="0"/>
              <a:t> – RTRDP </a:t>
            </a:r>
            <a:r>
              <a:rPr lang="en-US" baseline="-25000" dirty="0" err="1"/>
              <a:t>i</a:t>
            </a:r>
            <a:r>
              <a:rPr lang="en-US" dirty="0"/>
              <a:t> – </a:t>
            </a:r>
            <a:r>
              <a:rPr lang="en-US" dirty="0" err="1"/>
              <a:t>HDLOAIEC</a:t>
            </a:r>
            <a:r>
              <a:rPr lang="en-US" baseline="-25000" dirty="0" err="1"/>
              <a:t>q</a:t>
            </a:r>
            <a:r>
              <a:rPr lang="en-US" baseline="-25000" dirty="0"/>
              <a:t>, r, p, </a:t>
            </a:r>
            <a:r>
              <a:rPr lang="en-US" baseline="-25000" dirty="0" err="1"/>
              <a:t>i</a:t>
            </a:r>
            <a:r>
              <a:rPr lang="en-US" dirty="0"/>
              <a:t> ) * HDLOQTY </a:t>
            </a:r>
            <a:r>
              <a:rPr lang="en-US" baseline="-25000" dirty="0"/>
              <a:t>q, r, p, </a:t>
            </a:r>
            <a:r>
              <a:rPr lang="en-US" baseline="-25000" dirty="0" err="1"/>
              <a:t>i</a:t>
            </a:r>
            <a:r>
              <a:rPr lang="en-US" dirty="0"/>
              <a:t> ))}</a:t>
            </a:r>
          </a:p>
        </p:txBody>
      </p:sp>
      <p:sp>
        <p:nvSpPr>
          <p:cNvPr id="9" name="Content Placeholder 2"/>
          <p:cNvSpPr txBox="1">
            <a:spLocks/>
          </p:cNvSpPr>
          <p:nvPr/>
        </p:nvSpPr>
        <p:spPr>
          <a:xfrm>
            <a:off x="304800" y="2781861"/>
            <a:ext cx="8534400" cy="400110"/>
          </a:xfrm>
          <a:prstGeom prst="rect">
            <a:avLst/>
          </a:prstGeom>
        </p:spPr>
        <p:txBody>
          <a:bodyPr>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dirty="0" smtClean="0">
                <a:latin typeface="Book Antiqua" panose="02040602050305030304" pitchFamily="18" charset="0"/>
              </a:rPr>
              <a:t>Where:</a:t>
            </a:r>
          </a:p>
        </p:txBody>
      </p:sp>
      <p:graphicFrame>
        <p:nvGraphicFramePr>
          <p:cNvPr id="13" name="Table 12"/>
          <p:cNvGraphicFramePr>
            <a:graphicFrameLocks noGrp="1"/>
          </p:cNvGraphicFramePr>
          <p:nvPr>
            <p:extLst>
              <p:ext uri="{D42A27DB-BD31-4B8C-83A1-F6EECF244321}">
                <p14:modId xmlns:p14="http://schemas.microsoft.com/office/powerpoint/2010/main" val="1789011067"/>
              </p:ext>
            </p:extLst>
          </p:nvPr>
        </p:nvGraphicFramePr>
        <p:xfrm>
          <a:off x="1276350" y="3276600"/>
          <a:ext cx="6591300" cy="2667000"/>
        </p:xfrm>
        <a:graphic>
          <a:graphicData uri="http://schemas.openxmlformats.org/drawingml/2006/table">
            <a:tbl>
              <a:tblPr firstRow="1" bandRow="1">
                <a:tableStyleId>{5C22544A-7EE6-4342-B048-85BDC9FD1C3A}</a:tableStyleId>
              </a:tblPr>
              <a:tblGrid>
                <a:gridCol w="1551700"/>
                <a:gridCol w="5039600"/>
              </a:tblGrid>
              <a:tr h="312020">
                <a:tc>
                  <a:txBody>
                    <a:bodyPr/>
                    <a:lstStyle/>
                    <a:p>
                      <a:r>
                        <a:rPr lang="en-US" sz="1400" b="0" dirty="0" smtClean="0">
                          <a:solidFill>
                            <a:schemeClr val="tx1"/>
                          </a:solidFill>
                        </a:rPr>
                        <a:t>HDLOEAMT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smtClean="0">
                          <a:solidFill>
                            <a:schemeClr val="tx1"/>
                          </a:solidFill>
                        </a:rPr>
                        <a:t>High Dispatch</a:t>
                      </a:r>
                      <a:r>
                        <a:rPr lang="en-US" sz="1400" b="0" baseline="0" dirty="0" smtClean="0">
                          <a:solidFill>
                            <a:schemeClr val="tx1"/>
                          </a:solidFill>
                        </a:rPr>
                        <a:t> Limit override amount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7748">
                <a:tc>
                  <a:txBody>
                    <a:bodyPr/>
                    <a:lstStyle/>
                    <a:p>
                      <a:r>
                        <a:rPr lang="en-US" sz="1400" dirty="0" smtClean="0">
                          <a:solidFill>
                            <a:schemeClr val="tx1"/>
                          </a:solidFill>
                        </a:rPr>
                        <a:t>HDLOAL</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High</a:t>
                      </a:r>
                      <a:r>
                        <a:rPr lang="en-US" sz="1400" baseline="0" dirty="0" smtClean="0">
                          <a:solidFill>
                            <a:schemeClr val="tx1"/>
                          </a:solidFill>
                        </a:rPr>
                        <a:t> Dispatch Limit override attested losses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7748">
                <a:tc>
                  <a:txBody>
                    <a:bodyPr/>
                    <a:lstStyle/>
                    <a:p>
                      <a:r>
                        <a:rPr lang="en-US" sz="1400" dirty="0" smtClean="0">
                          <a:solidFill>
                            <a:schemeClr val="tx1"/>
                          </a:solidFill>
                        </a:rPr>
                        <a:t>RTSPP</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Real-Time Settlement Point</a:t>
                      </a:r>
                      <a:r>
                        <a:rPr lang="en-US" sz="1400" baseline="0" dirty="0" smtClean="0">
                          <a:solidFill>
                            <a:schemeClr val="tx1"/>
                          </a:solidFill>
                        </a:rPr>
                        <a:t> Price</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7748">
                <a:tc>
                  <a:txBody>
                    <a:bodyPr/>
                    <a:lstStyle/>
                    <a:p>
                      <a:r>
                        <a:rPr lang="en-US" sz="1400" dirty="0" smtClean="0">
                          <a:solidFill>
                            <a:schemeClr val="tx1"/>
                          </a:solidFill>
                        </a:rPr>
                        <a:t>RTRSVPOR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Real-Time</a:t>
                      </a:r>
                      <a:r>
                        <a:rPr lang="en-US" sz="1400" baseline="0" dirty="0" smtClean="0">
                          <a:solidFill>
                            <a:schemeClr val="tx1"/>
                          </a:solidFill>
                        </a:rPr>
                        <a:t> Reserve Price for On-Line Reserves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7748">
                <a:tc>
                  <a:txBody>
                    <a:bodyPr/>
                    <a:lstStyle/>
                    <a:p>
                      <a:r>
                        <a:rPr lang="en-US" sz="1400" dirty="0" smtClean="0">
                          <a:solidFill>
                            <a:schemeClr val="tx1"/>
                          </a:solidFill>
                        </a:rPr>
                        <a:t>RTRDP</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Real-Time</a:t>
                      </a:r>
                      <a:r>
                        <a:rPr lang="en-US" sz="1400" baseline="0" dirty="0" smtClean="0">
                          <a:solidFill>
                            <a:schemeClr val="tx1"/>
                          </a:solidFill>
                        </a:rPr>
                        <a:t> On-Line Reliability Deployment price</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7748">
                <a:tc>
                  <a:txBody>
                    <a:bodyPr/>
                    <a:lstStyle/>
                    <a:p>
                      <a:r>
                        <a:rPr lang="en-US" sz="1400" dirty="0" smtClean="0">
                          <a:solidFill>
                            <a:schemeClr val="tx1"/>
                          </a:solidFill>
                        </a:rPr>
                        <a:t>HDLOAIEC</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HDL override</a:t>
                      </a:r>
                      <a:r>
                        <a:rPr lang="en-US" sz="1400" baseline="0" dirty="0" smtClean="0">
                          <a:solidFill>
                            <a:schemeClr val="tx1"/>
                          </a:solidFill>
                        </a:rPr>
                        <a:t> Average Incremental Energy Cost</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66240">
                <a:tc>
                  <a:txBody>
                    <a:bodyPr/>
                    <a:lstStyle/>
                    <a:p>
                      <a:r>
                        <a:rPr lang="en-US" sz="1400" dirty="0" smtClean="0">
                          <a:solidFill>
                            <a:schemeClr val="tx1"/>
                          </a:solidFill>
                        </a:rPr>
                        <a:t>HDLOQTY</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HDL override quantity:  difference between</a:t>
                      </a:r>
                      <a:r>
                        <a:rPr lang="en-US" sz="1400" baseline="0" dirty="0" smtClean="0">
                          <a:solidFill>
                            <a:schemeClr val="tx1"/>
                          </a:solidFill>
                        </a:rPr>
                        <a:t> HDL override break point and AVGHDL due to an ERCOT-issued override</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878323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ppt/theme/themeOverride2.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ppt/theme/themeOverride3.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microsoft.com/office/2006/documentManagement/types"/>
    <ds:schemaRef ds:uri="http://schemas.microsoft.com/office/infopath/2007/PartnerControls"/>
    <ds:schemaRef ds:uri="http://purl.org/dc/elements/1.1/"/>
    <ds:schemaRef ds:uri="http://purl.org/dc/dcmitype/"/>
    <ds:schemaRef ds:uri="http://www.w3.org/XML/1998/namespace"/>
    <ds:schemaRef ds:uri="http://schemas.openxmlformats.org/package/2006/metadata/core-propertie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3728</TotalTime>
  <Words>1287</Words>
  <Application>Microsoft Office PowerPoint</Application>
  <PresentationFormat>On-screen Show (4:3)</PresentationFormat>
  <Paragraphs>217</Paragraphs>
  <Slides>19</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Book Antiqua</vt:lpstr>
      <vt:lpstr>Calibri</vt:lpstr>
      <vt:lpstr>Times New Roman</vt:lpstr>
      <vt:lpstr>1_Custom Design</vt:lpstr>
      <vt:lpstr>Office Theme</vt:lpstr>
      <vt:lpstr>Custom Design</vt:lpstr>
      <vt:lpstr>PowerPoint Presentation</vt:lpstr>
      <vt:lpstr>PowerPoint Presentation</vt:lpstr>
      <vt:lpstr>Statistics on HDL Overrides</vt:lpstr>
      <vt:lpstr>Statistics on HDL Overrides</vt:lpstr>
      <vt:lpstr>Operational Improvements</vt:lpstr>
      <vt:lpstr>Reasons for current HDL Overrides</vt:lpstr>
      <vt:lpstr>NPRR 649 discussion</vt:lpstr>
      <vt:lpstr>Option 1: Payment for Justified Losses</vt:lpstr>
      <vt:lpstr>Option 1: Payment for Justified Losses</vt:lpstr>
      <vt:lpstr>Option 2:  Override Resource Node LMP</vt:lpstr>
      <vt:lpstr>Option 2:  Override Resource Node LMP</vt:lpstr>
      <vt:lpstr>Resource Nodes with Multiple Resources</vt:lpstr>
      <vt:lpstr>Option 2:  Override Resource Node LMP</vt:lpstr>
      <vt:lpstr>Option 3 : Enter Constraint above RN</vt:lpstr>
      <vt:lpstr>Option 3 : Enter Constraint above RN</vt:lpstr>
      <vt:lpstr>Option 3 : Enter Constraint above RN</vt:lpstr>
      <vt:lpstr>Potential Operational Improvements</vt:lpstr>
      <vt:lpstr>Preliminary Cost Estimates</vt:lpstr>
      <vt:lpstr>     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Shaw, Pamela</cp:lastModifiedBy>
  <cp:revision>91</cp:revision>
  <cp:lastPrinted>2016-01-21T20:53:15Z</cp:lastPrinted>
  <dcterms:created xsi:type="dcterms:W3CDTF">2016-01-21T15:20:31Z</dcterms:created>
  <dcterms:modified xsi:type="dcterms:W3CDTF">2016-03-24T20:38:37Z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