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3" r:id="rId1"/>
    <p:sldMasterId id="2147483648" r:id="rId2"/>
    <p:sldMasterId id="2147483651" r:id="rId3"/>
  </p:sldMasterIdLst>
  <p:notesMasterIdLst>
    <p:notesMasterId r:id="rId20"/>
  </p:notesMasterIdLst>
  <p:handoutMasterIdLst>
    <p:handoutMasterId r:id="rId21"/>
  </p:handoutMasterIdLst>
  <p:sldIdLst>
    <p:sldId id="260" r:id="rId4"/>
    <p:sldId id="258" r:id="rId5"/>
    <p:sldId id="278" r:id="rId6"/>
    <p:sldId id="257" r:id="rId7"/>
    <p:sldId id="261" r:id="rId8"/>
    <p:sldId id="262" r:id="rId9"/>
    <p:sldId id="263" r:id="rId10"/>
    <p:sldId id="264" r:id="rId11"/>
    <p:sldId id="265" r:id="rId12"/>
    <p:sldId id="266" r:id="rId13"/>
    <p:sldId id="274" r:id="rId14"/>
    <p:sldId id="267" r:id="rId15"/>
    <p:sldId id="273" r:id="rId16"/>
    <p:sldId id="275" r:id="rId17"/>
    <p:sldId id="276" r:id="rId18"/>
    <p:sldId id="277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94660"/>
  </p:normalViewPr>
  <p:slideViewPr>
    <p:cSldViewPr showGuides="1">
      <p:cViewPr varScale="1">
        <p:scale>
          <a:sx n="104" d="100"/>
          <a:sy n="104" d="100"/>
        </p:scale>
        <p:origin x="126" y="24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Emergency</a:t>
            </a:r>
            <a:r>
              <a:rPr lang="en-US" baseline="0"/>
              <a:t> Response Service (ERS Trends)</a:t>
            </a:r>
            <a:endParaRPr lang="en-US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1"/>
          <c:order val="1"/>
          <c:tx>
            <c:v>Total Capacity procured</c:v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cat>
            <c:strRef>
              <c:f>Sheet1!$Q$4:$Q$16</c:f>
              <c:strCache>
                <c:ptCount val="12"/>
                <c:pt idx="0">
                  <c:v>FebMay12</c:v>
                </c:pt>
                <c:pt idx="1">
                  <c:v>JunSep12</c:v>
                </c:pt>
                <c:pt idx="2">
                  <c:v>Oct12Jan13</c:v>
                </c:pt>
                <c:pt idx="3">
                  <c:v>FebMay13</c:v>
                </c:pt>
                <c:pt idx="4">
                  <c:v>JunSep13</c:v>
                </c:pt>
                <c:pt idx="5">
                  <c:v>Oct13Jan14</c:v>
                </c:pt>
                <c:pt idx="6">
                  <c:v>FebMay14</c:v>
                </c:pt>
                <c:pt idx="7">
                  <c:v>JunSep14</c:v>
                </c:pt>
                <c:pt idx="8">
                  <c:v>Oct14Jan15</c:v>
                </c:pt>
                <c:pt idx="9">
                  <c:v>FebMay15</c:v>
                </c:pt>
                <c:pt idx="10">
                  <c:v>JunSep15</c:v>
                </c:pt>
                <c:pt idx="11">
                  <c:v>Oct15Jan16</c:v>
                </c:pt>
              </c:strCache>
            </c:strRef>
          </c:cat>
          <c:val>
            <c:numRef>
              <c:f>Sheet1!$S$4:$S$16</c:f>
              <c:numCache>
                <c:formatCode>0</c:formatCode>
                <c:ptCount val="12"/>
                <c:pt idx="0">
                  <c:v>417.28425766448498</c:v>
                </c:pt>
                <c:pt idx="1">
                  <c:v>454.51536885245901</c:v>
                </c:pt>
                <c:pt idx="2">
                  <c:v>491.29105824585167</c:v>
                </c:pt>
                <c:pt idx="3">
                  <c:v>458.10404654393886</c:v>
                </c:pt>
                <c:pt idx="4">
                  <c:v>492.9202459016393</c:v>
                </c:pt>
                <c:pt idx="5">
                  <c:v>652.5704134778191</c:v>
                </c:pt>
                <c:pt idx="6">
                  <c:v>660.40694859326163</c:v>
                </c:pt>
                <c:pt idx="7">
                  <c:v>730.51046174863347</c:v>
                </c:pt>
                <c:pt idx="8">
                  <c:v>794.39131154757854</c:v>
                </c:pt>
                <c:pt idx="9">
                  <c:v>851.67572733588054</c:v>
                </c:pt>
                <c:pt idx="10">
                  <c:v>887.16918442622955</c:v>
                </c:pt>
                <c:pt idx="11">
                  <c:v>835.385673213681</c:v>
                </c:pt>
              </c:numCache>
            </c:numRef>
          </c:val>
          <c:smooth val="0"/>
        </c:ser>
        <c:ser>
          <c:idx val="2"/>
          <c:order val="2"/>
          <c:tx>
            <c:v>ERS Gen Capacity</c:v>
          </c:tx>
          <c:marker>
            <c:symbol val="none"/>
          </c:marker>
          <c:cat>
            <c:strRef>
              <c:f>Sheet1!$Q$4:$Q$16</c:f>
              <c:strCache>
                <c:ptCount val="12"/>
                <c:pt idx="0">
                  <c:v>FebMay12</c:v>
                </c:pt>
                <c:pt idx="1">
                  <c:v>JunSep12</c:v>
                </c:pt>
                <c:pt idx="2">
                  <c:v>Oct12Jan13</c:v>
                </c:pt>
                <c:pt idx="3">
                  <c:v>FebMay13</c:v>
                </c:pt>
                <c:pt idx="4">
                  <c:v>JunSep13</c:v>
                </c:pt>
                <c:pt idx="5">
                  <c:v>Oct13Jan14</c:v>
                </c:pt>
                <c:pt idx="6">
                  <c:v>FebMay14</c:v>
                </c:pt>
                <c:pt idx="7">
                  <c:v>JunSep14</c:v>
                </c:pt>
                <c:pt idx="8">
                  <c:v>Oct14Jan15</c:v>
                </c:pt>
                <c:pt idx="9">
                  <c:v>FebMay15</c:v>
                </c:pt>
                <c:pt idx="10">
                  <c:v>JunSep15</c:v>
                </c:pt>
                <c:pt idx="11">
                  <c:v>Oct15Jan16</c:v>
                </c:pt>
              </c:strCache>
            </c:strRef>
          </c:cat>
          <c:val>
            <c:numRef>
              <c:f>Sheet1!$T$4:$T$16</c:f>
              <c:numCache>
                <c:formatCode>0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11.386657636302065</c:v>
                </c:pt>
                <c:pt idx="3">
                  <c:v>1</c:v>
                </c:pt>
                <c:pt idx="4">
                  <c:v>11.512295081967213</c:v>
                </c:pt>
                <c:pt idx="5">
                  <c:v>150.70826955638333</c:v>
                </c:pt>
                <c:pt idx="6">
                  <c:v>191.79002431399792</c:v>
                </c:pt>
                <c:pt idx="7">
                  <c:v>171.13154371584699</c:v>
                </c:pt>
                <c:pt idx="8">
                  <c:v>223.50313579410772</c:v>
                </c:pt>
                <c:pt idx="9">
                  <c:v>245.2698957971518</c:v>
                </c:pt>
                <c:pt idx="10">
                  <c:v>262.47964754098359</c:v>
                </c:pt>
                <c:pt idx="11">
                  <c:v>287.90054182187606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1494176"/>
        <c:axId val="241494568"/>
      </c:lineChart>
      <c:lineChart>
        <c:grouping val="standard"/>
        <c:varyColors val="0"/>
        <c:ser>
          <c:idx val="0"/>
          <c:order val="0"/>
          <c:tx>
            <c:v>Unit Cost</c:v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cat>
            <c:strRef>
              <c:f>Sheet1!$Q$4:$Q$16</c:f>
              <c:strCache>
                <c:ptCount val="12"/>
                <c:pt idx="0">
                  <c:v>FebMay12</c:v>
                </c:pt>
                <c:pt idx="1">
                  <c:v>JunSep12</c:v>
                </c:pt>
                <c:pt idx="2">
                  <c:v>Oct12Jan13</c:v>
                </c:pt>
                <c:pt idx="3">
                  <c:v>FebMay13</c:v>
                </c:pt>
                <c:pt idx="4">
                  <c:v>JunSep13</c:v>
                </c:pt>
                <c:pt idx="5">
                  <c:v>Oct13Jan14</c:v>
                </c:pt>
                <c:pt idx="6">
                  <c:v>FebMay14</c:v>
                </c:pt>
                <c:pt idx="7">
                  <c:v>JunSep14</c:v>
                </c:pt>
                <c:pt idx="8">
                  <c:v>Oct14Jan15</c:v>
                </c:pt>
                <c:pt idx="9">
                  <c:v>FebMay15</c:v>
                </c:pt>
                <c:pt idx="10">
                  <c:v>JunSep15</c:v>
                </c:pt>
                <c:pt idx="11">
                  <c:v>Oct15Jan16</c:v>
                </c:pt>
              </c:strCache>
            </c:strRef>
          </c:cat>
          <c:val>
            <c:numRef>
              <c:f>Sheet1!$R$4:$R$16</c:f>
              <c:numCache>
                <c:formatCode>"$"#,##0.00</c:formatCode>
                <c:ptCount val="12"/>
                <c:pt idx="0">
                  <c:v>7.3500923082358733</c:v>
                </c:pt>
                <c:pt idx="1">
                  <c:v>8.944848003469394</c:v>
                </c:pt>
                <c:pt idx="2">
                  <c:v>8.3448655120385293</c:v>
                </c:pt>
                <c:pt idx="3">
                  <c:v>8.199678278471632</c:v>
                </c:pt>
                <c:pt idx="4">
                  <c:v>10.736082727004096</c:v>
                </c:pt>
                <c:pt idx="5">
                  <c:v>8.0888788912386484</c:v>
                </c:pt>
                <c:pt idx="6">
                  <c:v>7.6075127710063075</c:v>
                </c:pt>
                <c:pt idx="7">
                  <c:v>9.5751707398601855</c:v>
                </c:pt>
                <c:pt idx="8">
                  <c:v>6.4012112231337106</c:v>
                </c:pt>
                <c:pt idx="9">
                  <c:v>5.9888860936766575</c:v>
                </c:pt>
                <c:pt idx="10">
                  <c:v>7.7322074011354367</c:v>
                </c:pt>
                <c:pt idx="11">
                  <c:v>6.2153063021912471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1495352"/>
        <c:axId val="241494960"/>
      </c:lineChart>
      <c:catAx>
        <c:axId val="2414941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Contract</a:t>
                </a:r>
                <a:r>
                  <a:rPr lang="en-US" baseline="0"/>
                  <a:t> Term</a:t>
                </a:r>
                <a:endParaRPr lang="en-US"/>
              </a:p>
            </c:rich>
          </c:tx>
          <c:layout/>
          <c:overlay val="0"/>
        </c:title>
        <c:numFmt formatCode="General" sourceLinked="0"/>
        <c:majorTickMark val="none"/>
        <c:minorTickMark val="none"/>
        <c:tickLblPos val="nextTo"/>
        <c:crossAx val="241494568"/>
        <c:crosses val="autoZero"/>
        <c:auto val="1"/>
        <c:lblAlgn val="ctr"/>
        <c:lblOffset val="100"/>
        <c:noMultiLvlLbl val="0"/>
      </c:catAx>
      <c:valAx>
        <c:axId val="2414945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MW Procured</a:t>
                </a:r>
              </a:p>
            </c:rich>
          </c:tx>
          <c:layout/>
          <c:overlay val="0"/>
        </c:title>
        <c:numFmt formatCode="0" sourceLinked="1"/>
        <c:majorTickMark val="none"/>
        <c:minorTickMark val="none"/>
        <c:tickLblPos val="nextTo"/>
        <c:spPr>
          <a:ln w="9525">
            <a:noFill/>
          </a:ln>
        </c:spPr>
        <c:crossAx val="241494176"/>
        <c:crosses val="autoZero"/>
        <c:crossBetween val="between"/>
      </c:valAx>
      <c:valAx>
        <c:axId val="241494960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$/MW</a:t>
                </a:r>
              </a:p>
            </c:rich>
          </c:tx>
          <c:layout/>
          <c:overlay val="0"/>
        </c:title>
        <c:numFmt formatCode="&quot;$&quot;#,##0.00" sourceLinked="1"/>
        <c:majorTickMark val="out"/>
        <c:minorTickMark val="none"/>
        <c:tickLblPos val="nextTo"/>
        <c:crossAx val="241495352"/>
        <c:crosses val="max"/>
        <c:crossBetween val="between"/>
      </c:valAx>
      <c:catAx>
        <c:axId val="2414953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41494960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0.11261931304786603"/>
          <c:y val="0.92417816481474968"/>
          <c:w val="0.76482595413278254"/>
          <c:h val="5.6931636818335289E-2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5469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9744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021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457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0089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175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0437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9898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101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ERS Annual Report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ERS Annual Report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ERS Annual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6460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ERCOT Emergency Responsive Service (ERS</a:t>
            </a:r>
            <a:r>
              <a:rPr lang="en-US" b="1" dirty="0" smtClean="0"/>
              <a:t>)</a:t>
            </a:r>
          </a:p>
          <a:p>
            <a:endParaRPr lang="en-US" dirty="0" smtClean="0"/>
          </a:p>
          <a:p>
            <a:r>
              <a:rPr lang="en-US" kern="0" dirty="0"/>
              <a:t>Report to the Public Utility Commission of Texas </a:t>
            </a:r>
            <a:endParaRPr lang="en-US" kern="0" dirty="0" smtClean="0"/>
          </a:p>
          <a:p>
            <a:r>
              <a:rPr lang="en-US" kern="0" dirty="0" smtClean="0"/>
              <a:t>for </a:t>
            </a:r>
            <a:r>
              <a:rPr lang="en-US" kern="0" dirty="0"/>
              <a:t>the 2015 ERS Program Year</a:t>
            </a:r>
            <a:endParaRPr lang="en-US" dirty="0"/>
          </a:p>
          <a:p>
            <a:endParaRPr lang="en-US" dirty="0"/>
          </a:p>
          <a:p>
            <a:r>
              <a:rPr lang="en-US" dirty="0"/>
              <a:t>Project No. 27706</a:t>
            </a:r>
          </a:p>
          <a:p>
            <a:r>
              <a:rPr lang="en-US" dirty="0"/>
              <a:t>Attachment B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Cumulative Sites (Unique) Participating in ERID Process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2009" b="1407"/>
          <a:stretch/>
        </p:blipFill>
        <p:spPr>
          <a:xfrm>
            <a:off x="228601" y="834190"/>
            <a:ext cx="8763000" cy="541421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ERS Annual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20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133600" y="2286000"/>
            <a:ext cx="55386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2015 ERS Procurement Results</a:t>
            </a:r>
          </a:p>
        </p:txBody>
      </p:sp>
    </p:spTree>
    <p:extLst>
      <p:ext uri="{BB962C8B-B14F-4D97-AF65-F5344CB8AC3E}">
        <p14:creationId xmlns:p14="http://schemas.microsoft.com/office/powerpoint/2010/main" val="330934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February-May 2015 Standard Contract Term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78930"/>
              </p:ext>
            </p:extLst>
          </p:nvPr>
        </p:nvGraphicFramePr>
        <p:xfrm>
          <a:off x="381000" y="1563689"/>
          <a:ext cx="8458200" cy="1514493"/>
        </p:xfrm>
        <a:graphic>
          <a:graphicData uri="http://schemas.openxmlformats.org/drawingml/2006/table">
            <a:tbl>
              <a:tblPr firstRow="1" firstCol="1" bandRow="1"/>
              <a:tblGrid>
                <a:gridCol w="813951"/>
                <a:gridCol w="2214492"/>
                <a:gridCol w="2128095"/>
                <a:gridCol w="1506036"/>
                <a:gridCol w="1795626"/>
              </a:tblGrid>
              <a:tr h="5330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Capacity Procured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(MWs)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Capacity Not Procured (MWs)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Clearing Price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Highest Offer Received ($)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245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BH1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947.495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$15.61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$19.13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245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BH2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924.064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19.70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$2.63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$14.00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245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BH3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881.462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12.71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$11.10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$14.00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245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NBH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815.517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2.65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$3.00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$14.00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290789"/>
              </p:ext>
            </p:extLst>
          </p:nvPr>
        </p:nvGraphicFramePr>
        <p:xfrm>
          <a:off x="380999" y="3556001"/>
          <a:ext cx="4191002" cy="1473199"/>
        </p:xfrm>
        <a:graphic>
          <a:graphicData uri="http://schemas.openxmlformats.org/drawingml/2006/table">
            <a:tbl>
              <a:tblPr firstRow="1" firstCol="1" bandRow="1"/>
              <a:tblGrid>
                <a:gridCol w="628904"/>
                <a:gridCol w="1781049"/>
                <a:gridCol w="1781049"/>
              </a:tblGrid>
              <a:tr h="4913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Capacity Procured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(MWs)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Capacity Not Procured (MWs)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2454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BH1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598.139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2454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BH2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576.648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2454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BH3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570.842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12.51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2454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NBH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539.822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2.25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337587"/>
              </p:ext>
            </p:extLst>
          </p:nvPr>
        </p:nvGraphicFramePr>
        <p:xfrm>
          <a:off x="4648200" y="3544889"/>
          <a:ext cx="4191000" cy="1472184"/>
        </p:xfrm>
        <a:graphic>
          <a:graphicData uri="http://schemas.openxmlformats.org/drawingml/2006/table">
            <a:tbl>
              <a:tblPr firstRow="1" firstCol="1" bandRow="1"/>
              <a:tblGrid>
                <a:gridCol w="625438"/>
                <a:gridCol w="1782781"/>
                <a:gridCol w="1782781"/>
              </a:tblGrid>
              <a:tr h="4905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Capacity Procured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(MWs)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Capacity Not 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Procured (MWs)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2452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BH1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349.356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2452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BH2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347.416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5.70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2452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BH3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310.620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2452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NBH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275.70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87431" y="1242846"/>
            <a:ext cx="51069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+mj-lt"/>
              </a:rPr>
              <a:t>ERS Procurement for the combined offer stack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379411" y="3274930"/>
            <a:ext cx="419258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Non-Weather</a:t>
            </a:r>
            <a:r>
              <a:rPr lang="en-US" altLang="en-US" sz="1600" b="0" kern="0" dirty="0">
                <a:solidFill>
                  <a:srgbClr val="000000"/>
                </a:solidFill>
              </a:rPr>
              <a:t>-</a:t>
            </a:r>
            <a:r>
              <a:rPr kumimoji="0" lang="en-US" altLang="en-US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Sensitive </a:t>
            </a:r>
            <a:r>
              <a:rPr kumimoji="0" lang="en-US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ERS-10</a:t>
            </a:r>
          </a:p>
        </p:txBody>
      </p:sp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4681538" y="3262314"/>
            <a:ext cx="431006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Non-Weather</a:t>
            </a:r>
            <a:r>
              <a:rPr lang="en-US" altLang="en-US" sz="1600" b="0" kern="0" dirty="0">
                <a:solidFill>
                  <a:srgbClr val="000000"/>
                </a:solidFill>
              </a:rPr>
              <a:t>-</a:t>
            </a:r>
            <a:r>
              <a:rPr kumimoji="0" lang="en-US" altLang="en-US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Sensitive </a:t>
            </a:r>
            <a:r>
              <a:rPr kumimoji="0" lang="en-US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ERS-30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ERS Annual Report</a:t>
            </a:r>
            <a:endParaRPr lang="en-US" dirty="0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2204871" y="5419217"/>
            <a:ext cx="66182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/>
              <a:t>Final Cost for this Standard Contract Term: $ 14,243,553.77</a:t>
            </a:r>
            <a:endParaRPr lang="en-US" altLang="en-US" sz="1600" b="0" dirty="0"/>
          </a:p>
        </p:txBody>
      </p:sp>
    </p:spTree>
    <p:extLst>
      <p:ext uri="{BB962C8B-B14F-4D97-AF65-F5344CB8AC3E}">
        <p14:creationId xmlns:p14="http://schemas.microsoft.com/office/powerpoint/2010/main" val="160907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June-September 2015 Standard Contract Term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ERS Annual Report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990424"/>
              </p:ext>
            </p:extLst>
          </p:nvPr>
        </p:nvGraphicFramePr>
        <p:xfrm>
          <a:off x="380999" y="1120776"/>
          <a:ext cx="8534401" cy="1473199"/>
        </p:xfrm>
        <a:graphic>
          <a:graphicData uri="http://schemas.openxmlformats.org/drawingml/2006/table">
            <a:tbl>
              <a:tblPr firstRow="1" firstCol="1" bandRow="1"/>
              <a:tblGrid>
                <a:gridCol w="806748"/>
                <a:gridCol w="2194895"/>
                <a:gridCol w="2109262"/>
                <a:gridCol w="1492709"/>
                <a:gridCol w="1930787"/>
              </a:tblGrid>
              <a:tr h="4910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Capacity Procured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(MWs)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Capacity Not Procured (MWs)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Clearing Price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Highest Offer Received ($)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2455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BH1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1017.618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20.90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$2.40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$14.00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2455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BH2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929.244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79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$26.44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$29.90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2455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BH3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880.698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77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$26.96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$30.30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2455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NBH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853.033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4.97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$2.80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$14.00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06346"/>
              </p:ext>
            </p:extLst>
          </p:nvPr>
        </p:nvGraphicFramePr>
        <p:xfrm>
          <a:off x="380998" y="2982913"/>
          <a:ext cx="4100516" cy="1472184"/>
        </p:xfrm>
        <a:graphic>
          <a:graphicData uri="http://schemas.openxmlformats.org/drawingml/2006/table">
            <a:tbl>
              <a:tblPr firstRow="1" firstCol="1" bandRow="1"/>
              <a:tblGrid>
                <a:gridCol w="533402"/>
                <a:gridCol w="1768040"/>
                <a:gridCol w="1799074"/>
              </a:tblGrid>
              <a:tr h="4889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Capacity Procured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(MWs)</a:t>
                      </a:r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Capacity Not 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Procured (MWs)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2444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BH1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424.160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15.12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2444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BH2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371.564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59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2444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BH3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356.498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57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2444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NBH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375.592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3.12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961524"/>
              </p:ext>
            </p:extLst>
          </p:nvPr>
        </p:nvGraphicFramePr>
        <p:xfrm>
          <a:off x="4648201" y="2982915"/>
          <a:ext cx="4267201" cy="1476912"/>
        </p:xfrm>
        <a:graphic>
          <a:graphicData uri="http://schemas.openxmlformats.org/drawingml/2006/table">
            <a:tbl>
              <a:tblPr firstRow="1" firstCol="1" bandRow="1"/>
              <a:tblGrid>
                <a:gridCol w="525887"/>
                <a:gridCol w="1870657"/>
                <a:gridCol w="1870657"/>
              </a:tblGrid>
              <a:tr h="4954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0" marR="6857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Capacity Procured</a:t>
                      </a:r>
                    </a:p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(MWs)</a:t>
                      </a:r>
                    </a:p>
                  </a:txBody>
                  <a:tcPr marL="68570" marR="6857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Capacity Not Procured (MWs)</a:t>
                      </a:r>
                    </a:p>
                  </a:txBody>
                  <a:tcPr marL="68570" marR="6857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2428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BH1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0" marR="6857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593.458</a:t>
                      </a:r>
                      <a:endParaRPr lang="en-US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5.78</a:t>
                      </a:r>
                      <a:endParaRPr lang="en-US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2428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BH2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0" marR="6857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535.940</a:t>
                      </a:r>
                      <a:endParaRPr lang="en-US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2428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BH3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0" marR="6857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502.460</a:t>
                      </a:r>
                      <a:endParaRPr lang="en-US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2428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NBH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0" marR="6857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477.441</a:t>
                      </a:r>
                      <a:endParaRPr lang="en-US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1.85</a:t>
                      </a:r>
                      <a:endParaRPr lang="en-US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763056"/>
              </p:ext>
            </p:extLst>
          </p:nvPr>
        </p:nvGraphicFramePr>
        <p:xfrm>
          <a:off x="380997" y="4870283"/>
          <a:ext cx="4135441" cy="982663"/>
        </p:xfrm>
        <a:graphic>
          <a:graphicData uri="http://schemas.openxmlformats.org/drawingml/2006/table">
            <a:tbl>
              <a:tblPr firstRow="1" firstCol="1" bandRow="1"/>
              <a:tblGrid>
                <a:gridCol w="628537"/>
                <a:gridCol w="1753452"/>
                <a:gridCol w="1753452"/>
              </a:tblGrid>
              <a:tr h="4913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64" marR="68564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Capacity Procured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(MWs)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64" marR="68564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Capacity Not Procured (MWs)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64" marR="68564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2456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BH2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64" marR="68564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64" marR="68564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64" marR="68564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2456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BH3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64" marR="68564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64" marR="68564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64" marR="68564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381000" y="2689225"/>
            <a:ext cx="41005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Non-Weather-Sensitive ERS-10</a:t>
            </a: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4668253" y="2667000"/>
            <a:ext cx="43074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600" b="0" kern="0" dirty="0" smtClean="0">
                <a:solidFill>
                  <a:srgbClr val="000000"/>
                </a:solidFill>
              </a:rPr>
              <a:t>Non-Weather-Sensitive </a:t>
            </a:r>
            <a:r>
              <a:rPr lang="en-US" altLang="en-US" sz="1600" b="0" kern="0" dirty="0">
                <a:solidFill>
                  <a:srgbClr val="000000"/>
                </a:solidFill>
              </a:rPr>
              <a:t>ERS-30</a:t>
            </a:r>
            <a:endParaRPr kumimoji="0" lang="en-US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406400" y="4576595"/>
            <a:ext cx="4089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Weather-Sensitive ERS-10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397057"/>
              </p:ext>
            </p:extLst>
          </p:nvPr>
        </p:nvGraphicFramePr>
        <p:xfrm>
          <a:off x="4659313" y="4870283"/>
          <a:ext cx="4236034" cy="982663"/>
        </p:xfrm>
        <a:graphic>
          <a:graphicData uri="http://schemas.openxmlformats.org/drawingml/2006/table">
            <a:tbl>
              <a:tblPr firstRow="1" firstCol="1" bandRow="1"/>
              <a:tblGrid>
                <a:gridCol w="657316"/>
                <a:gridCol w="1789359"/>
                <a:gridCol w="1789359"/>
              </a:tblGrid>
              <a:tr h="4913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6" marR="68576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Capacity Procured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(MWs)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6" marR="68576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Capacity Not Procured (MWs)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6" marR="68576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2456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BH2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6" marR="68576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21.74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6" marR="68576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6" marR="68576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2456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BH3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6" marR="68576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21.74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6" marR="68576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6" marR="68576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5" name="TextBox 19"/>
          <p:cNvSpPr txBox="1">
            <a:spLocks noChangeArrowheads="1"/>
          </p:cNvSpPr>
          <p:nvPr/>
        </p:nvSpPr>
        <p:spPr bwMode="auto">
          <a:xfrm>
            <a:off x="4659313" y="4572000"/>
            <a:ext cx="385286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Weather-Sensitive ERS-30</a:t>
            </a: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2209799" y="5943600"/>
            <a:ext cx="6651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/>
              <a:t>Final Cost for this Standard Contract Term: $ 19,210,902.81</a:t>
            </a:r>
            <a:endParaRPr lang="en-US" altLang="en-US" sz="1600" b="0" dirty="0"/>
          </a:p>
        </p:txBody>
      </p:sp>
      <p:sp>
        <p:nvSpPr>
          <p:cNvPr id="17" name="TextBox 18"/>
          <p:cNvSpPr txBox="1">
            <a:spLocks noChangeArrowheads="1"/>
          </p:cNvSpPr>
          <p:nvPr/>
        </p:nvSpPr>
        <p:spPr bwMode="auto">
          <a:xfrm>
            <a:off x="304800" y="838200"/>
            <a:ext cx="5257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0" dirty="0"/>
              <a:t>ERS Procurement for the combined offer stack</a:t>
            </a:r>
          </a:p>
        </p:txBody>
      </p:sp>
    </p:spTree>
    <p:extLst>
      <p:ext uri="{BB962C8B-B14F-4D97-AF65-F5344CB8AC3E}">
        <p14:creationId xmlns:p14="http://schemas.microsoft.com/office/powerpoint/2010/main" val="295969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October 2015-January 2016 Standard Contract Term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664425"/>
              </p:ext>
            </p:extLst>
          </p:nvPr>
        </p:nvGraphicFramePr>
        <p:xfrm>
          <a:off x="381001" y="1504950"/>
          <a:ext cx="8610598" cy="1514493"/>
        </p:xfrm>
        <a:graphic>
          <a:graphicData uri="http://schemas.openxmlformats.org/drawingml/2006/table">
            <a:tbl>
              <a:tblPr firstRow="1" firstCol="1" bandRow="1"/>
              <a:tblGrid>
                <a:gridCol w="823342"/>
                <a:gridCol w="2240044"/>
                <a:gridCol w="2152650"/>
                <a:gridCol w="1523413"/>
                <a:gridCol w="1871149"/>
              </a:tblGrid>
              <a:tr h="5330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Capacity Procured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(MWs)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Capacity Not Procured (MWs)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Clearing Price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Highest Offer Received ($)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245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BH1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918.105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70.14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$14.46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$14.46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245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BH2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979.908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6.64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$2.59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$14.00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245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BH3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940.481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12.09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$14.00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$16.23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245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NBH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782.597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$3.21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$14.00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395398"/>
              </p:ext>
            </p:extLst>
          </p:nvPr>
        </p:nvGraphicFramePr>
        <p:xfrm>
          <a:off x="381000" y="3571875"/>
          <a:ext cx="4191001" cy="1473341"/>
        </p:xfrm>
        <a:graphic>
          <a:graphicData uri="http://schemas.openxmlformats.org/drawingml/2006/table">
            <a:tbl>
              <a:tblPr firstRow="1" firstCol="1" bandRow="1"/>
              <a:tblGrid>
                <a:gridCol w="668763"/>
                <a:gridCol w="1761119"/>
                <a:gridCol w="1761119"/>
              </a:tblGrid>
              <a:tr h="4906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4" marR="68574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Capacity Procured</a:t>
                      </a: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(MWs)</a:t>
                      </a: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4" marR="68574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Capacity Not </a:t>
                      </a: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Procured (MWs)</a:t>
                      </a: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4" marR="68574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2465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BH1</a:t>
                      </a: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4" marR="68574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372.082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45.10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2453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BH2</a:t>
                      </a: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4" marR="68574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416.611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1.74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2453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BH3</a:t>
                      </a: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4" marR="68574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390.329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12.09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2453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NBH</a:t>
                      </a: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74" marR="68574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349.300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439244"/>
              </p:ext>
            </p:extLst>
          </p:nvPr>
        </p:nvGraphicFramePr>
        <p:xfrm>
          <a:off x="4724400" y="3571875"/>
          <a:ext cx="4267201" cy="1477964"/>
        </p:xfrm>
        <a:graphic>
          <a:graphicData uri="http://schemas.openxmlformats.org/drawingml/2006/table">
            <a:tbl>
              <a:tblPr firstRow="1" firstCol="1" bandRow="1"/>
              <a:tblGrid>
                <a:gridCol w="748077"/>
                <a:gridCol w="1759562"/>
                <a:gridCol w="1759562"/>
              </a:tblGrid>
              <a:tr h="4907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Capacity Procured</a:t>
                      </a: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(MWs)</a:t>
                      </a: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Capacity Not Procured (MWs)</a:t>
                      </a: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2468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BH1</a:t>
                      </a: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546.023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25.04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2468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BH2</a:t>
                      </a: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563.297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4.90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2468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BH3</a:t>
                      </a: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550.152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2468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NBH</a:t>
                      </a: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433.297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76988" y="3289300"/>
            <a:ext cx="411881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Non-Weather-Sensitive ERS-10</a:t>
            </a:r>
          </a:p>
        </p:txBody>
      </p:sp>
      <p:sp>
        <p:nvSpPr>
          <p:cNvPr id="16" name="TextBox 18"/>
          <p:cNvSpPr txBox="1">
            <a:spLocks noChangeArrowheads="1"/>
          </p:cNvSpPr>
          <p:nvPr/>
        </p:nvSpPr>
        <p:spPr bwMode="auto">
          <a:xfrm>
            <a:off x="4648199" y="3289300"/>
            <a:ext cx="434339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en-US" sz="1600" b="0" kern="0" dirty="0" smtClean="0">
                <a:solidFill>
                  <a:srgbClr val="000000"/>
                </a:solidFill>
              </a:rPr>
              <a:t>Non-Weather-Sensitive ERS-30</a:t>
            </a:r>
            <a:endParaRPr lang="en-US" altLang="en-US" sz="1600" b="0" kern="0" dirty="0">
              <a:solidFill>
                <a:srgbClr val="000000"/>
              </a:solidFill>
            </a:endParaRPr>
          </a:p>
        </p:txBody>
      </p:sp>
      <p:sp>
        <p:nvSpPr>
          <p:cNvPr id="17" name="TextBox 19"/>
          <p:cNvSpPr txBox="1">
            <a:spLocks noChangeArrowheads="1"/>
          </p:cNvSpPr>
          <p:nvPr/>
        </p:nvSpPr>
        <p:spPr bwMode="auto">
          <a:xfrm>
            <a:off x="376989" y="1200745"/>
            <a:ext cx="5334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ERS Procurement for the combined offer stack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ERS Annual Report</a:t>
            </a:r>
            <a:endParaRPr lang="en-US" dirty="0"/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2436393" y="5581606"/>
            <a:ext cx="6324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/>
              <a:t>Projected </a:t>
            </a:r>
            <a:r>
              <a:rPr lang="en-US" altLang="en-US" sz="1600" dirty="0"/>
              <a:t>Cost for this Standard Contract term: $15,332,501.15 </a:t>
            </a:r>
            <a:endParaRPr lang="en-US" altLang="en-US" sz="1600" b="0" dirty="0"/>
          </a:p>
        </p:txBody>
      </p:sp>
    </p:spTree>
    <p:extLst>
      <p:ext uri="{BB962C8B-B14F-4D97-AF65-F5344CB8AC3E}">
        <p14:creationId xmlns:p14="http://schemas.microsoft.com/office/powerpoint/2010/main" val="134529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000" dirty="0"/>
              <a:t>2015 ERS Procurement Overview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920893"/>
              </p:ext>
            </p:extLst>
          </p:nvPr>
        </p:nvGraphicFramePr>
        <p:xfrm>
          <a:off x="609600" y="1881187"/>
          <a:ext cx="8001000" cy="1524000"/>
        </p:xfrm>
        <a:graphic>
          <a:graphicData uri="http://schemas.openxmlformats.org/drawingml/2006/table">
            <a:tbl>
              <a:tblPr firstRow="1" bandRow="1"/>
              <a:tblGrid>
                <a:gridCol w="4480560"/>
                <a:gridCol w="3520440"/>
              </a:tblGrid>
              <a:tr h="50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Expenditure Limit for 2015</a:t>
                      </a:r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45733" marB="45733" anchor="ctr">
                    <a:lnL w="12700" cmpd="sng">
                      <a:solidFill>
                        <a:srgbClr val="BBE0E3"/>
                      </a:solidFill>
                    </a:lnL>
                    <a:lnR w="12700" cmpd="sng">
                      <a:solidFill>
                        <a:srgbClr val="BBE0E3"/>
                      </a:solidFill>
                    </a:lnR>
                    <a:lnT w="12700" cmpd="sng">
                      <a:solidFill>
                        <a:srgbClr val="BBE0E3"/>
                      </a:solidFill>
                    </a:lnT>
                    <a:lnB w="12700" cmpd="sng">
                      <a:solidFill>
                        <a:srgbClr val="BBE0E3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r"/>
                      <a:r>
                        <a:rPr lang="en-US" sz="1800" b="0" dirty="0" smtClean="0"/>
                        <a:t>$50,000,000.00</a:t>
                      </a:r>
                    </a:p>
                  </a:txBody>
                  <a:tcPr marT="45733" marB="45733" anchor="ctr">
                    <a:lnL w="12700" cmpd="sng">
                      <a:solidFill>
                        <a:srgbClr val="BBE0E3"/>
                      </a:solidFill>
                    </a:lnL>
                    <a:lnR w="12700" cmpd="sng">
                      <a:solidFill>
                        <a:srgbClr val="BBE0E3"/>
                      </a:solidFill>
                    </a:lnR>
                    <a:lnT w="12700" cmpd="sng">
                      <a:solidFill>
                        <a:srgbClr val="BBE0E3"/>
                      </a:solidFill>
                    </a:lnT>
                    <a:lnB w="12700" cmpd="sng">
                      <a:solidFill>
                        <a:srgbClr val="BBE0E3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50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Amount Spent (Projected)</a:t>
                      </a:r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45733" marB="45733" anchor="ctr">
                    <a:lnL w="12700" cmpd="sng">
                      <a:solidFill>
                        <a:srgbClr val="BBE0E3"/>
                      </a:solidFill>
                    </a:lnL>
                    <a:lnR w="12700" cmpd="sng">
                      <a:solidFill>
                        <a:srgbClr val="BBE0E3"/>
                      </a:solidFill>
                    </a:lnR>
                    <a:lnT w="12700" cmpd="sng">
                      <a:solidFill>
                        <a:srgbClr val="BBE0E3"/>
                      </a:solidFill>
                    </a:lnT>
                    <a:lnB w="12700" cmpd="sng">
                      <a:solidFill>
                        <a:srgbClr val="BBE0E3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r"/>
                      <a:r>
                        <a:rPr lang="en-US" sz="1800" dirty="0" smtClean="0"/>
                        <a:t> $48,786,957.73 </a:t>
                      </a:r>
                    </a:p>
                  </a:txBody>
                  <a:tcPr marT="45733" marB="45733" anchor="ctr">
                    <a:lnL w="12700" cmpd="sng">
                      <a:solidFill>
                        <a:srgbClr val="BBE0E3"/>
                      </a:solidFill>
                    </a:lnL>
                    <a:lnR w="12700" cmpd="sng">
                      <a:solidFill>
                        <a:srgbClr val="BBE0E3"/>
                      </a:solidFill>
                    </a:lnR>
                    <a:lnT w="12700" cmpd="sng">
                      <a:solidFill>
                        <a:srgbClr val="BBE0E3"/>
                      </a:solidFill>
                    </a:lnT>
                    <a:lnB w="12700" cmpd="sng">
                      <a:solidFill>
                        <a:srgbClr val="BBE0E3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50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800" dirty="0" smtClean="0"/>
                        <a:t>Unspent (Projected)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3" marB="45733" anchor="ctr">
                    <a:lnL w="12700" cmpd="sng">
                      <a:solidFill>
                        <a:srgbClr val="BBE0E3"/>
                      </a:solidFill>
                    </a:lnL>
                    <a:lnR w="12700" cmpd="sng">
                      <a:solidFill>
                        <a:srgbClr val="BBE0E3"/>
                      </a:solidFill>
                    </a:lnR>
                    <a:lnT w="12700" cmpd="sng">
                      <a:solidFill>
                        <a:srgbClr val="BBE0E3"/>
                      </a:solidFill>
                    </a:lnT>
                    <a:lnB w="12700" cmpd="sng">
                      <a:solidFill>
                        <a:srgbClr val="BBE0E3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 $1,213,042.27 </a:t>
                      </a:r>
                    </a:p>
                  </a:txBody>
                  <a:tcPr marT="45733" marB="45733" anchor="ctr">
                    <a:lnL w="12700" cmpd="sng">
                      <a:solidFill>
                        <a:srgbClr val="BBE0E3"/>
                      </a:solidFill>
                    </a:lnL>
                    <a:lnR w="12700" cmpd="sng">
                      <a:solidFill>
                        <a:srgbClr val="BBE0E3"/>
                      </a:solidFill>
                    </a:lnR>
                    <a:lnT w="12700" cmpd="sng">
                      <a:solidFill>
                        <a:srgbClr val="BBE0E3"/>
                      </a:solidFill>
                    </a:lnT>
                    <a:lnB w="12700" cmpd="sng">
                      <a:solidFill>
                        <a:srgbClr val="BBE0E3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251675"/>
              </p:ext>
            </p:extLst>
          </p:nvPr>
        </p:nvGraphicFramePr>
        <p:xfrm>
          <a:off x="609599" y="3633787"/>
          <a:ext cx="8001002" cy="862013"/>
        </p:xfrm>
        <a:graphic>
          <a:graphicData uri="http://schemas.openxmlformats.org/drawingml/2006/table">
            <a:tbl>
              <a:tblPr firstRow="1" bandRow="1"/>
              <a:tblGrid>
                <a:gridCol w="1758213"/>
                <a:gridCol w="2016723"/>
                <a:gridCol w="1972164"/>
                <a:gridCol w="2253902"/>
              </a:tblGrid>
              <a:tr h="5182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2015 ERS Cap 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54" marB="45754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FebMay15 Total (Final)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54" marB="45754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JunSep15 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Total (Final)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54" marB="45754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Oct15Jan16 Total (Projected)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54" marB="45754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3437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$50,000,000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45754" marB="45754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$14,243,553.77 </a:t>
                      </a:r>
                    </a:p>
                  </a:txBody>
                  <a:tcPr marT="45754" marB="45754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$19,210,902.81 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 $15,332,501.15 </a:t>
                      </a:r>
                    </a:p>
                  </a:txBody>
                  <a:tcPr marT="45754" marB="45754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ERS Annual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38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Settlement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6220" y="5937419"/>
            <a:ext cx="36576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0" dirty="0"/>
              <a:t>*Payment reductions due to Availability and Testing Results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ERS Annual Report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818146"/>
            <a:ext cx="8534400" cy="504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63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295400" y="914400"/>
            <a:ext cx="7543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marR="0" lvl="0" indent="-342900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Procurement Summary Trends</a:t>
            </a:r>
          </a:p>
          <a:p>
            <a:pPr marL="742950" marR="0" lvl="1" indent="-285750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Capacity (MW) offered and procured</a:t>
            </a:r>
          </a:p>
          <a:p>
            <a:pPr marL="742950" marR="0" lvl="1" indent="-285750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Number of ERS Resources (All Service Types)</a:t>
            </a:r>
          </a:p>
          <a:p>
            <a:pPr marL="742950" marR="0" lvl="1" indent="-285750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Cumulative Individual Sites Participating in ERID Process</a:t>
            </a:r>
          </a:p>
          <a:p>
            <a:pPr marL="342900" marR="0" lvl="0" indent="-342900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342900" marR="0" lvl="0" indent="-342900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Detailed Procurement Results by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2015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Standard Contract Terms</a:t>
            </a:r>
          </a:p>
          <a:p>
            <a:pPr marL="342900" marR="0" lvl="0" indent="-342900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342900" marR="0" lvl="0" indent="-342900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Settlement Summary</a:t>
            </a:r>
          </a:p>
          <a:p>
            <a:pPr marL="342900" marR="0" lvl="0" indent="-342900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ERS Annual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81000" y="968375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marR="0" lvl="0" indent="-342900" defTabSz="91440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ERS is procured 3 times annually for 4-month Standard Contract Terms</a:t>
            </a:r>
          </a:p>
          <a:p>
            <a:pPr marL="800100" marR="0" lvl="1" indent="-342900" defTabSz="91440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February through May</a:t>
            </a:r>
          </a:p>
          <a:p>
            <a:pPr marL="800100" marR="0" lvl="1" indent="-342900" defTabSz="91440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June through September</a:t>
            </a:r>
          </a:p>
          <a:p>
            <a:pPr marL="800100" marR="0" lvl="1" indent="-342900" defTabSz="91440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October through January</a:t>
            </a:r>
          </a:p>
          <a:p>
            <a:pPr marL="800100" marR="0" lvl="1" indent="-342900" defTabSz="914400" eaLnBrk="0" fontAlgn="base" latinLnBrk="0" hangingPunct="0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342900" marR="0" lvl="0" indent="-342900" defTabSz="91440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Participants may offer to provide ERS for one or more Time Periods:</a:t>
            </a:r>
          </a:p>
          <a:p>
            <a:pPr marL="800100" marR="0" lvl="1" indent="-342900" defTabSz="91440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Business Hours 1:  8AM to 1PM  Monday-Friday* </a:t>
            </a:r>
          </a:p>
          <a:p>
            <a:pPr marL="800100" marR="0" lvl="1" indent="-342900" defTabSz="91440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Business Hours 2:  1PM to 4PM  Monday-Friday* </a:t>
            </a:r>
          </a:p>
          <a:p>
            <a:pPr marL="800100" marR="0" lvl="1" indent="-342900" defTabSz="91440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Business Hours 3:  4PM to 8PM  Monday-Friday* </a:t>
            </a:r>
          </a:p>
          <a:p>
            <a:pPr marL="800100" marR="0" lvl="1" indent="-342900" defTabSz="91440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Non-Business Hours:  All other hours</a:t>
            </a:r>
          </a:p>
          <a:p>
            <a:pPr marL="800100" marR="0" lvl="1" indent="-342900" defTabSz="914400" eaLnBrk="0" fontAlgn="base" latinLnBrk="0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*Except ERCOT Holidays</a:t>
            </a:r>
          </a:p>
          <a:p>
            <a:pPr marL="800100" marR="0" lvl="1" indent="-342900" defTabSz="91440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Time Periods are designed to allow flexibility for customers during    traditional business hours</a:t>
            </a:r>
          </a:p>
          <a:p>
            <a:pPr marL="342900" marR="0" lvl="0" indent="-342900" defTabSz="91440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342900" marR="0" lvl="0" indent="-342900" defTabSz="91440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Time Periods have been in effect in current form since the </a:t>
            </a:r>
          </a:p>
          <a:p>
            <a:pPr marL="342900" marR="0" lvl="0" indent="-342900" defTabSz="91440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June-September 2008 EILS Contract Period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" y="281271"/>
            <a:ext cx="6553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Standard Contract Terms &amp; Time Periods</a:t>
            </a:r>
            <a:r>
              <a:rPr kumimoji="0" lang="en-US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ea typeface="+mj-ea"/>
                <a:cs typeface="+mj-cs"/>
              </a:rPr>
              <a:t> Periods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17596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Standard Contract Terms &amp; Time Periods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ERS Annual Report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7021134"/>
              </p:ext>
            </p:extLst>
          </p:nvPr>
        </p:nvGraphicFramePr>
        <p:xfrm>
          <a:off x="381000" y="762000"/>
          <a:ext cx="83820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ERS Capacity Procurement Trends  (Business Hours 1)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ERS Annual Report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34232"/>
            <a:ext cx="9144000" cy="533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ERS Capacity Procurement Trends (Business Hours 2)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ERS Annual Report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86607"/>
            <a:ext cx="9105900" cy="546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52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ERS Capacity Procurement Trends (Business Hours 3)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ERS Annual Report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15182"/>
            <a:ext cx="9144000" cy="5403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ERS Capacity Procurement Trends (Non-Business Hours)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ERS Annual Report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" y="815182"/>
            <a:ext cx="9134475" cy="543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07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ERS Procurement Trends (Number of Resources)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762000"/>
            <a:ext cx="8942360" cy="55626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ERS Annual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96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772</Words>
  <Application>Microsoft Office PowerPoint</Application>
  <PresentationFormat>On-screen Show (4:3)</PresentationFormat>
  <Paragraphs>313</Paragraphs>
  <Slides>16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Arial Black</vt:lpstr>
      <vt:lpstr>Calibri</vt:lpstr>
      <vt:lpstr>Times New Roman</vt:lpstr>
      <vt:lpstr>1_Custom Design</vt:lpstr>
      <vt:lpstr>Office Theme</vt:lpstr>
      <vt:lpstr>Custom Design</vt:lpstr>
      <vt:lpstr>PowerPoint Presentation</vt:lpstr>
      <vt:lpstr>PowerPoint Presentation</vt:lpstr>
      <vt:lpstr>PowerPoint Presentation</vt:lpstr>
      <vt:lpstr>Standard Contract Terms &amp; Time Periods</vt:lpstr>
      <vt:lpstr>ERS Capacity Procurement Trends  (Business Hours 1)</vt:lpstr>
      <vt:lpstr>ERS Capacity Procurement Trends (Business Hours 2)</vt:lpstr>
      <vt:lpstr>ERS Capacity Procurement Trends (Business Hours 3)</vt:lpstr>
      <vt:lpstr>ERS Capacity Procurement Trends (Non-Business Hours)</vt:lpstr>
      <vt:lpstr>ERS Procurement Trends (Number of Resources)</vt:lpstr>
      <vt:lpstr>Cumulative Sites (Unique) Participating in ERID Process</vt:lpstr>
      <vt:lpstr>PowerPoint Presentation</vt:lpstr>
      <vt:lpstr>February-May 2015 Standard Contract Term</vt:lpstr>
      <vt:lpstr>June-September 2015 Standard Contract Term</vt:lpstr>
      <vt:lpstr>October 2015-January 2016 Standard Contract Term</vt:lpstr>
      <vt:lpstr>2015 ERS Procurement Overview</vt:lpstr>
      <vt:lpstr>Settlement 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2016-02-15T22:30:54Z</dcterms:created>
  <dcterms:modified xsi:type="dcterms:W3CDTF">2016-03-23T18:18:51Z</dcterms:modified>
</cp:coreProperties>
</file>