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7"/>
  </p:notesMasterIdLst>
  <p:handoutMasterIdLst>
    <p:handoutMasterId r:id="rId28"/>
  </p:handoutMasterIdLst>
  <p:sldIdLst>
    <p:sldId id="260" r:id="rId7"/>
    <p:sldId id="258" r:id="rId8"/>
    <p:sldId id="281" r:id="rId9"/>
    <p:sldId id="257" r:id="rId10"/>
    <p:sldId id="261" r:id="rId11"/>
    <p:sldId id="263" r:id="rId12"/>
    <p:sldId id="262" r:id="rId13"/>
    <p:sldId id="264" r:id="rId14"/>
    <p:sldId id="265" r:id="rId15"/>
    <p:sldId id="266" r:id="rId16"/>
    <p:sldId id="280" r:id="rId17"/>
    <p:sldId id="267" r:id="rId18"/>
    <p:sldId id="273" r:id="rId19"/>
    <p:sldId id="279" r:id="rId20"/>
    <p:sldId id="276" r:id="rId21"/>
    <p:sldId id="275" r:id="rId22"/>
    <p:sldId id="277" r:id="rId23"/>
    <p:sldId id="278" r:id="rId24"/>
    <p:sldId id="274" r:id="rId25"/>
    <p:sldId id="283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115688926230278E-2"/>
          <c:y val="3.1142467089746481E-2"/>
          <c:w val="0.89279953684121338"/>
          <c:h val="0.79918904748189645"/>
        </c:manualLayout>
      </c:layout>
      <c:lineChart>
        <c:grouping val="standard"/>
        <c:varyColors val="0"/>
        <c:ser>
          <c:idx val="0"/>
          <c:order val="0"/>
          <c:tx>
            <c:strRef>
              <c:f>Cash!$A$22</c:f>
              <c:strCache>
                <c:ptCount val="1"/>
                <c:pt idx="0">
                  <c:v>Revenue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Cash!$C$19:$N$19</c:f>
              <c:numCache>
                <c:formatCode>mmm\-yy</c:formatCode>
                <c:ptCount val="12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</c:numCache>
            </c:numRef>
          </c:cat>
          <c:val>
            <c:numRef>
              <c:f>Cash!$C$22:$N$22</c:f>
              <c:numCache>
                <c:formatCode>_(* #,##0_);_(* \(#,##0\);_(* "-"??_);_(@_)</c:formatCode>
                <c:ptCount val="12"/>
                <c:pt idx="0">
                  <c:v>15272118.77</c:v>
                </c:pt>
                <c:pt idx="1">
                  <c:v>12987135.369999999</c:v>
                </c:pt>
                <c:pt idx="2">
                  <c:v>14973110.32</c:v>
                </c:pt>
                <c:pt idx="3">
                  <c:v>12692984.710000001</c:v>
                </c:pt>
                <c:pt idx="4">
                  <c:v>14109276.130000001</c:v>
                </c:pt>
                <c:pt idx="5">
                  <c:v>16543355.91</c:v>
                </c:pt>
                <c:pt idx="6">
                  <c:v>18116826.370000001</c:v>
                </c:pt>
                <c:pt idx="7">
                  <c:v>18081397.260000002</c:v>
                </c:pt>
                <c:pt idx="8">
                  <c:v>18202539.559999999</c:v>
                </c:pt>
                <c:pt idx="9">
                  <c:v>14829267.880000001</c:v>
                </c:pt>
                <c:pt idx="10">
                  <c:v>11165196.939999999</c:v>
                </c:pt>
                <c:pt idx="11">
                  <c:v>15691745.380000001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Cash!$A$23</c:f>
              <c:strCache>
                <c:ptCount val="1"/>
                <c:pt idx="0">
                  <c:v>Cash Outflow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Cash!$C$19:$N$19</c:f>
              <c:numCache>
                <c:formatCode>mmm\-yy</c:formatCode>
                <c:ptCount val="12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</c:numCache>
            </c:numRef>
          </c:cat>
          <c:val>
            <c:numRef>
              <c:f>Cash!$C$23:$N$23</c:f>
              <c:numCache>
                <c:formatCode>_(* #,##0_);_(* \(#,##0\);_(* "-"??_);_(@_)</c:formatCode>
                <c:ptCount val="12"/>
                <c:pt idx="0">
                  <c:v>18525868.219999999</c:v>
                </c:pt>
                <c:pt idx="1">
                  <c:v>13690655.609999999</c:v>
                </c:pt>
                <c:pt idx="2">
                  <c:v>14869524.23</c:v>
                </c:pt>
                <c:pt idx="3">
                  <c:v>16253468.77</c:v>
                </c:pt>
                <c:pt idx="4">
                  <c:v>12226190.34</c:v>
                </c:pt>
                <c:pt idx="5">
                  <c:v>23296150.300000001</c:v>
                </c:pt>
                <c:pt idx="6">
                  <c:v>17338874.579999998</c:v>
                </c:pt>
                <c:pt idx="7">
                  <c:v>15511265.23</c:v>
                </c:pt>
                <c:pt idx="8">
                  <c:v>16633169.24</c:v>
                </c:pt>
                <c:pt idx="9">
                  <c:v>12507587.73</c:v>
                </c:pt>
                <c:pt idx="10">
                  <c:v>14504703.210000001</c:v>
                </c:pt>
                <c:pt idx="11">
                  <c:v>21762890.98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2481000"/>
        <c:axId val="372481784"/>
      </c:lineChart>
      <c:dateAx>
        <c:axId val="37248100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481784"/>
        <c:crossesAt val="0"/>
        <c:auto val="1"/>
        <c:lblOffset val="100"/>
        <c:baseTimeUnit val="months"/>
      </c:dateAx>
      <c:valAx>
        <c:axId val="372481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481000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1.2101435368617531E-3"/>
                <c:y val="0.36262605231221118"/>
              </c:manualLayout>
            </c:layout>
            <c:tx>
              <c:rich>
                <a:bodyPr rot="-5400000" spcFirstLastPara="1" vertOverflow="ellipsis" vert="horz" wrap="square" anchor="ctr" anchorCtr="0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dirty="0" smtClean="0"/>
                    <a:t> Millions</a:t>
                  </a:r>
                  <a:endParaRPr lang="en-US" dirty="0"/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0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496694152812875"/>
          <c:y val="0.92087115980165124"/>
          <c:w val="0.2700661169437425"/>
          <c:h val="5.64797732239876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'Liquididty (2)'!$A$2</c:f>
              <c:strCache>
                <c:ptCount val="1"/>
                <c:pt idx="0">
                  <c:v>Operating Expenses (2 months)</c:v>
                </c:pt>
              </c:strCache>
            </c:strRef>
          </c:tx>
          <c:invertIfNegative val="0"/>
          <c:cat>
            <c:numRef>
              <c:f>'Liquididty (2)'!$B$1:$F$1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'Liquididty (2)'!$B$2:$F$2</c:f>
              <c:numCache>
                <c:formatCode>_(* #,##0_);_(* \(#,##0\);_(* "-"??_);_(@_)</c:formatCode>
                <c:ptCount val="5"/>
                <c:pt idx="0">
                  <c:v>25211.5</c:v>
                </c:pt>
                <c:pt idx="1">
                  <c:v>25886.333333333332</c:v>
                </c:pt>
                <c:pt idx="2">
                  <c:v>26797.833333333332</c:v>
                </c:pt>
                <c:pt idx="3">
                  <c:v>27752.5</c:v>
                </c:pt>
                <c:pt idx="4">
                  <c:v>28744.333333333332</c:v>
                </c:pt>
              </c:numCache>
            </c:numRef>
          </c:val>
        </c:ser>
        <c:ser>
          <c:idx val="1"/>
          <c:order val="1"/>
          <c:tx>
            <c:strRef>
              <c:f>'Liquididty (2)'!$A$3</c:f>
              <c:strCache>
                <c:ptCount val="1"/>
                <c:pt idx="0">
                  <c:v>Debt Service (6 months)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'Liquididty (2)'!$B$1:$F$1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'Liquididty (2)'!$B$3:$F$3</c:f>
              <c:numCache>
                <c:formatCode>_(* #,##0_);_(* \(#,##0\);_(* "-"??_);_(@_)</c:formatCode>
                <c:ptCount val="5"/>
                <c:pt idx="0">
                  <c:v>2982.5</c:v>
                </c:pt>
                <c:pt idx="1">
                  <c:v>2922.5</c:v>
                </c:pt>
                <c:pt idx="2">
                  <c:v>2862.5</c:v>
                </c:pt>
                <c:pt idx="3">
                  <c:v>2802.5</c:v>
                </c:pt>
                <c:pt idx="4">
                  <c:v>2742.5</c:v>
                </c:pt>
              </c:numCache>
            </c:numRef>
          </c:val>
        </c:ser>
        <c:ser>
          <c:idx val="2"/>
          <c:order val="2"/>
          <c:tx>
            <c:strRef>
              <c:f>'Liquididty (2)'!$A$4</c:f>
              <c:strCache>
                <c:ptCount val="1"/>
                <c:pt idx="0">
                  <c:v>Project Expenses (2 months)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'Liquididty (2)'!$B$1:$F$1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'Liquididty (2)'!$B$4:$F$4</c:f>
              <c:numCache>
                <c:formatCode>General</c:formatCode>
                <c:ptCount val="5"/>
                <c:pt idx="0">
                  <c:v>7083</c:v>
                </c:pt>
                <c:pt idx="1">
                  <c:v>6750</c:v>
                </c:pt>
                <c:pt idx="2">
                  <c:v>4333</c:v>
                </c:pt>
                <c:pt idx="3">
                  <c:v>4333</c:v>
                </c:pt>
                <c:pt idx="4">
                  <c:v>4833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79887552"/>
        <c:axId val="374202528"/>
      </c:barChart>
      <c:lineChart>
        <c:grouping val="standard"/>
        <c:varyColors val="0"/>
        <c:ser>
          <c:idx val="4"/>
          <c:order val="3"/>
          <c:tx>
            <c:strRef>
              <c:f>'Liquididty (2)'!$A$7</c:f>
              <c:strCache>
                <c:ptCount val="1"/>
              </c:strCache>
            </c:strRef>
          </c:tx>
          <c:spPr>
            <a:ln w="69850">
              <a:noFill/>
              <a:prstDash val="dash"/>
            </a:ln>
          </c:spPr>
          <c:marker>
            <c:symbol val="none"/>
          </c:marker>
          <c:cat>
            <c:numRef>
              <c:f>'Liquididty (2)'!$B$1:$F$1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'Liquididty (2)'!$B$7:$F$7</c:f>
              <c:numCache>
                <c:formatCode>General</c:formatCode>
                <c:ptCount val="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9887552"/>
        <c:axId val="374202528"/>
      </c:lineChart>
      <c:catAx>
        <c:axId val="379887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aseline="0"/>
            </a:pPr>
            <a:endParaRPr lang="en-US"/>
          </a:p>
        </c:txPr>
        <c:crossAx val="374202528"/>
        <c:crosses val="autoZero"/>
        <c:auto val="1"/>
        <c:lblAlgn val="ctr"/>
        <c:lblOffset val="100"/>
        <c:noMultiLvlLbl val="0"/>
      </c:catAx>
      <c:valAx>
        <c:axId val="374202528"/>
        <c:scaling>
          <c:orientation val="minMax"/>
        </c:scaling>
        <c:delete val="0"/>
        <c:axPos val="l"/>
        <c:majorGridlines/>
        <c:numFmt formatCode="&quot;$&quot;#,##0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800" baseline="0"/>
            </a:pPr>
            <a:endParaRPr lang="en-US"/>
          </a:p>
        </c:txPr>
        <c:crossAx val="379887552"/>
        <c:crosses val="autoZero"/>
        <c:crossBetween val="between"/>
        <c:majorUnit val="15000"/>
        <c:dispUnits>
          <c:builtInUnit val="thousands"/>
          <c:dispUnitsLbl>
            <c:layout>
              <c:manualLayout>
                <c:xMode val="edge"/>
                <c:yMode val="edge"/>
                <c:x val="1.4534085721304804E-2"/>
                <c:y val="0.34351000935100096"/>
              </c:manualLayout>
            </c:layout>
            <c:tx>
              <c:rich>
                <a:bodyPr/>
                <a:lstStyle/>
                <a:p>
                  <a:pPr>
                    <a:defRPr sz="1000" b="0"/>
                  </a:pPr>
                  <a:r>
                    <a:rPr lang="en-US" sz="1000" b="0"/>
                    <a:t>Millions</a:t>
                  </a:r>
                </a:p>
              </c:rich>
            </c:tx>
          </c:dispUnitsLbl>
        </c:dispUnits>
      </c:valAx>
    </c:plotArea>
    <c:legend>
      <c:legendPos val="b"/>
      <c:legendEntry>
        <c:idx val="3"/>
        <c:delete val="1"/>
      </c:legendEntry>
      <c:layout/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Sheet5!$A$38</c:f>
              <c:strCache>
                <c:ptCount val="1"/>
                <c:pt idx="0">
                  <c:v>2011 Auctions</c:v>
                </c:pt>
              </c:strCache>
            </c:strRef>
          </c:tx>
          <c:cat>
            <c:numRef>
              <c:f>Sheet5!$B$37:$BW$37</c:f>
              <c:numCache>
                <c:formatCode>[$-409]mmmm\-yy;@</c:formatCode>
                <c:ptCount val="74"/>
                <c:pt idx="0">
                  <c:v>40695</c:v>
                </c:pt>
                <c:pt idx="1">
                  <c:v>40725</c:v>
                </c:pt>
                <c:pt idx="2">
                  <c:v>40756</c:v>
                </c:pt>
                <c:pt idx="3">
                  <c:v>40787</c:v>
                </c:pt>
                <c:pt idx="4">
                  <c:v>40817</c:v>
                </c:pt>
                <c:pt idx="5">
                  <c:v>40848</c:v>
                </c:pt>
                <c:pt idx="6">
                  <c:v>40878</c:v>
                </c:pt>
                <c:pt idx="7">
                  <c:v>40909</c:v>
                </c:pt>
                <c:pt idx="8">
                  <c:v>40940</c:v>
                </c:pt>
                <c:pt idx="9">
                  <c:v>40969</c:v>
                </c:pt>
                <c:pt idx="10">
                  <c:v>41000</c:v>
                </c:pt>
                <c:pt idx="11">
                  <c:v>41030</c:v>
                </c:pt>
                <c:pt idx="12">
                  <c:v>41061</c:v>
                </c:pt>
                <c:pt idx="13">
                  <c:v>41091</c:v>
                </c:pt>
                <c:pt idx="14">
                  <c:v>41122</c:v>
                </c:pt>
                <c:pt idx="15">
                  <c:v>41153</c:v>
                </c:pt>
                <c:pt idx="16">
                  <c:v>41183</c:v>
                </c:pt>
                <c:pt idx="17">
                  <c:v>41214</c:v>
                </c:pt>
                <c:pt idx="18">
                  <c:v>41244</c:v>
                </c:pt>
                <c:pt idx="19">
                  <c:v>41275</c:v>
                </c:pt>
                <c:pt idx="20">
                  <c:v>41306</c:v>
                </c:pt>
                <c:pt idx="21">
                  <c:v>41334</c:v>
                </c:pt>
                <c:pt idx="22">
                  <c:v>41365</c:v>
                </c:pt>
                <c:pt idx="23">
                  <c:v>41395</c:v>
                </c:pt>
                <c:pt idx="24">
                  <c:v>41426</c:v>
                </c:pt>
                <c:pt idx="25">
                  <c:v>41456</c:v>
                </c:pt>
                <c:pt idx="26">
                  <c:v>41487</c:v>
                </c:pt>
                <c:pt idx="27">
                  <c:v>41518</c:v>
                </c:pt>
                <c:pt idx="28">
                  <c:v>41548</c:v>
                </c:pt>
                <c:pt idx="29">
                  <c:v>41579</c:v>
                </c:pt>
                <c:pt idx="30">
                  <c:v>41609</c:v>
                </c:pt>
                <c:pt idx="31">
                  <c:v>41640</c:v>
                </c:pt>
                <c:pt idx="32">
                  <c:v>41671</c:v>
                </c:pt>
                <c:pt idx="33">
                  <c:v>41699</c:v>
                </c:pt>
                <c:pt idx="34">
                  <c:v>41730</c:v>
                </c:pt>
                <c:pt idx="35">
                  <c:v>41760</c:v>
                </c:pt>
                <c:pt idx="36">
                  <c:v>41791</c:v>
                </c:pt>
                <c:pt idx="37">
                  <c:v>41821</c:v>
                </c:pt>
                <c:pt idx="38">
                  <c:v>41852</c:v>
                </c:pt>
                <c:pt idx="39">
                  <c:v>41883</c:v>
                </c:pt>
                <c:pt idx="40">
                  <c:v>41913</c:v>
                </c:pt>
                <c:pt idx="41">
                  <c:v>41944</c:v>
                </c:pt>
                <c:pt idx="42">
                  <c:v>41974</c:v>
                </c:pt>
                <c:pt idx="43">
                  <c:v>42005</c:v>
                </c:pt>
                <c:pt idx="44">
                  <c:v>42036</c:v>
                </c:pt>
                <c:pt idx="45">
                  <c:v>42064</c:v>
                </c:pt>
                <c:pt idx="46">
                  <c:v>42095</c:v>
                </c:pt>
                <c:pt idx="47">
                  <c:v>42125</c:v>
                </c:pt>
                <c:pt idx="48">
                  <c:v>42156</c:v>
                </c:pt>
                <c:pt idx="49">
                  <c:v>42186</c:v>
                </c:pt>
                <c:pt idx="50">
                  <c:v>42217</c:v>
                </c:pt>
                <c:pt idx="51">
                  <c:v>42248</c:v>
                </c:pt>
                <c:pt idx="52">
                  <c:v>42278</c:v>
                </c:pt>
                <c:pt idx="53">
                  <c:v>42309</c:v>
                </c:pt>
                <c:pt idx="54">
                  <c:v>42339</c:v>
                </c:pt>
                <c:pt idx="55">
                  <c:v>42370</c:v>
                </c:pt>
                <c:pt idx="56">
                  <c:v>42401</c:v>
                </c:pt>
                <c:pt idx="57">
                  <c:v>42430</c:v>
                </c:pt>
                <c:pt idx="58">
                  <c:v>42461</c:v>
                </c:pt>
                <c:pt idx="59">
                  <c:v>42491</c:v>
                </c:pt>
                <c:pt idx="60">
                  <c:v>42522</c:v>
                </c:pt>
                <c:pt idx="61">
                  <c:v>42552</c:v>
                </c:pt>
                <c:pt idx="62">
                  <c:v>42583</c:v>
                </c:pt>
                <c:pt idx="63">
                  <c:v>42614</c:v>
                </c:pt>
                <c:pt idx="64">
                  <c:v>42644</c:v>
                </c:pt>
                <c:pt idx="65">
                  <c:v>42675</c:v>
                </c:pt>
                <c:pt idx="66">
                  <c:v>42705</c:v>
                </c:pt>
                <c:pt idx="67">
                  <c:v>42736</c:v>
                </c:pt>
                <c:pt idx="68">
                  <c:v>42767</c:v>
                </c:pt>
                <c:pt idx="69">
                  <c:v>42795</c:v>
                </c:pt>
                <c:pt idx="70">
                  <c:v>42826</c:v>
                </c:pt>
                <c:pt idx="71">
                  <c:v>42856</c:v>
                </c:pt>
                <c:pt idx="72">
                  <c:v>42887</c:v>
                </c:pt>
                <c:pt idx="73">
                  <c:v>42917</c:v>
                </c:pt>
              </c:numCache>
            </c:numRef>
          </c:cat>
          <c:val>
            <c:numRef>
              <c:f>Sheet5!$B$38:$BW$38</c:f>
              <c:numCache>
                <c:formatCode>_("$"* #,##0.00_);_("$"* \(#,##0.00\);_("$"* "-"??_);_(@_)</c:formatCode>
                <c:ptCount val="74"/>
                <c:pt idx="0">
                  <c:v>148162180.69</c:v>
                </c:pt>
                <c:pt idx="1">
                  <c:v>148162180.69</c:v>
                </c:pt>
                <c:pt idx="2">
                  <c:v>110394131.02</c:v>
                </c:pt>
                <c:pt idx="3">
                  <c:v>71183135.319999993</c:v>
                </c:pt>
                <c:pt idx="4">
                  <c:v>50109860.099999994</c:v>
                </c:pt>
                <c:pt idx="5">
                  <c:v>33451884.289999992</c:v>
                </c:pt>
                <c:pt idx="6">
                  <c:v>17676384.879999992</c:v>
                </c:pt>
                <c:pt idx="7">
                  <c:v>55906.23999999091</c:v>
                </c:pt>
                <c:pt idx="8">
                  <c:v>28089.819999990912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Sheet5!$A$39</c:f>
              <c:strCache>
                <c:ptCount val="1"/>
                <c:pt idx="0">
                  <c:v>2012 Auctions</c:v>
                </c:pt>
              </c:strCache>
            </c:strRef>
          </c:tx>
          <c:cat>
            <c:numRef>
              <c:f>Sheet5!$B$37:$BW$37</c:f>
              <c:numCache>
                <c:formatCode>[$-409]mmmm\-yy;@</c:formatCode>
                <c:ptCount val="74"/>
                <c:pt idx="0">
                  <c:v>40695</c:v>
                </c:pt>
                <c:pt idx="1">
                  <c:v>40725</c:v>
                </c:pt>
                <c:pt idx="2">
                  <c:v>40756</c:v>
                </c:pt>
                <c:pt idx="3">
                  <c:v>40787</c:v>
                </c:pt>
                <c:pt idx="4">
                  <c:v>40817</c:v>
                </c:pt>
                <c:pt idx="5">
                  <c:v>40848</c:v>
                </c:pt>
                <c:pt idx="6">
                  <c:v>40878</c:v>
                </c:pt>
                <c:pt idx="7">
                  <c:v>40909</c:v>
                </c:pt>
                <c:pt idx="8">
                  <c:v>40940</c:v>
                </c:pt>
                <c:pt idx="9">
                  <c:v>40969</c:v>
                </c:pt>
                <c:pt idx="10">
                  <c:v>41000</c:v>
                </c:pt>
                <c:pt idx="11">
                  <c:v>41030</c:v>
                </c:pt>
                <c:pt idx="12">
                  <c:v>41061</c:v>
                </c:pt>
                <c:pt idx="13">
                  <c:v>41091</c:v>
                </c:pt>
                <c:pt idx="14">
                  <c:v>41122</c:v>
                </c:pt>
                <c:pt idx="15">
                  <c:v>41153</c:v>
                </c:pt>
                <c:pt idx="16">
                  <c:v>41183</c:v>
                </c:pt>
                <c:pt idx="17">
                  <c:v>41214</c:v>
                </c:pt>
                <c:pt idx="18">
                  <c:v>41244</c:v>
                </c:pt>
                <c:pt idx="19">
                  <c:v>41275</c:v>
                </c:pt>
                <c:pt idx="20">
                  <c:v>41306</c:v>
                </c:pt>
                <c:pt idx="21">
                  <c:v>41334</c:v>
                </c:pt>
                <c:pt idx="22">
                  <c:v>41365</c:v>
                </c:pt>
                <c:pt idx="23">
                  <c:v>41395</c:v>
                </c:pt>
                <c:pt idx="24">
                  <c:v>41426</c:v>
                </c:pt>
                <c:pt idx="25">
                  <c:v>41456</c:v>
                </c:pt>
                <c:pt idx="26">
                  <c:v>41487</c:v>
                </c:pt>
                <c:pt idx="27">
                  <c:v>41518</c:v>
                </c:pt>
                <c:pt idx="28">
                  <c:v>41548</c:v>
                </c:pt>
                <c:pt idx="29">
                  <c:v>41579</c:v>
                </c:pt>
                <c:pt idx="30">
                  <c:v>41609</c:v>
                </c:pt>
                <c:pt idx="31">
                  <c:v>41640</c:v>
                </c:pt>
                <c:pt idx="32">
                  <c:v>41671</c:v>
                </c:pt>
                <c:pt idx="33">
                  <c:v>41699</c:v>
                </c:pt>
                <c:pt idx="34">
                  <c:v>41730</c:v>
                </c:pt>
                <c:pt idx="35">
                  <c:v>41760</c:v>
                </c:pt>
                <c:pt idx="36">
                  <c:v>41791</c:v>
                </c:pt>
                <c:pt idx="37">
                  <c:v>41821</c:v>
                </c:pt>
                <c:pt idx="38">
                  <c:v>41852</c:v>
                </c:pt>
                <c:pt idx="39">
                  <c:v>41883</c:v>
                </c:pt>
                <c:pt idx="40">
                  <c:v>41913</c:v>
                </c:pt>
                <c:pt idx="41">
                  <c:v>41944</c:v>
                </c:pt>
                <c:pt idx="42">
                  <c:v>41974</c:v>
                </c:pt>
                <c:pt idx="43">
                  <c:v>42005</c:v>
                </c:pt>
                <c:pt idx="44">
                  <c:v>42036</c:v>
                </c:pt>
                <c:pt idx="45">
                  <c:v>42064</c:v>
                </c:pt>
                <c:pt idx="46">
                  <c:v>42095</c:v>
                </c:pt>
                <c:pt idx="47">
                  <c:v>42125</c:v>
                </c:pt>
                <c:pt idx="48">
                  <c:v>42156</c:v>
                </c:pt>
                <c:pt idx="49">
                  <c:v>42186</c:v>
                </c:pt>
                <c:pt idx="50">
                  <c:v>42217</c:v>
                </c:pt>
                <c:pt idx="51">
                  <c:v>42248</c:v>
                </c:pt>
                <c:pt idx="52">
                  <c:v>42278</c:v>
                </c:pt>
                <c:pt idx="53">
                  <c:v>42309</c:v>
                </c:pt>
                <c:pt idx="54">
                  <c:v>42339</c:v>
                </c:pt>
                <c:pt idx="55">
                  <c:v>42370</c:v>
                </c:pt>
                <c:pt idx="56">
                  <c:v>42401</c:v>
                </c:pt>
                <c:pt idx="57">
                  <c:v>42430</c:v>
                </c:pt>
                <c:pt idx="58">
                  <c:v>42461</c:v>
                </c:pt>
                <c:pt idx="59">
                  <c:v>42491</c:v>
                </c:pt>
                <c:pt idx="60">
                  <c:v>42522</c:v>
                </c:pt>
                <c:pt idx="61">
                  <c:v>42552</c:v>
                </c:pt>
                <c:pt idx="62">
                  <c:v>42583</c:v>
                </c:pt>
                <c:pt idx="63">
                  <c:v>42614</c:v>
                </c:pt>
                <c:pt idx="64">
                  <c:v>42644</c:v>
                </c:pt>
                <c:pt idx="65">
                  <c:v>42675</c:v>
                </c:pt>
                <c:pt idx="66">
                  <c:v>42705</c:v>
                </c:pt>
                <c:pt idx="67">
                  <c:v>42736</c:v>
                </c:pt>
                <c:pt idx="68">
                  <c:v>42767</c:v>
                </c:pt>
                <c:pt idx="69">
                  <c:v>42795</c:v>
                </c:pt>
                <c:pt idx="70">
                  <c:v>42826</c:v>
                </c:pt>
                <c:pt idx="71">
                  <c:v>42856</c:v>
                </c:pt>
                <c:pt idx="72">
                  <c:v>42887</c:v>
                </c:pt>
                <c:pt idx="73">
                  <c:v>42917</c:v>
                </c:pt>
              </c:numCache>
            </c:numRef>
          </c:cat>
          <c:val>
            <c:numRef>
              <c:f>Sheet5!$B$39:$BW$39</c:f>
              <c:numCache>
                <c:formatCode>_("$"* #,##0.00_);_("$"* \(#,##0.00\);_("$"* "-"??_);_(@_)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161664302.78</c:v>
                </c:pt>
                <c:pt idx="6">
                  <c:v>161664302.78</c:v>
                </c:pt>
                <c:pt idx="7">
                  <c:v>161664302.78</c:v>
                </c:pt>
                <c:pt idx="8">
                  <c:v>148953728.22999999</c:v>
                </c:pt>
                <c:pt idx="9">
                  <c:v>136985531.84999999</c:v>
                </c:pt>
                <c:pt idx="10">
                  <c:v>123031846.86</c:v>
                </c:pt>
                <c:pt idx="11">
                  <c:v>107820186.42</c:v>
                </c:pt>
                <c:pt idx="12">
                  <c:v>90574376.870000005</c:v>
                </c:pt>
                <c:pt idx="13">
                  <c:v>74408453.040000007</c:v>
                </c:pt>
                <c:pt idx="14">
                  <c:v>59479593.030000009</c:v>
                </c:pt>
                <c:pt idx="15">
                  <c:v>43964804.56000001</c:v>
                </c:pt>
                <c:pt idx="16">
                  <c:v>32397724.830000009</c:v>
                </c:pt>
                <c:pt idx="17">
                  <c:v>20892628.600000009</c:v>
                </c:pt>
                <c:pt idx="18">
                  <c:v>10264843.340000007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Sheet5!$A$40</c:f>
              <c:strCache>
                <c:ptCount val="1"/>
                <c:pt idx="0">
                  <c:v>2013 Auctions</c:v>
                </c:pt>
              </c:strCache>
            </c:strRef>
          </c:tx>
          <c:cat>
            <c:numRef>
              <c:f>Sheet5!$B$37:$BW$37</c:f>
              <c:numCache>
                <c:formatCode>[$-409]mmmm\-yy;@</c:formatCode>
                <c:ptCount val="74"/>
                <c:pt idx="0">
                  <c:v>40695</c:v>
                </c:pt>
                <c:pt idx="1">
                  <c:v>40725</c:v>
                </c:pt>
                <c:pt idx="2">
                  <c:v>40756</c:v>
                </c:pt>
                <c:pt idx="3">
                  <c:v>40787</c:v>
                </c:pt>
                <c:pt idx="4">
                  <c:v>40817</c:v>
                </c:pt>
                <c:pt idx="5">
                  <c:v>40848</c:v>
                </c:pt>
                <c:pt idx="6">
                  <c:v>40878</c:v>
                </c:pt>
                <c:pt idx="7">
                  <c:v>40909</c:v>
                </c:pt>
                <c:pt idx="8">
                  <c:v>40940</c:v>
                </c:pt>
                <c:pt idx="9">
                  <c:v>40969</c:v>
                </c:pt>
                <c:pt idx="10">
                  <c:v>41000</c:v>
                </c:pt>
                <c:pt idx="11">
                  <c:v>41030</c:v>
                </c:pt>
                <c:pt idx="12">
                  <c:v>41061</c:v>
                </c:pt>
                <c:pt idx="13">
                  <c:v>41091</c:v>
                </c:pt>
                <c:pt idx="14">
                  <c:v>41122</c:v>
                </c:pt>
                <c:pt idx="15">
                  <c:v>41153</c:v>
                </c:pt>
                <c:pt idx="16">
                  <c:v>41183</c:v>
                </c:pt>
                <c:pt idx="17">
                  <c:v>41214</c:v>
                </c:pt>
                <c:pt idx="18">
                  <c:v>41244</c:v>
                </c:pt>
                <c:pt idx="19">
                  <c:v>41275</c:v>
                </c:pt>
                <c:pt idx="20">
                  <c:v>41306</c:v>
                </c:pt>
                <c:pt idx="21">
                  <c:v>41334</c:v>
                </c:pt>
                <c:pt idx="22">
                  <c:v>41365</c:v>
                </c:pt>
                <c:pt idx="23">
                  <c:v>41395</c:v>
                </c:pt>
                <c:pt idx="24">
                  <c:v>41426</c:v>
                </c:pt>
                <c:pt idx="25">
                  <c:v>41456</c:v>
                </c:pt>
                <c:pt idx="26">
                  <c:v>41487</c:v>
                </c:pt>
                <c:pt idx="27">
                  <c:v>41518</c:v>
                </c:pt>
                <c:pt idx="28">
                  <c:v>41548</c:v>
                </c:pt>
                <c:pt idx="29">
                  <c:v>41579</c:v>
                </c:pt>
                <c:pt idx="30">
                  <c:v>41609</c:v>
                </c:pt>
                <c:pt idx="31">
                  <c:v>41640</c:v>
                </c:pt>
                <c:pt idx="32">
                  <c:v>41671</c:v>
                </c:pt>
                <c:pt idx="33">
                  <c:v>41699</c:v>
                </c:pt>
                <c:pt idx="34">
                  <c:v>41730</c:v>
                </c:pt>
                <c:pt idx="35">
                  <c:v>41760</c:v>
                </c:pt>
                <c:pt idx="36">
                  <c:v>41791</c:v>
                </c:pt>
                <c:pt idx="37">
                  <c:v>41821</c:v>
                </c:pt>
                <c:pt idx="38">
                  <c:v>41852</c:v>
                </c:pt>
                <c:pt idx="39">
                  <c:v>41883</c:v>
                </c:pt>
                <c:pt idx="40">
                  <c:v>41913</c:v>
                </c:pt>
                <c:pt idx="41">
                  <c:v>41944</c:v>
                </c:pt>
                <c:pt idx="42">
                  <c:v>41974</c:v>
                </c:pt>
                <c:pt idx="43">
                  <c:v>42005</c:v>
                </c:pt>
                <c:pt idx="44">
                  <c:v>42036</c:v>
                </c:pt>
                <c:pt idx="45">
                  <c:v>42064</c:v>
                </c:pt>
                <c:pt idx="46">
                  <c:v>42095</c:v>
                </c:pt>
                <c:pt idx="47">
                  <c:v>42125</c:v>
                </c:pt>
                <c:pt idx="48">
                  <c:v>42156</c:v>
                </c:pt>
                <c:pt idx="49">
                  <c:v>42186</c:v>
                </c:pt>
                <c:pt idx="50">
                  <c:v>42217</c:v>
                </c:pt>
                <c:pt idx="51">
                  <c:v>42248</c:v>
                </c:pt>
                <c:pt idx="52">
                  <c:v>42278</c:v>
                </c:pt>
                <c:pt idx="53">
                  <c:v>42309</c:v>
                </c:pt>
                <c:pt idx="54">
                  <c:v>42339</c:v>
                </c:pt>
                <c:pt idx="55">
                  <c:v>42370</c:v>
                </c:pt>
                <c:pt idx="56">
                  <c:v>42401</c:v>
                </c:pt>
                <c:pt idx="57">
                  <c:v>42430</c:v>
                </c:pt>
                <c:pt idx="58">
                  <c:v>42461</c:v>
                </c:pt>
                <c:pt idx="59">
                  <c:v>42491</c:v>
                </c:pt>
                <c:pt idx="60">
                  <c:v>42522</c:v>
                </c:pt>
                <c:pt idx="61">
                  <c:v>42552</c:v>
                </c:pt>
                <c:pt idx="62">
                  <c:v>42583</c:v>
                </c:pt>
                <c:pt idx="63">
                  <c:v>42614</c:v>
                </c:pt>
                <c:pt idx="64">
                  <c:v>42644</c:v>
                </c:pt>
                <c:pt idx="65">
                  <c:v>42675</c:v>
                </c:pt>
                <c:pt idx="66">
                  <c:v>42705</c:v>
                </c:pt>
                <c:pt idx="67">
                  <c:v>42736</c:v>
                </c:pt>
                <c:pt idx="68">
                  <c:v>42767</c:v>
                </c:pt>
                <c:pt idx="69">
                  <c:v>42795</c:v>
                </c:pt>
                <c:pt idx="70">
                  <c:v>42826</c:v>
                </c:pt>
                <c:pt idx="71">
                  <c:v>42856</c:v>
                </c:pt>
                <c:pt idx="72">
                  <c:v>42887</c:v>
                </c:pt>
                <c:pt idx="73">
                  <c:v>42917</c:v>
                </c:pt>
              </c:numCache>
            </c:numRef>
          </c:cat>
          <c:val>
            <c:numRef>
              <c:f>Sheet5!$B$40:$BW$40</c:f>
              <c:numCache>
                <c:formatCode>_("$"* #,##0.00_);_("$"* \(#,##0.00\);_("$"* "-"??_);_(@_)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56210451.210000001</c:v>
                </c:pt>
                <c:pt idx="6">
                  <c:v>56210451.210000001</c:v>
                </c:pt>
                <c:pt idx="7">
                  <c:v>56210451.210000001</c:v>
                </c:pt>
                <c:pt idx="8">
                  <c:v>56210451.210000001</c:v>
                </c:pt>
                <c:pt idx="9">
                  <c:v>56210451.210000001</c:v>
                </c:pt>
                <c:pt idx="10">
                  <c:v>56210451.210000001</c:v>
                </c:pt>
                <c:pt idx="11">
                  <c:v>56210451.210000001</c:v>
                </c:pt>
                <c:pt idx="12">
                  <c:v>56207552.450000003</c:v>
                </c:pt>
                <c:pt idx="13">
                  <c:v>56207552.450000003</c:v>
                </c:pt>
                <c:pt idx="14">
                  <c:v>56207552.450000003</c:v>
                </c:pt>
                <c:pt idx="15">
                  <c:v>56207552.450000003</c:v>
                </c:pt>
                <c:pt idx="16">
                  <c:v>56207552.450000003</c:v>
                </c:pt>
                <c:pt idx="17">
                  <c:v>202334152.13</c:v>
                </c:pt>
                <c:pt idx="18">
                  <c:v>202334152.13</c:v>
                </c:pt>
                <c:pt idx="19">
                  <c:v>202334152.13</c:v>
                </c:pt>
                <c:pt idx="20">
                  <c:v>188156936.84</c:v>
                </c:pt>
                <c:pt idx="21">
                  <c:v>175079475.13</c:v>
                </c:pt>
                <c:pt idx="22">
                  <c:v>159538841.25999999</c:v>
                </c:pt>
                <c:pt idx="23">
                  <c:v>174306546.38999999</c:v>
                </c:pt>
                <c:pt idx="24">
                  <c:v>155251073.58999997</c:v>
                </c:pt>
                <c:pt idx="25">
                  <c:v>135120367.17999998</c:v>
                </c:pt>
                <c:pt idx="26">
                  <c:v>102977395.57999998</c:v>
                </c:pt>
                <c:pt idx="27">
                  <c:v>70519187.189999983</c:v>
                </c:pt>
                <c:pt idx="28">
                  <c:v>48323150.419999987</c:v>
                </c:pt>
                <c:pt idx="29">
                  <c:v>30257654.919999987</c:v>
                </c:pt>
                <c:pt idx="30">
                  <c:v>15564276.659999987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Sheet5!$A$41</c:f>
              <c:strCache>
                <c:ptCount val="1"/>
                <c:pt idx="0">
                  <c:v>2014 Auctions</c:v>
                </c:pt>
              </c:strCache>
            </c:strRef>
          </c:tx>
          <c:cat>
            <c:numRef>
              <c:f>Sheet5!$B$37:$BW$37</c:f>
              <c:numCache>
                <c:formatCode>[$-409]mmmm\-yy;@</c:formatCode>
                <c:ptCount val="74"/>
                <c:pt idx="0">
                  <c:v>40695</c:v>
                </c:pt>
                <c:pt idx="1">
                  <c:v>40725</c:v>
                </c:pt>
                <c:pt idx="2">
                  <c:v>40756</c:v>
                </c:pt>
                <c:pt idx="3">
                  <c:v>40787</c:v>
                </c:pt>
                <c:pt idx="4">
                  <c:v>40817</c:v>
                </c:pt>
                <c:pt idx="5">
                  <c:v>40848</c:v>
                </c:pt>
                <c:pt idx="6">
                  <c:v>40878</c:v>
                </c:pt>
                <c:pt idx="7">
                  <c:v>40909</c:v>
                </c:pt>
                <c:pt idx="8">
                  <c:v>40940</c:v>
                </c:pt>
                <c:pt idx="9">
                  <c:v>40969</c:v>
                </c:pt>
                <c:pt idx="10">
                  <c:v>41000</c:v>
                </c:pt>
                <c:pt idx="11">
                  <c:v>41030</c:v>
                </c:pt>
                <c:pt idx="12">
                  <c:v>41061</c:v>
                </c:pt>
                <c:pt idx="13">
                  <c:v>41091</c:v>
                </c:pt>
                <c:pt idx="14">
                  <c:v>41122</c:v>
                </c:pt>
                <c:pt idx="15">
                  <c:v>41153</c:v>
                </c:pt>
                <c:pt idx="16">
                  <c:v>41183</c:v>
                </c:pt>
                <c:pt idx="17">
                  <c:v>41214</c:v>
                </c:pt>
                <c:pt idx="18">
                  <c:v>41244</c:v>
                </c:pt>
                <c:pt idx="19">
                  <c:v>41275</c:v>
                </c:pt>
                <c:pt idx="20">
                  <c:v>41306</c:v>
                </c:pt>
                <c:pt idx="21">
                  <c:v>41334</c:v>
                </c:pt>
                <c:pt idx="22">
                  <c:v>41365</c:v>
                </c:pt>
                <c:pt idx="23">
                  <c:v>41395</c:v>
                </c:pt>
                <c:pt idx="24">
                  <c:v>41426</c:v>
                </c:pt>
                <c:pt idx="25">
                  <c:v>41456</c:v>
                </c:pt>
                <c:pt idx="26">
                  <c:v>41487</c:v>
                </c:pt>
                <c:pt idx="27">
                  <c:v>41518</c:v>
                </c:pt>
                <c:pt idx="28">
                  <c:v>41548</c:v>
                </c:pt>
                <c:pt idx="29">
                  <c:v>41579</c:v>
                </c:pt>
                <c:pt idx="30">
                  <c:v>41609</c:v>
                </c:pt>
                <c:pt idx="31">
                  <c:v>41640</c:v>
                </c:pt>
                <c:pt idx="32">
                  <c:v>41671</c:v>
                </c:pt>
                <c:pt idx="33">
                  <c:v>41699</c:v>
                </c:pt>
                <c:pt idx="34">
                  <c:v>41730</c:v>
                </c:pt>
                <c:pt idx="35">
                  <c:v>41760</c:v>
                </c:pt>
                <c:pt idx="36">
                  <c:v>41791</c:v>
                </c:pt>
                <c:pt idx="37">
                  <c:v>41821</c:v>
                </c:pt>
                <c:pt idx="38">
                  <c:v>41852</c:v>
                </c:pt>
                <c:pt idx="39">
                  <c:v>41883</c:v>
                </c:pt>
                <c:pt idx="40">
                  <c:v>41913</c:v>
                </c:pt>
                <c:pt idx="41">
                  <c:v>41944</c:v>
                </c:pt>
                <c:pt idx="42">
                  <c:v>41974</c:v>
                </c:pt>
                <c:pt idx="43">
                  <c:v>42005</c:v>
                </c:pt>
                <c:pt idx="44">
                  <c:v>42036</c:v>
                </c:pt>
                <c:pt idx="45">
                  <c:v>42064</c:v>
                </c:pt>
                <c:pt idx="46">
                  <c:v>42095</c:v>
                </c:pt>
                <c:pt idx="47">
                  <c:v>42125</c:v>
                </c:pt>
                <c:pt idx="48">
                  <c:v>42156</c:v>
                </c:pt>
                <c:pt idx="49">
                  <c:v>42186</c:v>
                </c:pt>
                <c:pt idx="50">
                  <c:v>42217</c:v>
                </c:pt>
                <c:pt idx="51">
                  <c:v>42248</c:v>
                </c:pt>
                <c:pt idx="52">
                  <c:v>42278</c:v>
                </c:pt>
                <c:pt idx="53">
                  <c:v>42309</c:v>
                </c:pt>
                <c:pt idx="54">
                  <c:v>42339</c:v>
                </c:pt>
                <c:pt idx="55">
                  <c:v>42370</c:v>
                </c:pt>
                <c:pt idx="56">
                  <c:v>42401</c:v>
                </c:pt>
                <c:pt idx="57">
                  <c:v>42430</c:v>
                </c:pt>
                <c:pt idx="58">
                  <c:v>42461</c:v>
                </c:pt>
                <c:pt idx="59">
                  <c:v>42491</c:v>
                </c:pt>
                <c:pt idx="60">
                  <c:v>42522</c:v>
                </c:pt>
                <c:pt idx="61">
                  <c:v>42552</c:v>
                </c:pt>
                <c:pt idx="62">
                  <c:v>42583</c:v>
                </c:pt>
                <c:pt idx="63">
                  <c:v>42614</c:v>
                </c:pt>
                <c:pt idx="64">
                  <c:v>42644</c:v>
                </c:pt>
                <c:pt idx="65">
                  <c:v>42675</c:v>
                </c:pt>
                <c:pt idx="66">
                  <c:v>42705</c:v>
                </c:pt>
                <c:pt idx="67">
                  <c:v>42736</c:v>
                </c:pt>
                <c:pt idx="68">
                  <c:v>42767</c:v>
                </c:pt>
                <c:pt idx="69">
                  <c:v>42795</c:v>
                </c:pt>
                <c:pt idx="70">
                  <c:v>42826</c:v>
                </c:pt>
                <c:pt idx="71">
                  <c:v>42856</c:v>
                </c:pt>
                <c:pt idx="72">
                  <c:v>42887</c:v>
                </c:pt>
                <c:pt idx="73">
                  <c:v>42917</c:v>
                </c:pt>
              </c:numCache>
            </c:numRef>
          </c:cat>
          <c:val>
            <c:numRef>
              <c:f>Sheet5!$B$41:$BW$41</c:f>
              <c:numCache>
                <c:formatCode>_("$"* #,##0.00_);_("$"* \(#,##0.00\);_("$"* "-"??_);_(@_)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68494028.280000001</c:v>
                </c:pt>
                <c:pt idx="19">
                  <c:v>68494028.280000001</c:v>
                </c:pt>
                <c:pt idx="20">
                  <c:v>68494028.280000001</c:v>
                </c:pt>
                <c:pt idx="21">
                  <c:v>68494028.280000001</c:v>
                </c:pt>
                <c:pt idx="22">
                  <c:v>68494028.280000001</c:v>
                </c:pt>
                <c:pt idx="23">
                  <c:v>68494028.280000001</c:v>
                </c:pt>
                <c:pt idx="24">
                  <c:v>168645591.47</c:v>
                </c:pt>
                <c:pt idx="25">
                  <c:v>168645591.47</c:v>
                </c:pt>
                <c:pt idx="26">
                  <c:v>168645591.47</c:v>
                </c:pt>
                <c:pt idx="27">
                  <c:v>168645591.47</c:v>
                </c:pt>
                <c:pt idx="28">
                  <c:v>168645591.47</c:v>
                </c:pt>
                <c:pt idx="29">
                  <c:v>203684726.75</c:v>
                </c:pt>
                <c:pt idx="30">
                  <c:v>242940183.81999999</c:v>
                </c:pt>
                <c:pt idx="31">
                  <c:v>242940183.81999999</c:v>
                </c:pt>
                <c:pt idx="32">
                  <c:v>226369309.44</c:v>
                </c:pt>
                <c:pt idx="33">
                  <c:v>211441540.47999999</c:v>
                </c:pt>
                <c:pt idx="34">
                  <c:v>192326316.22</c:v>
                </c:pt>
                <c:pt idx="35">
                  <c:v>208361169.94</c:v>
                </c:pt>
                <c:pt idx="36">
                  <c:v>184150672.25</c:v>
                </c:pt>
                <c:pt idx="37">
                  <c:v>157267716.09999999</c:v>
                </c:pt>
                <c:pt idx="38">
                  <c:v>121822312.87</c:v>
                </c:pt>
                <c:pt idx="39">
                  <c:v>86163177.580000013</c:v>
                </c:pt>
                <c:pt idx="40">
                  <c:v>58697878.940000013</c:v>
                </c:pt>
                <c:pt idx="41">
                  <c:v>34466580.900000013</c:v>
                </c:pt>
                <c:pt idx="42">
                  <c:v>17400487.210000012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Sheet5!$A$42</c:f>
              <c:strCache>
                <c:ptCount val="1"/>
                <c:pt idx="0">
                  <c:v>2015 Auctions</c:v>
                </c:pt>
              </c:strCache>
            </c:strRef>
          </c:tx>
          <c:cat>
            <c:numRef>
              <c:f>Sheet5!$B$37:$BW$37</c:f>
              <c:numCache>
                <c:formatCode>[$-409]mmmm\-yy;@</c:formatCode>
                <c:ptCount val="74"/>
                <c:pt idx="0">
                  <c:v>40695</c:v>
                </c:pt>
                <c:pt idx="1">
                  <c:v>40725</c:v>
                </c:pt>
                <c:pt idx="2">
                  <c:v>40756</c:v>
                </c:pt>
                <c:pt idx="3">
                  <c:v>40787</c:v>
                </c:pt>
                <c:pt idx="4">
                  <c:v>40817</c:v>
                </c:pt>
                <c:pt idx="5">
                  <c:v>40848</c:v>
                </c:pt>
                <c:pt idx="6">
                  <c:v>40878</c:v>
                </c:pt>
                <c:pt idx="7">
                  <c:v>40909</c:v>
                </c:pt>
                <c:pt idx="8">
                  <c:v>40940</c:v>
                </c:pt>
                <c:pt idx="9">
                  <c:v>40969</c:v>
                </c:pt>
                <c:pt idx="10">
                  <c:v>41000</c:v>
                </c:pt>
                <c:pt idx="11">
                  <c:v>41030</c:v>
                </c:pt>
                <c:pt idx="12">
                  <c:v>41061</c:v>
                </c:pt>
                <c:pt idx="13">
                  <c:v>41091</c:v>
                </c:pt>
                <c:pt idx="14">
                  <c:v>41122</c:v>
                </c:pt>
                <c:pt idx="15">
                  <c:v>41153</c:v>
                </c:pt>
                <c:pt idx="16">
                  <c:v>41183</c:v>
                </c:pt>
                <c:pt idx="17">
                  <c:v>41214</c:v>
                </c:pt>
                <c:pt idx="18">
                  <c:v>41244</c:v>
                </c:pt>
                <c:pt idx="19">
                  <c:v>41275</c:v>
                </c:pt>
                <c:pt idx="20">
                  <c:v>41306</c:v>
                </c:pt>
                <c:pt idx="21">
                  <c:v>41334</c:v>
                </c:pt>
                <c:pt idx="22">
                  <c:v>41365</c:v>
                </c:pt>
                <c:pt idx="23">
                  <c:v>41395</c:v>
                </c:pt>
                <c:pt idx="24">
                  <c:v>41426</c:v>
                </c:pt>
                <c:pt idx="25">
                  <c:v>41456</c:v>
                </c:pt>
                <c:pt idx="26">
                  <c:v>41487</c:v>
                </c:pt>
                <c:pt idx="27">
                  <c:v>41518</c:v>
                </c:pt>
                <c:pt idx="28">
                  <c:v>41548</c:v>
                </c:pt>
                <c:pt idx="29">
                  <c:v>41579</c:v>
                </c:pt>
                <c:pt idx="30">
                  <c:v>41609</c:v>
                </c:pt>
                <c:pt idx="31">
                  <c:v>41640</c:v>
                </c:pt>
                <c:pt idx="32">
                  <c:v>41671</c:v>
                </c:pt>
                <c:pt idx="33">
                  <c:v>41699</c:v>
                </c:pt>
                <c:pt idx="34">
                  <c:v>41730</c:v>
                </c:pt>
                <c:pt idx="35">
                  <c:v>41760</c:v>
                </c:pt>
                <c:pt idx="36">
                  <c:v>41791</c:v>
                </c:pt>
                <c:pt idx="37">
                  <c:v>41821</c:v>
                </c:pt>
                <c:pt idx="38">
                  <c:v>41852</c:v>
                </c:pt>
                <c:pt idx="39">
                  <c:v>41883</c:v>
                </c:pt>
                <c:pt idx="40">
                  <c:v>41913</c:v>
                </c:pt>
                <c:pt idx="41">
                  <c:v>41944</c:v>
                </c:pt>
                <c:pt idx="42">
                  <c:v>41974</c:v>
                </c:pt>
                <c:pt idx="43">
                  <c:v>42005</c:v>
                </c:pt>
                <c:pt idx="44">
                  <c:v>42036</c:v>
                </c:pt>
                <c:pt idx="45">
                  <c:v>42064</c:v>
                </c:pt>
                <c:pt idx="46">
                  <c:v>42095</c:v>
                </c:pt>
                <c:pt idx="47">
                  <c:v>42125</c:v>
                </c:pt>
                <c:pt idx="48">
                  <c:v>42156</c:v>
                </c:pt>
                <c:pt idx="49">
                  <c:v>42186</c:v>
                </c:pt>
                <c:pt idx="50">
                  <c:v>42217</c:v>
                </c:pt>
                <c:pt idx="51">
                  <c:v>42248</c:v>
                </c:pt>
                <c:pt idx="52">
                  <c:v>42278</c:v>
                </c:pt>
                <c:pt idx="53">
                  <c:v>42309</c:v>
                </c:pt>
                <c:pt idx="54">
                  <c:v>42339</c:v>
                </c:pt>
                <c:pt idx="55">
                  <c:v>42370</c:v>
                </c:pt>
                <c:pt idx="56">
                  <c:v>42401</c:v>
                </c:pt>
                <c:pt idx="57">
                  <c:v>42430</c:v>
                </c:pt>
                <c:pt idx="58">
                  <c:v>42461</c:v>
                </c:pt>
                <c:pt idx="59">
                  <c:v>42491</c:v>
                </c:pt>
                <c:pt idx="60">
                  <c:v>42522</c:v>
                </c:pt>
                <c:pt idx="61">
                  <c:v>42552</c:v>
                </c:pt>
                <c:pt idx="62">
                  <c:v>42583</c:v>
                </c:pt>
                <c:pt idx="63">
                  <c:v>42614</c:v>
                </c:pt>
                <c:pt idx="64">
                  <c:v>42644</c:v>
                </c:pt>
                <c:pt idx="65">
                  <c:v>42675</c:v>
                </c:pt>
                <c:pt idx="66">
                  <c:v>42705</c:v>
                </c:pt>
                <c:pt idx="67">
                  <c:v>42736</c:v>
                </c:pt>
                <c:pt idx="68">
                  <c:v>42767</c:v>
                </c:pt>
                <c:pt idx="69">
                  <c:v>42795</c:v>
                </c:pt>
                <c:pt idx="70">
                  <c:v>42826</c:v>
                </c:pt>
                <c:pt idx="71">
                  <c:v>42856</c:v>
                </c:pt>
                <c:pt idx="72">
                  <c:v>42887</c:v>
                </c:pt>
                <c:pt idx="73">
                  <c:v>42917</c:v>
                </c:pt>
              </c:numCache>
            </c:numRef>
          </c:cat>
          <c:val>
            <c:numRef>
              <c:f>Sheet5!$B$42:$BW$42</c:f>
              <c:numCache>
                <c:formatCode>_("$"* #,##0.00_);_("$"* \(#,##0.00\);_("$"* "-"??_);_(@_)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36000485.779999994</c:v>
                </c:pt>
                <c:pt idx="26">
                  <c:v>36000485.779999994</c:v>
                </c:pt>
                <c:pt idx="27">
                  <c:v>36000485.779999994</c:v>
                </c:pt>
                <c:pt idx="28">
                  <c:v>36000485.779999994</c:v>
                </c:pt>
                <c:pt idx="29">
                  <c:v>36000485.779999994</c:v>
                </c:pt>
                <c:pt idx="30">
                  <c:v>36000485.779999994</c:v>
                </c:pt>
                <c:pt idx="31">
                  <c:v>65826066.979999997</c:v>
                </c:pt>
                <c:pt idx="32">
                  <c:v>98207744.129999995</c:v>
                </c:pt>
                <c:pt idx="33">
                  <c:v>98207744.129999995</c:v>
                </c:pt>
                <c:pt idx="34">
                  <c:v>98207744.129999995</c:v>
                </c:pt>
                <c:pt idx="35">
                  <c:v>98207744.129999995</c:v>
                </c:pt>
                <c:pt idx="36">
                  <c:v>163029250.11000001</c:v>
                </c:pt>
                <c:pt idx="37">
                  <c:v>163029250.11000001</c:v>
                </c:pt>
                <c:pt idx="38">
                  <c:v>163029250.11000001</c:v>
                </c:pt>
                <c:pt idx="39">
                  <c:v>163029250.11000001</c:v>
                </c:pt>
                <c:pt idx="40">
                  <c:v>163029250.11000001</c:v>
                </c:pt>
                <c:pt idx="41">
                  <c:v>196005085.93000001</c:v>
                </c:pt>
                <c:pt idx="42">
                  <c:v>233217546.64000002</c:v>
                </c:pt>
                <c:pt idx="43">
                  <c:v>233217546.64000002</c:v>
                </c:pt>
                <c:pt idx="44">
                  <c:v>216844280.06</c:v>
                </c:pt>
                <c:pt idx="45">
                  <c:v>201450136.15000001</c:v>
                </c:pt>
                <c:pt idx="46">
                  <c:v>181778389.86000001</c:v>
                </c:pt>
                <c:pt idx="47">
                  <c:v>189537759.5</c:v>
                </c:pt>
                <c:pt idx="48">
                  <c:v>163649598.25</c:v>
                </c:pt>
                <c:pt idx="49">
                  <c:v>135527069.90000001</c:v>
                </c:pt>
                <c:pt idx="50">
                  <c:v>107340431.86</c:v>
                </c:pt>
                <c:pt idx="51">
                  <c:v>79036698.560000002</c:v>
                </c:pt>
                <c:pt idx="52">
                  <c:v>55264779.660000004</c:v>
                </c:pt>
                <c:pt idx="53">
                  <c:v>33160054.480000004</c:v>
                </c:pt>
                <c:pt idx="54">
                  <c:v>16137854.680000007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ser>
          <c:idx val="5"/>
          <c:order val="5"/>
          <c:tx>
            <c:strRef>
              <c:f>Sheet5!$A$43</c:f>
              <c:strCache>
                <c:ptCount val="1"/>
                <c:pt idx="0">
                  <c:v>2016 Auctions</c:v>
                </c:pt>
              </c:strCache>
            </c:strRef>
          </c:tx>
          <c:cat>
            <c:numRef>
              <c:f>Sheet5!$B$37:$BW$37</c:f>
              <c:numCache>
                <c:formatCode>[$-409]mmmm\-yy;@</c:formatCode>
                <c:ptCount val="74"/>
                <c:pt idx="0">
                  <c:v>40695</c:v>
                </c:pt>
                <c:pt idx="1">
                  <c:v>40725</c:v>
                </c:pt>
                <c:pt idx="2">
                  <c:v>40756</c:v>
                </c:pt>
                <c:pt idx="3">
                  <c:v>40787</c:v>
                </c:pt>
                <c:pt idx="4">
                  <c:v>40817</c:v>
                </c:pt>
                <c:pt idx="5">
                  <c:v>40848</c:v>
                </c:pt>
                <c:pt idx="6">
                  <c:v>40878</c:v>
                </c:pt>
                <c:pt idx="7">
                  <c:v>40909</c:v>
                </c:pt>
                <c:pt idx="8">
                  <c:v>40940</c:v>
                </c:pt>
                <c:pt idx="9">
                  <c:v>40969</c:v>
                </c:pt>
                <c:pt idx="10">
                  <c:v>41000</c:v>
                </c:pt>
                <c:pt idx="11">
                  <c:v>41030</c:v>
                </c:pt>
                <c:pt idx="12">
                  <c:v>41061</c:v>
                </c:pt>
                <c:pt idx="13">
                  <c:v>41091</c:v>
                </c:pt>
                <c:pt idx="14">
                  <c:v>41122</c:v>
                </c:pt>
                <c:pt idx="15">
                  <c:v>41153</c:v>
                </c:pt>
                <c:pt idx="16">
                  <c:v>41183</c:v>
                </c:pt>
                <c:pt idx="17">
                  <c:v>41214</c:v>
                </c:pt>
                <c:pt idx="18">
                  <c:v>41244</c:v>
                </c:pt>
                <c:pt idx="19">
                  <c:v>41275</c:v>
                </c:pt>
                <c:pt idx="20">
                  <c:v>41306</c:v>
                </c:pt>
                <c:pt idx="21">
                  <c:v>41334</c:v>
                </c:pt>
                <c:pt idx="22">
                  <c:v>41365</c:v>
                </c:pt>
                <c:pt idx="23">
                  <c:v>41395</c:v>
                </c:pt>
                <c:pt idx="24">
                  <c:v>41426</c:v>
                </c:pt>
                <c:pt idx="25">
                  <c:v>41456</c:v>
                </c:pt>
                <c:pt idx="26">
                  <c:v>41487</c:v>
                </c:pt>
                <c:pt idx="27">
                  <c:v>41518</c:v>
                </c:pt>
                <c:pt idx="28">
                  <c:v>41548</c:v>
                </c:pt>
                <c:pt idx="29">
                  <c:v>41579</c:v>
                </c:pt>
                <c:pt idx="30">
                  <c:v>41609</c:v>
                </c:pt>
                <c:pt idx="31">
                  <c:v>41640</c:v>
                </c:pt>
                <c:pt idx="32">
                  <c:v>41671</c:v>
                </c:pt>
                <c:pt idx="33">
                  <c:v>41699</c:v>
                </c:pt>
                <c:pt idx="34">
                  <c:v>41730</c:v>
                </c:pt>
                <c:pt idx="35">
                  <c:v>41760</c:v>
                </c:pt>
                <c:pt idx="36">
                  <c:v>41791</c:v>
                </c:pt>
                <c:pt idx="37">
                  <c:v>41821</c:v>
                </c:pt>
                <c:pt idx="38">
                  <c:v>41852</c:v>
                </c:pt>
                <c:pt idx="39">
                  <c:v>41883</c:v>
                </c:pt>
                <c:pt idx="40">
                  <c:v>41913</c:v>
                </c:pt>
                <c:pt idx="41">
                  <c:v>41944</c:v>
                </c:pt>
                <c:pt idx="42">
                  <c:v>41974</c:v>
                </c:pt>
                <c:pt idx="43">
                  <c:v>42005</c:v>
                </c:pt>
                <c:pt idx="44">
                  <c:v>42036</c:v>
                </c:pt>
                <c:pt idx="45">
                  <c:v>42064</c:v>
                </c:pt>
                <c:pt idx="46">
                  <c:v>42095</c:v>
                </c:pt>
                <c:pt idx="47">
                  <c:v>42125</c:v>
                </c:pt>
                <c:pt idx="48">
                  <c:v>42156</c:v>
                </c:pt>
                <c:pt idx="49">
                  <c:v>42186</c:v>
                </c:pt>
                <c:pt idx="50">
                  <c:v>42217</c:v>
                </c:pt>
                <c:pt idx="51">
                  <c:v>42248</c:v>
                </c:pt>
                <c:pt idx="52">
                  <c:v>42278</c:v>
                </c:pt>
                <c:pt idx="53">
                  <c:v>42309</c:v>
                </c:pt>
                <c:pt idx="54">
                  <c:v>42339</c:v>
                </c:pt>
                <c:pt idx="55">
                  <c:v>42370</c:v>
                </c:pt>
                <c:pt idx="56">
                  <c:v>42401</c:v>
                </c:pt>
                <c:pt idx="57">
                  <c:v>42430</c:v>
                </c:pt>
                <c:pt idx="58">
                  <c:v>42461</c:v>
                </c:pt>
                <c:pt idx="59">
                  <c:v>42491</c:v>
                </c:pt>
                <c:pt idx="60">
                  <c:v>42522</c:v>
                </c:pt>
                <c:pt idx="61">
                  <c:v>42552</c:v>
                </c:pt>
                <c:pt idx="62">
                  <c:v>42583</c:v>
                </c:pt>
                <c:pt idx="63">
                  <c:v>42614</c:v>
                </c:pt>
                <c:pt idx="64">
                  <c:v>42644</c:v>
                </c:pt>
                <c:pt idx="65">
                  <c:v>42675</c:v>
                </c:pt>
                <c:pt idx="66">
                  <c:v>42705</c:v>
                </c:pt>
                <c:pt idx="67">
                  <c:v>42736</c:v>
                </c:pt>
                <c:pt idx="68">
                  <c:v>42767</c:v>
                </c:pt>
                <c:pt idx="69">
                  <c:v>42795</c:v>
                </c:pt>
                <c:pt idx="70">
                  <c:v>42826</c:v>
                </c:pt>
                <c:pt idx="71">
                  <c:v>42856</c:v>
                </c:pt>
                <c:pt idx="72">
                  <c:v>42887</c:v>
                </c:pt>
                <c:pt idx="73">
                  <c:v>42917</c:v>
                </c:pt>
              </c:numCache>
            </c:numRef>
          </c:cat>
          <c:val>
            <c:numRef>
              <c:f>Sheet5!$B$43:$BW$43</c:f>
              <c:numCache>
                <c:formatCode>_("$"* #,##0.00_);_("$"* \(#,##0.00\);_("$"* "-"??_);_(@_)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38947680.279999994</c:v>
                </c:pt>
                <c:pt idx="38">
                  <c:v>38947680.279999994</c:v>
                </c:pt>
                <c:pt idx="39">
                  <c:v>38947680.279999994</c:v>
                </c:pt>
                <c:pt idx="40">
                  <c:v>38947680.279999994</c:v>
                </c:pt>
                <c:pt idx="41">
                  <c:v>38947680.279999994</c:v>
                </c:pt>
                <c:pt idx="42">
                  <c:v>38947680.279999994</c:v>
                </c:pt>
                <c:pt idx="43">
                  <c:v>74512885.629999995</c:v>
                </c:pt>
                <c:pt idx="44">
                  <c:v>117798851.85999998</c:v>
                </c:pt>
                <c:pt idx="45">
                  <c:v>117798851.85999998</c:v>
                </c:pt>
                <c:pt idx="46">
                  <c:v>117798851.85999998</c:v>
                </c:pt>
                <c:pt idx="47">
                  <c:v>117798851.85999998</c:v>
                </c:pt>
                <c:pt idx="48">
                  <c:v>181033785.09999999</c:v>
                </c:pt>
                <c:pt idx="49">
                  <c:v>181033785.09999999</c:v>
                </c:pt>
                <c:pt idx="50">
                  <c:v>181033785.09999999</c:v>
                </c:pt>
                <c:pt idx="51">
                  <c:v>181033785.09999999</c:v>
                </c:pt>
                <c:pt idx="52">
                  <c:v>181033785.09999999</c:v>
                </c:pt>
                <c:pt idx="53">
                  <c:v>204824696.78999999</c:v>
                </c:pt>
                <c:pt idx="54">
                  <c:v>232546428.44</c:v>
                </c:pt>
                <c:pt idx="55">
                  <c:v>232546428.44</c:v>
                </c:pt>
                <c:pt idx="56">
                  <c:v>215581172.91</c:v>
                </c:pt>
                <c:pt idx="57">
                  <c:v>198359548.03</c:v>
                </c:pt>
                <c:pt idx="58">
                  <c:v>177984511.22</c:v>
                </c:pt>
                <c:pt idx="59">
                  <c:v>154123944.75</c:v>
                </c:pt>
                <c:pt idx="60">
                  <c:v>128777663.45</c:v>
                </c:pt>
                <c:pt idx="61">
                  <c:v>103137529.38</c:v>
                </c:pt>
                <c:pt idx="62">
                  <c:v>83629326.949999988</c:v>
                </c:pt>
                <c:pt idx="63">
                  <c:v>62844368.019999988</c:v>
                </c:pt>
                <c:pt idx="64">
                  <c:v>44714990.909999989</c:v>
                </c:pt>
                <c:pt idx="65">
                  <c:v>27230346.569999989</c:v>
                </c:pt>
                <c:pt idx="66">
                  <c:v>12771911.939999986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ser>
          <c:idx val="6"/>
          <c:order val="6"/>
          <c:tx>
            <c:strRef>
              <c:f>Sheet5!$A$44</c:f>
              <c:strCache>
                <c:ptCount val="1"/>
                <c:pt idx="0">
                  <c:v>2017 Auctions</c:v>
                </c:pt>
              </c:strCache>
            </c:strRef>
          </c:tx>
          <c:cat>
            <c:numRef>
              <c:f>Sheet5!$B$37:$BW$37</c:f>
              <c:numCache>
                <c:formatCode>[$-409]mmmm\-yy;@</c:formatCode>
                <c:ptCount val="74"/>
                <c:pt idx="0">
                  <c:v>40695</c:v>
                </c:pt>
                <c:pt idx="1">
                  <c:v>40725</c:v>
                </c:pt>
                <c:pt idx="2">
                  <c:v>40756</c:v>
                </c:pt>
                <c:pt idx="3">
                  <c:v>40787</c:v>
                </c:pt>
                <c:pt idx="4">
                  <c:v>40817</c:v>
                </c:pt>
                <c:pt idx="5">
                  <c:v>40848</c:v>
                </c:pt>
                <c:pt idx="6">
                  <c:v>40878</c:v>
                </c:pt>
                <c:pt idx="7">
                  <c:v>40909</c:v>
                </c:pt>
                <c:pt idx="8">
                  <c:v>40940</c:v>
                </c:pt>
                <c:pt idx="9">
                  <c:v>40969</c:v>
                </c:pt>
                <c:pt idx="10">
                  <c:v>41000</c:v>
                </c:pt>
                <c:pt idx="11">
                  <c:v>41030</c:v>
                </c:pt>
                <c:pt idx="12">
                  <c:v>41061</c:v>
                </c:pt>
                <c:pt idx="13">
                  <c:v>41091</c:v>
                </c:pt>
                <c:pt idx="14">
                  <c:v>41122</c:v>
                </c:pt>
                <c:pt idx="15">
                  <c:v>41153</c:v>
                </c:pt>
                <c:pt idx="16">
                  <c:v>41183</c:v>
                </c:pt>
                <c:pt idx="17">
                  <c:v>41214</c:v>
                </c:pt>
                <c:pt idx="18">
                  <c:v>41244</c:v>
                </c:pt>
                <c:pt idx="19">
                  <c:v>41275</c:v>
                </c:pt>
                <c:pt idx="20">
                  <c:v>41306</c:v>
                </c:pt>
                <c:pt idx="21">
                  <c:v>41334</c:v>
                </c:pt>
                <c:pt idx="22">
                  <c:v>41365</c:v>
                </c:pt>
                <c:pt idx="23">
                  <c:v>41395</c:v>
                </c:pt>
                <c:pt idx="24">
                  <c:v>41426</c:v>
                </c:pt>
                <c:pt idx="25">
                  <c:v>41456</c:v>
                </c:pt>
                <c:pt idx="26">
                  <c:v>41487</c:v>
                </c:pt>
                <c:pt idx="27">
                  <c:v>41518</c:v>
                </c:pt>
                <c:pt idx="28">
                  <c:v>41548</c:v>
                </c:pt>
                <c:pt idx="29">
                  <c:v>41579</c:v>
                </c:pt>
                <c:pt idx="30">
                  <c:v>41609</c:v>
                </c:pt>
                <c:pt idx="31">
                  <c:v>41640</c:v>
                </c:pt>
                <c:pt idx="32">
                  <c:v>41671</c:v>
                </c:pt>
                <c:pt idx="33">
                  <c:v>41699</c:v>
                </c:pt>
                <c:pt idx="34">
                  <c:v>41730</c:v>
                </c:pt>
                <c:pt idx="35">
                  <c:v>41760</c:v>
                </c:pt>
                <c:pt idx="36">
                  <c:v>41791</c:v>
                </c:pt>
                <c:pt idx="37">
                  <c:v>41821</c:v>
                </c:pt>
                <c:pt idx="38">
                  <c:v>41852</c:v>
                </c:pt>
                <c:pt idx="39">
                  <c:v>41883</c:v>
                </c:pt>
                <c:pt idx="40">
                  <c:v>41913</c:v>
                </c:pt>
                <c:pt idx="41">
                  <c:v>41944</c:v>
                </c:pt>
                <c:pt idx="42">
                  <c:v>41974</c:v>
                </c:pt>
                <c:pt idx="43">
                  <c:v>42005</c:v>
                </c:pt>
                <c:pt idx="44">
                  <c:v>42036</c:v>
                </c:pt>
                <c:pt idx="45">
                  <c:v>42064</c:v>
                </c:pt>
                <c:pt idx="46">
                  <c:v>42095</c:v>
                </c:pt>
                <c:pt idx="47">
                  <c:v>42125</c:v>
                </c:pt>
                <c:pt idx="48">
                  <c:v>42156</c:v>
                </c:pt>
                <c:pt idx="49">
                  <c:v>42186</c:v>
                </c:pt>
                <c:pt idx="50">
                  <c:v>42217</c:v>
                </c:pt>
                <c:pt idx="51">
                  <c:v>42248</c:v>
                </c:pt>
                <c:pt idx="52">
                  <c:v>42278</c:v>
                </c:pt>
                <c:pt idx="53">
                  <c:v>42309</c:v>
                </c:pt>
                <c:pt idx="54">
                  <c:v>42339</c:v>
                </c:pt>
                <c:pt idx="55">
                  <c:v>42370</c:v>
                </c:pt>
                <c:pt idx="56">
                  <c:v>42401</c:v>
                </c:pt>
                <c:pt idx="57">
                  <c:v>42430</c:v>
                </c:pt>
                <c:pt idx="58">
                  <c:v>42461</c:v>
                </c:pt>
                <c:pt idx="59">
                  <c:v>42491</c:v>
                </c:pt>
                <c:pt idx="60">
                  <c:v>42522</c:v>
                </c:pt>
                <c:pt idx="61">
                  <c:v>42552</c:v>
                </c:pt>
                <c:pt idx="62">
                  <c:v>42583</c:v>
                </c:pt>
                <c:pt idx="63">
                  <c:v>42614</c:v>
                </c:pt>
                <c:pt idx="64">
                  <c:v>42644</c:v>
                </c:pt>
                <c:pt idx="65">
                  <c:v>42675</c:v>
                </c:pt>
                <c:pt idx="66">
                  <c:v>42705</c:v>
                </c:pt>
                <c:pt idx="67">
                  <c:v>42736</c:v>
                </c:pt>
                <c:pt idx="68">
                  <c:v>42767</c:v>
                </c:pt>
                <c:pt idx="69">
                  <c:v>42795</c:v>
                </c:pt>
                <c:pt idx="70">
                  <c:v>42826</c:v>
                </c:pt>
                <c:pt idx="71">
                  <c:v>42856</c:v>
                </c:pt>
                <c:pt idx="72">
                  <c:v>42887</c:v>
                </c:pt>
                <c:pt idx="73">
                  <c:v>42917</c:v>
                </c:pt>
              </c:numCache>
            </c:numRef>
          </c:cat>
          <c:val>
            <c:numRef>
              <c:f>Sheet5!$B$44:$BW$44</c:f>
              <c:numCache>
                <c:formatCode>_("$"* #,##0.00_);_("$"* \(#,##0.00\);_("$"* "-"??_);_(@_)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38849426.18</c:v>
                </c:pt>
                <c:pt idx="50">
                  <c:v>38849426.18</c:v>
                </c:pt>
                <c:pt idx="51">
                  <c:v>38849426.18</c:v>
                </c:pt>
                <c:pt idx="52">
                  <c:v>38849426.18</c:v>
                </c:pt>
                <c:pt idx="53">
                  <c:v>38849426.18</c:v>
                </c:pt>
                <c:pt idx="54">
                  <c:v>38849426.18</c:v>
                </c:pt>
                <c:pt idx="55">
                  <c:v>38849426.18</c:v>
                </c:pt>
                <c:pt idx="56">
                  <c:v>38849426.18</c:v>
                </c:pt>
                <c:pt idx="57">
                  <c:v>38849426.18</c:v>
                </c:pt>
                <c:pt idx="58">
                  <c:v>38849426.18</c:v>
                </c:pt>
                <c:pt idx="59">
                  <c:v>38849426.18</c:v>
                </c:pt>
                <c:pt idx="60">
                  <c:v>38849426.18</c:v>
                </c:pt>
                <c:pt idx="61">
                  <c:v>38849426.18</c:v>
                </c:pt>
                <c:pt idx="62">
                  <c:v>38849426.18</c:v>
                </c:pt>
                <c:pt idx="63">
                  <c:v>38849426.18</c:v>
                </c:pt>
                <c:pt idx="64">
                  <c:v>38849426.18</c:v>
                </c:pt>
                <c:pt idx="65">
                  <c:v>38849426.18</c:v>
                </c:pt>
                <c:pt idx="66">
                  <c:v>38849426.18</c:v>
                </c:pt>
                <c:pt idx="67">
                  <c:v>38849426.18</c:v>
                </c:pt>
                <c:pt idx="68">
                  <c:v>32967201.399999999</c:v>
                </c:pt>
                <c:pt idx="69">
                  <c:v>27450619.049999997</c:v>
                </c:pt>
                <c:pt idx="70">
                  <c:v>21212255.849999998</c:v>
                </c:pt>
                <c:pt idx="71">
                  <c:v>14941239.149999999</c:v>
                </c:pt>
                <c:pt idx="72">
                  <c:v>7483941.3199999984</c:v>
                </c:pt>
                <c:pt idx="7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072424"/>
        <c:axId val="377072816"/>
      </c:areaChart>
      <c:lineChart>
        <c:grouping val="standard"/>
        <c:varyColors val="0"/>
        <c:ser>
          <c:idx val="7"/>
          <c:order val="7"/>
          <c:tx>
            <c:strRef>
              <c:f>Sheet5!$A$46</c:f>
              <c:strCache>
                <c:ptCount val="1"/>
                <c:pt idx="0">
                  <c:v>Max Limit per loan agreement</c:v>
                </c:pt>
              </c:strCache>
            </c:strRef>
          </c:tx>
          <c:spPr>
            <a:ln w="31750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val>
            <c:numRef>
              <c:f>Sheet5!$B$46:$BW$46</c:f>
              <c:numCache>
                <c:formatCode>_("$"* #,##0.00_);_("$"* \(#,##0.00\);_("$"* "-"??_);_(@_)</c:formatCode>
                <c:ptCount val="74"/>
                <c:pt idx="0">
                  <c:v>50000000</c:v>
                </c:pt>
                <c:pt idx="1">
                  <c:v>50000000</c:v>
                </c:pt>
                <c:pt idx="2">
                  <c:v>50000000</c:v>
                </c:pt>
                <c:pt idx="3">
                  <c:v>50000000</c:v>
                </c:pt>
                <c:pt idx="4">
                  <c:v>50000000</c:v>
                </c:pt>
                <c:pt idx="5">
                  <c:v>50000000</c:v>
                </c:pt>
                <c:pt idx="6">
                  <c:v>50000000</c:v>
                </c:pt>
                <c:pt idx="7">
                  <c:v>50000000</c:v>
                </c:pt>
                <c:pt idx="8">
                  <c:v>50000000</c:v>
                </c:pt>
                <c:pt idx="9">
                  <c:v>50000000</c:v>
                </c:pt>
                <c:pt idx="10">
                  <c:v>50000000</c:v>
                </c:pt>
                <c:pt idx="11">
                  <c:v>50000000</c:v>
                </c:pt>
                <c:pt idx="12">
                  <c:v>100000000</c:v>
                </c:pt>
                <c:pt idx="13">
                  <c:v>100000000</c:v>
                </c:pt>
                <c:pt idx="14">
                  <c:v>100000000</c:v>
                </c:pt>
                <c:pt idx="15">
                  <c:v>100000000</c:v>
                </c:pt>
                <c:pt idx="16">
                  <c:v>100000000</c:v>
                </c:pt>
                <c:pt idx="17">
                  <c:v>100000000</c:v>
                </c:pt>
                <c:pt idx="18">
                  <c:v>100000000</c:v>
                </c:pt>
                <c:pt idx="19">
                  <c:v>100000000</c:v>
                </c:pt>
                <c:pt idx="20">
                  <c:v>100000000</c:v>
                </c:pt>
                <c:pt idx="21">
                  <c:v>100000000</c:v>
                </c:pt>
                <c:pt idx="22">
                  <c:v>100000000</c:v>
                </c:pt>
                <c:pt idx="23">
                  <c:v>100000000</c:v>
                </c:pt>
                <c:pt idx="24">
                  <c:v>100000000</c:v>
                </c:pt>
                <c:pt idx="25">
                  <c:v>100000000</c:v>
                </c:pt>
                <c:pt idx="26">
                  <c:v>100000000</c:v>
                </c:pt>
                <c:pt idx="27">
                  <c:v>100000000</c:v>
                </c:pt>
                <c:pt idx="28">
                  <c:v>100000000</c:v>
                </c:pt>
                <c:pt idx="29">
                  <c:v>100000000</c:v>
                </c:pt>
                <c:pt idx="30">
                  <c:v>100000000</c:v>
                </c:pt>
                <c:pt idx="31">
                  <c:v>100000000</c:v>
                </c:pt>
                <c:pt idx="32">
                  <c:v>100000000</c:v>
                </c:pt>
                <c:pt idx="33">
                  <c:v>100000000</c:v>
                </c:pt>
                <c:pt idx="34">
                  <c:v>100000000</c:v>
                </c:pt>
                <c:pt idx="35">
                  <c:v>100000000</c:v>
                </c:pt>
                <c:pt idx="36">
                  <c:v>100000000</c:v>
                </c:pt>
                <c:pt idx="37">
                  <c:v>100000000</c:v>
                </c:pt>
                <c:pt idx="38">
                  <c:v>100000000</c:v>
                </c:pt>
                <c:pt idx="39">
                  <c:v>100000000</c:v>
                </c:pt>
                <c:pt idx="40">
                  <c:v>100000000</c:v>
                </c:pt>
                <c:pt idx="41">
                  <c:v>100000000</c:v>
                </c:pt>
                <c:pt idx="42">
                  <c:v>100000000</c:v>
                </c:pt>
                <c:pt idx="43">
                  <c:v>100000000</c:v>
                </c:pt>
                <c:pt idx="44">
                  <c:v>100000000</c:v>
                </c:pt>
                <c:pt idx="45">
                  <c:v>100000000</c:v>
                </c:pt>
                <c:pt idx="46">
                  <c:v>100000000</c:v>
                </c:pt>
                <c:pt idx="47">
                  <c:v>100000000</c:v>
                </c:pt>
                <c:pt idx="48">
                  <c:v>100000000</c:v>
                </c:pt>
                <c:pt idx="49">
                  <c:v>100000000</c:v>
                </c:pt>
                <c:pt idx="50">
                  <c:v>100000000</c:v>
                </c:pt>
                <c:pt idx="51">
                  <c:v>100000000</c:v>
                </c:pt>
                <c:pt idx="52">
                  <c:v>100000000</c:v>
                </c:pt>
                <c:pt idx="53">
                  <c:v>100000000</c:v>
                </c:pt>
                <c:pt idx="54">
                  <c:v>100000000</c:v>
                </c:pt>
                <c:pt idx="55">
                  <c:v>100000000</c:v>
                </c:pt>
                <c:pt idx="56">
                  <c:v>100000000</c:v>
                </c:pt>
                <c:pt idx="57">
                  <c:v>100000000</c:v>
                </c:pt>
                <c:pt idx="58">
                  <c:v>100000000</c:v>
                </c:pt>
                <c:pt idx="59">
                  <c:v>100000000</c:v>
                </c:pt>
                <c:pt idx="60">
                  <c:v>100000000</c:v>
                </c:pt>
                <c:pt idx="61">
                  <c:v>100000000</c:v>
                </c:pt>
                <c:pt idx="62">
                  <c:v>100000000</c:v>
                </c:pt>
                <c:pt idx="63">
                  <c:v>100000000</c:v>
                </c:pt>
                <c:pt idx="64">
                  <c:v>100000000</c:v>
                </c:pt>
                <c:pt idx="65">
                  <c:v>100000000</c:v>
                </c:pt>
                <c:pt idx="66">
                  <c:v>100000000</c:v>
                </c:pt>
                <c:pt idx="67">
                  <c:v>100000000</c:v>
                </c:pt>
                <c:pt idx="68">
                  <c:v>100000000</c:v>
                </c:pt>
                <c:pt idx="69">
                  <c:v>100000000</c:v>
                </c:pt>
                <c:pt idx="70">
                  <c:v>100000000</c:v>
                </c:pt>
                <c:pt idx="71">
                  <c:v>100000000</c:v>
                </c:pt>
                <c:pt idx="72">
                  <c:v>100000000</c:v>
                </c:pt>
                <c:pt idx="73">
                  <c:v>100000000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7072424"/>
        <c:axId val="377072816"/>
      </c:lineChart>
      <c:dateAx>
        <c:axId val="377072424"/>
        <c:scaling>
          <c:orientation val="minMax"/>
          <c:min val="40695"/>
        </c:scaling>
        <c:delete val="0"/>
        <c:axPos val="b"/>
        <c:numFmt formatCode="[$-409]mmm\-yy;@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77072816"/>
        <c:crosses val="autoZero"/>
        <c:auto val="1"/>
        <c:lblOffset val="100"/>
        <c:baseTimeUnit val="months"/>
        <c:majorUnit val="6"/>
        <c:majorTimeUnit val="months"/>
      </c:dateAx>
      <c:valAx>
        <c:axId val="377072816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_(&quot;$&quot;* #,##0_);_(&quot;$&quot;* \(#,##0\);_(&quot;$&quot;* &quot;-&quot;_);_(@_)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77072424"/>
        <c:crosses val="autoZero"/>
        <c:crossBetween val="midCat"/>
        <c:dispUnits>
          <c:builtInUnit val="millions"/>
          <c:dispUnitsLbl>
            <c:layout>
              <c:manualLayout>
                <c:xMode val="edge"/>
                <c:yMode val="edge"/>
                <c:x val="1.2128562146638688E-2"/>
                <c:y val="0.23800996398124849"/>
              </c:manualLayout>
            </c:layout>
            <c:tx>
              <c:rich>
                <a:bodyPr/>
                <a:lstStyle/>
                <a:p>
                  <a:pPr>
                    <a:defRPr sz="1000" b="0"/>
                  </a:pPr>
                  <a:r>
                    <a:rPr lang="en-US" sz="1000" b="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Millions</a:t>
                  </a:r>
                </a:p>
              </c:rich>
            </c:tx>
          </c:dispUnitsLbl>
        </c:dispUnits>
      </c:valAx>
    </c:plotArea>
    <c:legend>
      <c:legendPos val="b"/>
      <c:layout>
        <c:manualLayout>
          <c:xMode val="edge"/>
          <c:yMode val="edge"/>
          <c:x val="5.0359843896478719E-2"/>
          <c:y val="0.76755173239977481"/>
          <c:w val="0.9478612132256129"/>
          <c:h val="0.16337998475264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0.26026</cdr:x>
      <cdr:y>0.39686</cdr:y>
    </cdr:from>
    <cdr:to>
      <cdr:x>0.92353</cdr:x>
      <cdr:y>0.46792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6674" y="1313532"/>
          <a:ext cx="5037504" cy="235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Maximum use of CRR auction receipts per debt covenant agreements ~$100 million.</a:t>
          </a:r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74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743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0789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444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865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043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89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101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546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191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Debt Strategy</a:t>
            </a:r>
          </a:p>
          <a:p>
            <a:endParaRPr lang="en-US" dirty="0" smtClean="0"/>
          </a:p>
          <a:p>
            <a:r>
              <a:rPr lang="en-US" dirty="0" smtClean="0"/>
              <a:t>Leslie Wiley</a:t>
            </a:r>
          </a:p>
          <a:p>
            <a:r>
              <a:rPr lang="en-US" dirty="0" smtClean="0"/>
              <a:t>Treasurer</a:t>
            </a:r>
          </a:p>
          <a:p>
            <a:endParaRPr lang="en-US" dirty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March 31,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Advantages and Disadvantages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764957"/>
              </p:ext>
            </p:extLst>
          </p:nvPr>
        </p:nvGraphicFramePr>
        <p:xfrm>
          <a:off x="304800" y="1600200"/>
          <a:ext cx="8188655" cy="26026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03368"/>
                <a:gridCol w="2685386"/>
                <a:gridCol w="2499901"/>
              </a:tblGrid>
              <a:tr h="312180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Advantages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Disadvantages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626128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Administrative Burden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</a:tr>
              <a:tr h="832155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</a:txBody>
                  <a:tcPr marL="9525" marR="9525" marT="9525" marB="0"/>
                </a:tc>
              </a:tr>
              <a:tr h="832155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Revenue Funded</a:t>
                      </a:r>
                    </a:p>
                    <a:p>
                      <a:pPr marL="0" algn="l" defTabSz="457200" rtl="0" eaLnBrk="1" fontAlgn="b" latinLnBrk="0" hangingPunct="1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  <a:p>
                      <a:pPr marL="0" algn="l" defTabSz="457200" rtl="0" eaLnBrk="1" fontAlgn="b" latinLnBrk="0" hangingPunct="1"/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</a:p>
                    <a:p>
                      <a:pPr marL="285750" marR="0" indent="-28575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Administrative Burden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2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04925" y="2736053"/>
            <a:ext cx="6553200" cy="1385895"/>
            <a:chOff x="1304925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304925" y="3074158"/>
              <a:ext cx="6553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3-5 Year Project Funding</a:t>
              </a:r>
              <a:endParaRPr lang="en-US" b="1" dirty="0" smtClean="0"/>
            </a:p>
            <a:p>
              <a:pPr algn="ctr"/>
              <a:endParaRPr lang="en-US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294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3-5 Year Projects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96457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$42,500,000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2.5% Interest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Debt termed over 4 years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594391"/>
              </p:ext>
            </p:extLst>
          </p:nvPr>
        </p:nvGraphicFramePr>
        <p:xfrm>
          <a:off x="290609" y="2228671"/>
          <a:ext cx="8461611" cy="193999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01755"/>
                <a:gridCol w="1869743"/>
                <a:gridCol w="2006221"/>
                <a:gridCol w="2483892"/>
              </a:tblGrid>
              <a:tr h="488705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Revenue Funded</a:t>
                      </a:r>
                      <a:endParaRPr lang="en-US" sz="1600" dirty="0"/>
                    </a:p>
                  </a:txBody>
                  <a:tcPr anchor="b"/>
                </a:tc>
              </a:tr>
              <a:tr h="390363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Repayment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$42,500,000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$42,500,000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$42,500,000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</a:tr>
              <a:tr h="390363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Interest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 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$2,656,250 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1600" dirty="0"/>
                    </a:p>
                  </a:txBody>
                  <a:tcPr anchor="b"/>
                </a:tc>
              </a:tr>
              <a:tr h="306491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</a:t>
                      </a:r>
                      <a:r>
                        <a:rPr lang="en-US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Impact (Year 1)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$.0304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$.0334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$.1216</a:t>
                      </a:r>
                    </a:p>
                  </a:txBody>
                  <a:tcPr anchor="b"/>
                </a:tc>
              </a:tr>
              <a:tr h="257814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</a:t>
                      </a:r>
                      <a:r>
                        <a:rPr lang="en-US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Impact (4 yr. avg)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$.0304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$.0323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$.0304</a:t>
                      </a:r>
                    </a:p>
                  </a:txBody>
                  <a:tcPr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163865"/>
              </p:ext>
            </p:extLst>
          </p:nvPr>
        </p:nvGraphicFramePr>
        <p:xfrm>
          <a:off x="260508" y="4866646"/>
          <a:ext cx="8578692" cy="949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74714"/>
                <a:gridCol w="1914632"/>
                <a:gridCol w="1756616"/>
                <a:gridCol w="253273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Revenue Funded</a:t>
                      </a:r>
                      <a:endParaRPr lang="en-US" sz="1600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Interest</a:t>
                      </a:r>
                      <a:r>
                        <a:rPr lang="en-US" sz="1600" baseline="0" dirty="0" smtClean="0"/>
                        <a:t> cost fee impact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 yr. avg)</a:t>
                      </a:r>
                      <a:endParaRPr lang="en-US" sz="16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$.0019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</a:p>
                  </a:txBody>
                  <a:tcPr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07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Advantages and Disadvantages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629592"/>
              </p:ext>
            </p:extLst>
          </p:nvPr>
        </p:nvGraphicFramePr>
        <p:xfrm>
          <a:off x="381000" y="1600200"/>
          <a:ext cx="8188655" cy="313179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03368"/>
                <a:gridCol w="2685386"/>
                <a:gridCol w="2499901"/>
              </a:tblGrid>
              <a:tr h="312180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Advantages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Disadvantages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626128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Intergenerational Equity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</a:p>
                    <a:p>
                      <a:pPr marL="285750" marR="0" indent="-28575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Maturity Matching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Administrative Burden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</a:tr>
              <a:tr h="1002574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Intergenerational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Equity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Maturity Matching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</a:txBody>
                  <a:tcPr marL="9525" marR="9525" marT="9525" marB="0"/>
                </a:tc>
              </a:tr>
              <a:tr h="832155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Revenue Funded</a:t>
                      </a:r>
                    </a:p>
                    <a:p>
                      <a:pPr marL="0" algn="l" defTabSz="457200" rtl="0" eaLnBrk="1" fontAlgn="b" latinLnBrk="0" hangingPunct="1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  <a:p>
                      <a:pPr marL="0" algn="l" defTabSz="457200" rtl="0" eaLnBrk="1" fontAlgn="b" latinLnBrk="0" hangingPunct="1"/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Intergenerational Equity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Maturity Matching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969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477778"/>
            <a:chOff x="1295400" y="2799182"/>
            <a:chExt cx="6553200" cy="1477778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Significant Unbudgeted Initiatives</a:t>
              </a:r>
              <a:endParaRPr lang="en-US" b="1" dirty="0" smtClean="0"/>
            </a:p>
            <a:p>
              <a:pPr algn="ctr"/>
              <a:endParaRPr lang="en-US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26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Significant Unbudgeted Initiatives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18921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$20,000,000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2.5% Interest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Debt termed over 4 years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334449"/>
              </p:ext>
            </p:extLst>
          </p:nvPr>
        </p:nvGraphicFramePr>
        <p:xfrm>
          <a:off x="266070" y="2389542"/>
          <a:ext cx="8461611" cy="193999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9994"/>
                <a:gridCol w="2308746"/>
                <a:gridCol w="1958340"/>
                <a:gridCol w="2024531"/>
              </a:tblGrid>
              <a:tr h="488705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Revenue Funded</a:t>
                      </a:r>
                      <a:endParaRPr lang="en-US" sz="1600" dirty="0"/>
                    </a:p>
                  </a:txBody>
                  <a:tcPr anchor="b"/>
                </a:tc>
              </a:tr>
              <a:tr h="390363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Repayment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$20,000,000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$20,000,000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$20,000,000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</a:tr>
              <a:tr h="390363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Interest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 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$1,250,000 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1600" dirty="0"/>
                    </a:p>
                  </a:txBody>
                  <a:tcPr anchor="b"/>
                </a:tc>
              </a:tr>
              <a:tr h="306491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</a:t>
                      </a:r>
                      <a:r>
                        <a:rPr lang="en-US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Impact (Year 1)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$.0143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$.0157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$.0572</a:t>
                      </a:r>
                    </a:p>
                  </a:txBody>
                  <a:tcPr anchor="b"/>
                </a:tc>
              </a:tr>
              <a:tr h="287164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</a:t>
                      </a:r>
                      <a:r>
                        <a:rPr lang="en-US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Impact (4 yr. avg)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$.0143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$.0152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$.0143</a:t>
                      </a:r>
                    </a:p>
                  </a:txBody>
                  <a:tcPr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010281"/>
              </p:ext>
            </p:extLst>
          </p:nvPr>
        </p:nvGraphicFramePr>
        <p:xfrm>
          <a:off x="207529" y="4857413"/>
          <a:ext cx="8578692" cy="949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02010"/>
                <a:gridCol w="2114834"/>
                <a:gridCol w="1965960"/>
                <a:gridCol w="209588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Revenue Funded</a:t>
                      </a:r>
                      <a:endParaRPr lang="en-US" sz="1600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Interest</a:t>
                      </a:r>
                      <a:r>
                        <a:rPr lang="en-US" sz="1600" baseline="0" dirty="0" smtClean="0"/>
                        <a:t> cost fee impact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 yr. avg)</a:t>
                      </a:r>
                      <a:endParaRPr lang="en-US" sz="16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$.0009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</a:p>
                  </a:txBody>
                  <a:tcPr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47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Advantages and Disadvantages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297740"/>
              </p:ext>
            </p:extLst>
          </p:nvPr>
        </p:nvGraphicFramePr>
        <p:xfrm>
          <a:off x="375313" y="1225764"/>
          <a:ext cx="8188655" cy="27481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03368"/>
                <a:gridCol w="2685386"/>
                <a:gridCol w="2499901"/>
              </a:tblGrid>
              <a:tr h="281171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Advantages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Disadvantages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72418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Intergenerational Equity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</a:p>
                    <a:p>
                      <a:pPr marL="285750" marR="0" indent="-28575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Maturity Matching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Administrative Burden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</a:tr>
              <a:tr h="472418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Intergenerational Equity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Maturity Matching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</a:txBody>
                  <a:tcPr marL="9525" marR="9525" marT="9525" marB="0"/>
                </a:tc>
              </a:tr>
              <a:tr h="627866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Revenue Funded</a:t>
                      </a:r>
                    </a:p>
                    <a:p>
                      <a:pPr marL="0" algn="l" defTabSz="457200" rtl="0" eaLnBrk="1" fontAlgn="b" latinLnBrk="0" hangingPunct="1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 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Intergenerational Equity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Smooth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Fee</a:t>
                      </a:r>
                    </a:p>
                    <a:p>
                      <a:pPr marL="285750" indent="-285750" algn="l" defTabSz="4572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Maturity Matching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17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04925" y="2736053"/>
            <a:ext cx="6553200" cy="1385895"/>
            <a:chOff x="1304925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304925" y="3187329"/>
              <a:ext cx="6553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Credit </a:t>
              </a:r>
              <a:r>
                <a:rPr lang="en-US" sz="3200" b="1" dirty="0" smtClean="0"/>
                <a:t>Rating</a:t>
              </a:r>
              <a:endParaRPr lang="en-US" b="1" dirty="0" smtClean="0"/>
            </a:p>
            <a:p>
              <a:pPr algn="ctr"/>
              <a:endParaRPr lang="en-US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712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Moody’s Rating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374379"/>
              </p:ext>
            </p:extLst>
          </p:nvPr>
        </p:nvGraphicFramePr>
        <p:xfrm>
          <a:off x="335671" y="1066800"/>
          <a:ext cx="8262014" cy="481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4316"/>
                <a:gridCol w="2667000"/>
                <a:gridCol w="1481797"/>
                <a:gridCol w="1665263"/>
                <a:gridCol w="1463638"/>
              </a:tblGrid>
              <a:tr h="24624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Rating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Long Term Rating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Possible</a:t>
                      </a:r>
                      <a:r>
                        <a:rPr lang="en-US" sz="1800" baseline="0" dirty="0" smtClean="0">
                          <a:effectLst/>
                        </a:rPr>
                        <a:t> Margin Change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Interest Cost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Fee Impact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</a:tr>
              <a:tr h="229735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Aaa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</a:rPr>
                        <a:t>Rated as the highest quality and lowest credit risk.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4.0%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$6,300,000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$.00090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</a:tr>
              <a:tr h="229735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Aa1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</a:rPr>
                        <a:t>Rated as high quality and very low credit risk.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4.0%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$6,300,000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$.00090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</a:tr>
              <a:tr h="184685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Aa2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685">
                <a:tc>
                  <a:txBody>
                    <a:bodyPr/>
                    <a:lstStyle/>
                    <a:p>
                      <a:r>
                        <a:rPr lang="en-US" sz="1600" b="1" dirty="0"/>
                        <a:t>Aa3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29735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A1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</a:rPr>
                        <a:t>Rated as upper-medium grade and low credit risk.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4.10%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$6,457,500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$.00092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</a:tr>
              <a:tr h="184685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A2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4.20%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$6,615,000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$.00095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</a:tr>
              <a:tr h="184685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A3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4.30%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$6,772,500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$.00097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</a:tr>
              <a:tr h="3281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Baa1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</a:rPr>
                        <a:t>Rated as medium grade, with some speculative elements and moderate credit 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4.40%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$6,930,000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$.00099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</a:tr>
              <a:tr h="30780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Baa2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4.50%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$7,087,500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$.00101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</a:tr>
              <a:tr h="30780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Baa3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30869" y="5791200"/>
            <a:ext cx="5336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$15,000,000 request amortized over 20 years</a:t>
            </a:r>
          </a:p>
        </p:txBody>
      </p:sp>
    </p:spTree>
    <p:extLst>
      <p:ext uri="{BB962C8B-B14F-4D97-AF65-F5344CB8AC3E}">
        <p14:creationId xmlns:p14="http://schemas.microsoft.com/office/powerpoint/2010/main" val="47889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Actions to change rating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937217"/>
              </p:ext>
            </p:extLst>
          </p:nvPr>
        </p:nvGraphicFramePr>
        <p:xfrm>
          <a:off x="370668" y="1190070"/>
          <a:ext cx="8175010" cy="2783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87505"/>
                <a:gridCol w="4087505"/>
              </a:tblGrid>
              <a:tr h="4486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Raise</a:t>
                      </a:r>
                      <a:r>
                        <a:rPr lang="en-US" sz="1600" baseline="0" dirty="0" smtClean="0"/>
                        <a:t> Rating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Lower Rating</a:t>
                      </a:r>
                      <a:endParaRPr lang="en-US" sz="1600" dirty="0"/>
                    </a:p>
                  </a:txBody>
                  <a:tcPr/>
                </a:tc>
              </a:tr>
              <a:tr h="44861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Reduce leverage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Increase leverage</a:t>
                      </a:r>
                      <a:endParaRPr lang="en-US" sz="1600" dirty="0"/>
                    </a:p>
                  </a:txBody>
                  <a:tcPr/>
                </a:tc>
              </a:tr>
              <a:tr h="44861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Variable fee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Constrained liquidity</a:t>
                      </a:r>
                      <a:endParaRPr lang="en-US" sz="1600" dirty="0"/>
                    </a:p>
                  </a:txBody>
                  <a:tcPr/>
                </a:tc>
              </a:tr>
              <a:tr h="143801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Rate approval changes and does not allow management to sufficiently</a:t>
                      </a:r>
                      <a:r>
                        <a:rPr lang="en-US" sz="1600" baseline="0" dirty="0" smtClean="0"/>
                        <a:t> recover expenses and debt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24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r>
              <a:rPr lang="en-US" dirty="0" smtClean="0"/>
              <a:t>History of Debt Strategy for Finance and Audit Committee</a:t>
            </a:r>
            <a:endParaRPr lang="en-US" dirty="0" smtClean="0"/>
          </a:p>
          <a:p>
            <a:r>
              <a:rPr lang="en-US" dirty="0" smtClean="0"/>
              <a:t>Areas ERCOT would use debt</a:t>
            </a:r>
            <a:endParaRPr lang="en-US" dirty="0" smtClean="0"/>
          </a:p>
          <a:p>
            <a:r>
              <a:rPr lang="en-US" dirty="0" smtClean="0"/>
              <a:t>Sources of Funding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Finance and Audit Committee 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83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04925" y="2736053"/>
            <a:ext cx="6553200" cy="1385895"/>
            <a:chOff x="1304925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304925" y="3061243"/>
              <a:ext cx="6553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Liquidity</a:t>
              </a:r>
              <a:endParaRPr lang="en-US" b="1" dirty="0" smtClean="0"/>
            </a:p>
            <a:p>
              <a:pPr algn="ctr"/>
              <a:endParaRPr lang="en-US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473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2015 Monthly Liquidity Gap (Cash Basis)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233636"/>
              </p:ext>
            </p:extLst>
          </p:nvPr>
        </p:nvGraphicFramePr>
        <p:xfrm>
          <a:off x="633045" y="1159218"/>
          <a:ext cx="7789985" cy="4485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Target Liquidity Reserve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881786"/>
              </p:ext>
            </p:extLst>
          </p:nvPr>
        </p:nvGraphicFramePr>
        <p:xfrm>
          <a:off x="304800" y="1600200"/>
          <a:ext cx="8534400" cy="4319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Auction Receipts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5675536"/>
              </p:ext>
            </p:extLst>
          </p:nvPr>
        </p:nvGraphicFramePr>
        <p:xfrm>
          <a:off x="304800" y="1600200"/>
          <a:ext cx="8534400" cy="4319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Using Debt for Liquidity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599"/>
            <a:ext cx="7848600" cy="5297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Revenue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91" y="1386682"/>
            <a:ext cx="8618818" cy="337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0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Funding Liquidity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485913"/>
              </p:ext>
            </p:extLst>
          </p:nvPr>
        </p:nvGraphicFramePr>
        <p:xfrm>
          <a:off x="245658" y="995453"/>
          <a:ext cx="8461611" cy="121434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8611"/>
                <a:gridCol w="1733265"/>
                <a:gridCol w="1951630"/>
                <a:gridCol w="2088105"/>
              </a:tblGrid>
              <a:tr h="488705"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$12</a:t>
                      </a:r>
                      <a:r>
                        <a:rPr lang="en-US" sz="1600" b="1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MM Gap Funding</a:t>
                      </a:r>
                      <a:endParaRPr lang="en-US" sz="1600" b="1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Revenue Funded</a:t>
                      </a:r>
                      <a:endParaRPr lang="en-US" sz="16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</a:tr>
              <a:tr h="390363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Interest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 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$32,813 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1600" dirty="0"/>
                    </a:p>
                  </a:txBody>
                  <a:tcPr anchor="b"/>
                </a:tc>
              </a:tr>
              <a:tr h="322108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</a:t>
                      </a:r>
                      <a:r>
                        <a:rPr lang="en-US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Impact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$.00009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$.0400</a:t>
                      </a:r>
                    </a:p>
                  </a:txBody>
                  <a:tcPr anchor="b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534204"/>
              </p:ext>
            </p:extLst>
          </p:nvPr>
        </p:nvGraphicFramePr>
        <p:xfrm>
          <a:off x="245659" y="3524534"/>
          <a:ext cx="8461611" cy="121434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74962"/>
                <a:gridCol w="1801504"/>
                <a:gridCol w="1937982"/>
                <a:gridCol w="2047163"/>
              </a:tblGrid>
              <a:tr h="488705"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$125 MM Reserve Funding</a:t>
                      </a:r>
                      <a:r>
                        <a:rPr lang="en-US" sz="1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Debt Funded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Revenue Funded</a:t>
                      </a:r>
                      <a:endParaRPr lang="en-US" sz="1600" dirty="0"/>
                    </a:p>
                  </a:txBody>
                  <a:tcPr anchor="b"/>
                </a:tc>
              </a:tr>
              <a:tr h="390363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Interest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 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$150,000 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1600" dirty="0"/>
                    </a:p>
                  </a:txBody>
                  <a:tcPr anchor="b"/>
                </a:tc>
              </a:tr>
              <a:tr h="306491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</a:t>
                      </a:r>
                      <a:r>
                        <a:rPr lang="en-US" sz="16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Impact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$.0004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$.3520</a:t>
                      </a:r>
                    </a:p>
                  </a:txBody>
                  <a:tcPr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9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588</Words>
  <Application>Microsoft Office PowerPoint</Application>
  <PresentationFormat>On-screen Show (4:3)</PresentationFormat>
  <Paragraphs>248</Paragraphs>
  <Slides>20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PowerPoint Presentation</vt:lpstr>
      <vt:lpstr>2015 Monthly Liquidity Gap (Cash Basis)</vt:lpstr>
      <vt:lpstr>Target Liquidity Reserve</vt:lpstr>
      <vt:lpstr>CRR Auction Receipts</vt:lpstr>
      <vt:lpstr>Using Debt for Liquidity</vt:lpstr>
      <vt:lpstr>Revenue</vt:lpstr>
      <vt:lpstr>Funding Liquidity</vt:lpstr>
      <vt:lpstr>Advantages and Disadvantages</vt:lpstr>
      <vt:lpstr>PowerPoint Presentation</vt:lpstr>
      <vt:lpstr>3-5 Year Projects</vt:lpstr>
      <vt:lpstr>Advantages and Disadvantages</vt:lpstr>
      <vt:lpstr>PowerPoint Presentation</vt:lpstr>
      <vt:lpstr>Significant Unbudgeted Initiatives</vt:lpstr>
      <vt:lpstr>Advantages and Disadvantages</vt:lpstr>
      <vt:lpstr>PowerPoint Presentation</vt:lpstr>
      <vt:lpstr>Moody’s Rating</vt:lpstr>
      <vt:lpstr>Actions to change rating</vt:lpstr>
      <vt:lpstr>Conclusion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Wiley, Leslie</cp:lastModifiedBy>
  <cp:revision>33</cp:revision>
  <cp:lastPrinted>2016-01-21T20:53:15Z</cp:lastPrinted>
  <dcterms:created xsi:type="dcterms:W3CDTF">2016-01-21T15:20:31Z</dcterms:created>
  <dcterms:modified xsi:type="dcterms:W3CDTF">2016-03-23T18:57:22Z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